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 id="2147483650" r:id="rId4"/>
    <p:sldMasterId id="2147483656" r:id="rId5"/>
    <p:sldMasterId id="2147483687" r:id="rId6"/>
    <p:sldMasterId id="2147483709" r:id="rId7"/>
  </p:sldMasterIdLst>
  <p:notesMasterIdLst>
    <p:notesMasterId r:id="rId33"/>
  </p:notesMasterIdLst>
  <p:handoutMasterIdLst>
    <p:handoutMasterId r:id="rId34"/>
  </p:handoutMasterIdLst>
  <p:sldIdLst>
    <p:sldId id="295" r:id="rId8"/>
    <p:sldId id="666" r:id="rId9"/>
    <p:sldId id="668" r:id="rId10"/>
    <p:sldId id="670" r:id="rId11"/>
    <p:sldId id="311" r:id="rId12"/>
    <p:sldId id="629" r:id="rId13"/>
    <p:sldId id="325" r:id="rId14"/>
    <p:sldId id="265" r:id="rId15"/>
    <p:sldId id="262" r:id="rId16"/>
    <p:sldId id="671" r:id="rId17"/>
    <p:sldId id="300" r:id="rId18"/>
    <p:sldId id="675" r:id="rId19"/>
    <p:sldId id="669" r:id="rId20"/>
    <p:sldId id="677" r:id="rId21"/>
    <p:sldId id="672" r:id="rId22"/>
    <p:sldId id="298" r:id="rId23"/>
    <p:sldId id="623" r:id="rId24"/>
    <p:sldId id="659" r:id="rId25"/>
    <p:sldId id="660" r:id="rId26"/>
    <p:sldId id="624" r:id="rId27"/>
    <p:sldId id="663" r:id="rId28"/>
    <p:sldId id="625" r:id="rId29"/>
    <p:sldId id="678" r:id="rId30"/>
    <p:sldId id="316" r:id="rId31"/>
    <p:sldId id="493" r:id="rId32"/>
  </p:sldIdLst>
  <p:sldSz cx="12192000" cy="6858000"/>
  <p:notesSz cx="6797675" cy="9926638"/>
  <p:custDataLst>
    <p:tags r:id="rId35"/>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057D93-6F69-B6CE-033E-A8E578B402FE}" name="Wannes Haemers" initials="WH" userId="S::Wannes@urban-initiative.eu::fd8c858a-d145-486e-b00f-148c02e6cbe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AF96"/>
    <a:srgbClr val="F1582A"/>
    <a:srgbClr val="5B5B5B"/>
    <a:srgbClr val="FA6056"/>
    <a:srgbClr val="39AC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92" autoAdjust="0"/>
  </p:normalViewPr>
  <p:slideViewPr>
    <p:cSldViewPr snapToGrid="0">
      <p:cViewPr varScale="1">
        <p:scale>
          <a:sx n="75" d="100"/>
          <a:sy n="75" d="100"/>
        </p:scale>
        <p:origin x="946" y="4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slideMaster" Target="slideMasters/slideMaster1.xml"/><Relationship Id="rId21" Type="http://schemas.openxmlformats.org/officeDocument/2006/relationships/slide" Target="slides/slide14.xml"/><Relationship Id="rId34" Type="http://schemas.openxmlformats.org/officeDocument/2006/relationships/handoutMaster" Target="handoutMasters/handoutMaster1.xml"/><Relationship Id="rId7" Type="http://schemas.openxmlformats.org/officeDocument/2006/relationships/slideMaster" Target="slideMasters/slideMaster5.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2.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995E529-E273-D448-ED9B-AFE57A6C100E}"/>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6BF74CF3-695C-C7EF-1C21-E7B6BDE3D16C}"/>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973C9DC3-53AD-684F-AFE5-DB3873D534EF}" type="datetimeFigureOut">
              <a:rPr lang="fr-FR" smtClean="0"/>
              <a:t>14/02/2024</a:t>
            </a:fld>
            <a:endParaRPr lang="fr-FR"/>
          </a:p>
        </p:txBody>
      </p:sp>
      <p:sp>
        <p:nvSpPr>
          <p:cNvPr id="4" name="Espace réservé du pied de page 3">
            <a:extLst>
              <a:ext uri="{FF2B5EF4-FFF2-40B4-BE49-F238E27FC236}">
                <a16:creationId xmlns:a16="http://schemas.microsoft.com/office/drawing/2014/main" id="{18EA1607-16B1-8573-0E7A-B041869D9BAF}"/>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CADB0FE0-B1A1-AB2C-42B3-2E839046BCFD}"/>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F95ED130-5ED8-FA45-B0E5-44447B71DB31}" type="slidenum">
              <a:rPr lang="fr-FR" smtClean="0"/>
              <a:t>‹#›</a:t>
            </a:fld>
            <a:endParaRPr lang="fr-FR"/>
          </a:p>
        </p:txBody>
      </p:sp>
    </p:spTree>
    <p:extLst>
      <p:ext uri="{BB962C8B-B14F-4D97-AF65-F5344CB8AC3E}">
        <p14:creationId xmlns:p14="http://schemas.microsoft.com/office/powerpoint/2010/main" val="994188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CFB666A-20D5-9B44-8338-A578FBD165BA}" type="datetimeFigureOut">
              <a:rPr lang="fr-FR" smtClean="0"/>
              <a:t>14/02/2024</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89F0CB1-8A34-8A4F-8A6E-8BB08A91ECBB}" type="slidenum">
              <a:rPr lang="fr-FR" smtClean="0"/>
              <a:t>‹#›</a:t>
            </a:fld>
            <a:endParaRPr lang="fr-FR"/>
          </a:p>
        </p:txBody>
      </p:sp>
    </p:spTree>
    <p:extLst>
      <p:ext uri="{BB962C8B-B14F-4D97-AF65-F5344CB8AC3E}">
        <p14:creationId xmlns:p14="http://schemas.microsoft.com/office/powerpoint/2010/main" val="3655737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Visit EUI website at: https://www.urban-initiative.eu/</a:t>
            </a:r>
            <a:endParaRPr lang="en-IE" dirty="0"/>
          </a:p>
        </p:txBody>
      </p:sp>
      <p:sp>
        <p:nvSpPr>
          <p:cNvPr id="4" name="Slide Number Placeholder 3"/>
          <p:cNvSpPr>
            <a:spLocks noGrp="1"/>
          </p:cNvSpPr>
          <p:nvPr>
            <p:ph type="sldNum" sz="quarter" idx="5"/>
          </p:nvPr>
        </p:nvSpPr>
        <p:spPr/>
        <p:txBody>
          <a:bodyPr/>
          <a:lstStyle/>
          <a:p>
            <a:fld id="{889F0CB1-8A34-8A4F-8A6E-8BB08A91ECBB}" type="slidenum">
              <a:rPr lang="fr-FR" smtClean="0"/>
              <a:t>2</a:t>
            </a:fld>
            <a:endParaRPr lang="fr-FR"/>
          </a:p>
        </p:txBody>
      </p:sp>
    </p:spTree>
    <p:extLst>
      <p:ext uri="{BB962C8B-B14F-4D97-AF65-F5344CB8AC3E}">
        <p14:creationId xmlns:p14="http://schemas.microsoft.com/office/powerpoint/2010/main" val="304247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889F0CB1-8A34-8A4F-8A6E-8BB08A91ECBB}" type="slidenum">
              <a:rPr lang="fr-FR" smtClean="0"/>
              <a:t>21</a:t>
            </a:fld>
            <a:endParaRPr lang="fr-FR"/>
          </a:p>
        </p:txBody>
      </p:sp>
    </p:spTree>
    <p:extLst>
      <p:ext uri="{BB962C8B-B14F-4D97-AF65-F5344CB8AC3E}">
        <p14:creationId xmlns:p14="http://schemas.microsoft.com/office/powerpoint/2010/main" val="3655005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18 in total since 2016!</a:t>
            </a:r>
          </a:p>
          <a:p>
            <a:endParaRPr lang="en-GB" dirty="0"/>
          </a:p>
        </p:txBody>
      </p:sp>
      <p:sp>
        <p:nvSpPr>
          <p:cNvPr id="4" name="Slide Number Placeholder 3"/>
          <p:cNvSpPr>
            <a:spLocks noGrp="1"/>
          </p:cNvSpPr>
          <p:nvPr>
            <p:ph type="sldNum" sz="quarter" idx="5"/>
          </p:nvPr>
        </p:nvSpPr>
        <p:spPr/>
        <p:txBody>
          <a:bodyPr/>
          <a:lstStyle/>
          <a:p>
            <a:fld id="{889F0CB1-8A34-8A4F-8A6E-8BB08A91ECBB}" type="slidenum">
              <a:rPr lang="fr-FR" smtClean="0"/>
              <a:t>22</a:t>
            </a:fld>
            <a:endParaRPr lang="fr-FR"/>
          </a:p>
        </p:txBody>
      </p:sp>
    </p:spTree>
    <p:extLst>
      <p:ext uri="{BB962C8B-B14F-4D97-AF65-F5344CB8AC3E}">
        <p14:creationId xmlns:p14="http://schemas.microsoft.com/office/powerpoint/2010/main" val="4096851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9748C-7F3F-8973-F809-C052DCFCA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7A9CF3-0EE6-A8CB-46F9-0121AAF034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BD5E11-1F14-1302-0CDA-4B69C99BB97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3401189-2590-414B-4567-7F96758099C0}"/>
              </a:ext>
            </a:extLst>
          </p:cNvPr>
          <p:cNvSpPr>
            <a:spLocks noGrp="1"/>
          </p:cNvSpPr>
          <p:nvPr>
            <p:ph type="sldNum" sz="quarter" idx="5"/>
          </p:nvPr>
        </p:nvSpPr>
        <p:spPr/>
        <p:txBody>
          <a:bodyPr/>
          <a:lstStyle/>
          <a:p>
            <a:fld id="{889F0CB1-8A34-8A4F-8A6E-8BB08A91ECBB}" type="slidenum">
              <a:rPr lang="fr-FR" smtClean="0"/>
              <a:t>23</a:t>
            </a:fld>
            <a:endParaRPr lang="fr-FR"/>
          </a:p>
        </p:txBody>
      </p:sp>
    </p:spTree>
    <p:extLst>
      <p:ext uri="{BB962C8B-B14F-4D97-AF65-F5344CB8AC3E}">
        <p14:creationId xmlns:p14="http://schemas.microsoft.com/office/powerpoint/2010/main" val="252322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9F0CB1-8A34-8A4F-8A6E-8BB08A91ECBB}" type="slidenum">
              <a:rPr lang="fr-FR" smtClean="0"/>
              <a:t>24</a:t>
            </a:fld>
            <a:endParaRPr lang="fr-FR"/>
          </a:p>
        </p:txBody>
      </p:sp>
    </p:spTree>
    <p:extLst>
      <p:ext uri="{BB962C8B-B14F-4D97-AF65-F5344CB8AC3E}">
        <p14:creationId xmlns:p14="http://schemas.microsoft.com/office/powerpoint/2010/main" val="3833199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9F0CB1-8A34-8A4F-8A6E-8BB08A91ECBB}" type="slidenum">
              <a:rPr lang="fr-FR" smtClean="0"/>
              <a:t>25</a:t>
            </a:fld>
            <a:endParaRPr lang="fr-FR"/>
          </a:p>
        </p:txBody>
      </p:sp>
    </p:spTree>
    <p:extLst>
      <p:ext uri="{BB962C8B-B14F-4D97-AF65-F5344CB8AC3E}">
        <p14:creationId xmlns:p14="http://schemas.microsoft.com/office/powerpoint/2010/main" val="3115601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9F0CB1-8A34-8A4F-8A6E-8BB08A91ECBB}" type="slidenum">
              <a:rPr lang="fr-FR" smtClean="0"/>
              <a:t>8</a:t>
            </a:fld>
            <a:endParaRPr lang="fr-FR"/>
          </a:p>
        </p:txBody>
      </p:sp>
    </p:spTree>
    <p:extLst>
      <p:ext uri="{BB962C8B-B14F-4D97-AF65-F5344CB8AC3E}">
        <p14:creationId xmlns:p14="http://schemas.microsoft.com/office/powerpoint/2010/main" val="241173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Call 1 results: https://www.urban-initiative.eu/calls-proposals/first-call-proposals-innovative-actions/selected-projects</a:t>
            </a:r>
          </a:p>
        </p:txBody>
      </p:sp>
      <p:sp>
        <p:nvSpPr>
          <p:cNvPr id="4" name="Slide Number Placeholder 3"/>
          <p:cNvSpPr>
            <a:spLocks noGrp="1"/>
          </p:cNvSpPr>
          <p:nvPr>
            <p:ph type="sldNum" sz="quarter" idx="5"/>
          </p:nvPr>
        </p:nvSpPr>
        <p:spPr/>
        <p:txBody>
          <a:bodyPr/>
          <a:lstStyle/>
          <a:p>
            <a:fld id="{889F0CB1-8A34-8A4F-8A6E-8BB08A91ECBB}" type="slidenum">
              <a:rPr lang="fr-FR" smtClean="0"/>
              <a:t>9</a:t>
            </a:fld>
            <a:endParaRPr lang="fr-FR"/>
          </a:p>
        </p:txBody>
      </p:sp>
    </p:spTree>
    <p:extLst>
      <p:ext uri="{BB962C8B-B14F-4D97-AF65-F5344CB8AC3E}">
        <p14:creationId xmlns:p14="http://schemas.microsoft.com/office/powerpoint/2010/main" val="23010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Targeting urban practitioners &amp; policymakers from EU cities that are interested/involved in SUD</a:t>
            </a:r>
          </a:p>
        </p:txBody>
      </p:sp>
      <p:sp>
        <p:nvSpPr>
          <p:cNvPr id="4" name="Slide Number Placeholder 3"/>
          <p:cNvSpPr>
            <a:spLocks noGrp="1"/>
          </p:cNvSpPr>
          <p:nvPr>
            <p:ph type="sldNum" sz="quarter" idx="5"/>
          </p:nvPr>
        </p:nvSpPr>
        <p:spPr/>
        <p:txBody>
          <a:bodyPr/>
          <a:lstStyle/>
          <a:p>
            <a:fld id="{889F0CB1-8A34-8A4F-8A6E-8BB08A91ECBB}" type="slidenum">
              <a:rPr lang="fr-FR" smtClean="0"/>
              <a:t>11</a:t>
            </a:fld>
            <a:endParaRPr lang="fr-FR"/>
          </a:p>
        </p:txBody>
      </p:sp>
    </p:spTree>
    <p:extLst>
      <p:ext uri="{BB962C8B-B14F-4D97-AF65-F5344CB8AC3E}">
        <p14:creationId xmlns:p14="http://schemas.microsoft.com/office/powerpoint/2010/main" val="2256851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Ubuntu" panose="020B0504030602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178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Visit Portico platform: https://www.urban-initiative.eu/portico</a:t>
            </a:r>
            <a:endParaRPr lang="en-IE" dirty="0"/>
          </a:p>
        </p:txBody>
      </p:sp>
      <p:sp>
        <p:nvSpPr>
          <p:cNvPr id="4" name="Slide Number Placeholder 3"/>
          <p:cNvSpPr>
            <a:spLocks noGrp="1"/>
          </p:cNvSpPr>
          <p:nvPr>
            <p:ph type="sldNum" sz="quarter" idx="5"/>
          </p:nvPr>
        </p:nvSpPr>
        <p:spPr/>
        <p:txBody>
          <a:bodyPr/>
          <a:lstStyle/>
          <a:p>
            <a:fld id="{889F0CB1-8A34-8A4F-8A6E-8BB08A91ECBB}" type="slidenum">
              <a:rPr lang="fr-FR" smtClean="0"/>
              <a:t>16</a:t>
            </a:fld>
            <a:endParaRPr lang="fr-FR"/>
          </a:p>
        </p:txBody>
      </p:sp>
    </p:spTree>
    <p:extLst>
      <p:ext uri="{BB962C8B-B14F-4D97-AF65-F5344CB8AC3E}">
        <p14:creationId xmlns:p14="http://schemas.microsoft.com/office/powerpoint/2010/main" val="2809165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9F0CB1-8A34-8A4F-8A6E-8BB08A91ECBB}" type="slidenum">
              <a:rPr lang="fr-FR" smtClean="0"/>
              <a:t>17</a:t>
            </a:fld>
            <a:endParaRPr lang="fr-FR"/>
          </a:p>
        </p:txBody>
      </p:sp>
    </p:spTree>
    <p:extLst>
      <p:ext uri="{BB962C8B-B14F-4D97-AF65-F5344CB8AC3E}">
        <p14:creationId xmlns:p14="http://schemas.microsoft.com/office/powerpoint/2010/main" val="4164035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Learn more about Urban Agenda for the EU: https://www.urbanagenda.urban-initiative.eu/urban-agenda-eu</a:t>
            </a:r>
          </a:p>
        </p:txBody>
      </p:sp>
      <p:sp>
        <p:nvSpPr>
          <p:cNvPr id="4" name="Slide Number Placeholder 3"/>
          <p:cNvSpPr>
            <a:spLocks noGrp="1"/>
          </p:cNvSpPr>
          <p:nvPr>
            <p:ph type="sldNum" sz="quarter" idx="5"/>
          </p:nvPr>
        </p:nvSpPr>
        <p:spPr/>
        <p:txBody>
          <a:bodyPr/>
          <a:lstStyle/>
          <a:p>
            <a:fld id="{889F0CB1-8A34-8A4F-8A6E-8BB08A91ECBB}" type="slidenum">
              <a:rPr lang="fr-FR" smtClean="0"/>
              <a:t>18</a:t>
            </a:fld>
            <a:endParaRPr lang="fr-FR"/>
          </a:p>
        </p:txBody>
      </p:sp>
    </p:spTree>
    <p:extLst>
      <p:ext uri="{BB962C8B-B14F-4D97-AF65-F5344CB8AC3E}">
        <p14:creationId xmlns:p14="http://schemas.microsoft.com/office/powerpoint/2010/main" val="2109492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89F0CB1-8A34-8A4F-8A6E-8BB08A91ECBB}" type="slidenum">
              <a:rPr lang="fr-FR" smtClean="0"/>
              <a:t>20</a:t>
            </a:fld>
            <a:endParaRPr lang="fr-FR"/>
          </a:p>
        </p:txBody>
      </p:sp>
    </p:spTree>
    <p:extLst>
      <p:ext uri="{BB962C8B-B14F-4D97-AF65-F5344CB8AC3E}">
        <p14:creationId xmlns:p14="http://schemas.microsoft.com/office/powerpoint/2010/main" val="19261580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I - TITL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5E312A2-38D2-3B20-7371-927DF6F5B59F}"/>
              </a:ext>
            </a:extLst>
          </p:cNvPr>
          <p:cNvPicPr>
            <a:picLocks noChangeAspect="1"/>
          </p:cNvPicPr>
          <p:nvPr userDrawn="1"/>
        </p:nvPicPr>
        <p:blipFill rotWithShape="1">
          <a:blip r:embed="rId3"/>
          <a:srcRect t="9569" r="4151"/>
          <a:stretch/>
        </p:blipFill>
        <p:spPr>
          <a:xfrm>
            <a:off x="7525669" y="0"/>
            <a:ext cx="4666332" cy="4276765"/>
          </a:xfrm>
          <a:prstGeom prst="rect">
            <a:avLst/>
          </a:prstGeom>
        </p:spPr>
      </p:pic>
      <p:pic>
        <p:nvPicPr>
          <p:cNvPr id="7" name="Image 6">
            <a:extLst>
              <a:ext uri="{FF2B5EF4-FFF2-40B4-BE49-F238E27FC236}">
                <a16:creationId xmlns:a16="http://schemas.microsoft.com/office/drawing/2014/main" id="{4C2F367A-C06D-6A94-EA4C-6F8B959922D0}"/>
              </a:ext>
            </a:extLst>
          </p:cNvPr>
          <p:cNvPicPr>
            <a:picLocks noChangeAspect="1"/>
          </p:cNvPicPr>
          <p:nvPr userDrawn="1"/>
        </p:nvPicPr>
        <p:blipFill rotWithShape="1">
          <a:blip r:embed="rId4"/>
          <a:srcRect l="30202"/>
          <a:stretch/>
        </p:blipFill>
        <p:spPr>
          <a:xfrm>
            <a:off x="8431901" y="5298675"/>
            <a:ext cx="3102594" cy="657936"/>
          </a:xfrm>
          <a:prstGeom prst="rect">
            <a:avLst/>
          </a:prstGeom>
        </p:spPr>
      </p:pic>
    </p:spTree>
    <p:extLst>
      <p:ext uri="{BB962C8B-B14F-4D97-AF65-F5344CB8AC3E}">
        <p14:creationId xmlns:p14="http://schemas.microsoft.com/office/powerpoint/2010/main" val="168837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CKGROUND - 0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274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CKGROUND - 07">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112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GROUND - 0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875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CKGROUND - 0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017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920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 DISPLAY">
    <p:spTree>
      <p:nvGrpSpPr>
        <p:cNvPr id="1" name=""/>
        <p:cNvGrpSpPr/>
        <p:nvPr/>
      </p:nvGrpSpPr>
      <p:grpSpPr>
        <a:xfrm>
          <a:off x="0" y="0"/>
          <a:ext cx="0" cy="0"/>
          <a:chOff x="0" y="0"/>
          <a:chExt cx="0" cy="0"/>
        </a:xfrm>
      </p:grpSpPr>
      <p:sp>
        <p:nvSpPr>
          <p:cNvPr id="18" name="Espace réservé pour une image  11">
            <a:extLst>
              <a:ext uri="{FF2B5EF4-FFF2-40B4-BE49-F238E27FC236}">
                <a16:creationId xmlns:a16="http://schemas.microsoft.com/office/drawing/2014/main" id="{F864128D-69E7-C536-8F45-B47E164C40D7}"/>
              </a:ext>
            </a:extLst>
          </p:cNvPr>
          <p:cNvSpPr>
            <a:spLocks noGrp="1"/>
          </p:cNvSpPr>
          <p:nvPr>
            <p:ph type="pic" sz="quarter" idx="10" hasCustomPrompt="1"/>
          </p:nvPr>
        </p:nvSpPr>
        <p:spPr>
          <a:xfrm>
            <a:off x="0" y="0"/>
            <a:ext cx="3343275" cy="2581275"/>
          </a:xfrm>
          <a:prstGeom prst="rect">
            <a:avLst/>
          </a:prstGeom>
          <a:solidFill>
            <a:schemeClr val="accent5"/>
          </a:solidFill>
        </p:spPr>
        <p:txBody>
          <a:bodyPr/>
          <a:lstStyle>
            <a:lvl1pPr marL="0" indent="0" algn="ctr">
              <a:buNone/>
              <a:defRPr sz="2000"/>
            </a:lvl1pPr>
          </a:lstStyle>
          <a:p>
            <a:r>
              <a:rPr lang="fr-FR"/>
              <a:t>INSERT PICTURE HERE</a:t>
            </a:r>
          </a:p>
        </p:txBody>
      </p:sp>
      <p:sp>
        <p:nvSpPr>
          <p:cNvPr id="19" name="Espace réservé pour une image  11">
            <a:extLst>
              <a:ext uri="{FF2B5EF4-FFF2-40B4-BE49-F238E27FC236}">
                <a16:creationId xmlns:a16="http://schemas.microsoft.com/office/drawing/2014/main" id="{8A6A1543-D061-6FCE-23F4-D9DFC1EA7C81}"/>
              </a:ext>
            </a:extLst>
          </p:cNvPr>
          <p:cNvSpPr>
            <a:spLocks noGrp="1"/>
          </p:cNvSpPr>
          <p:nvPr>
            <p:ph type="pic" sz="quarter" idx="11" hasCustomPrompt="1"/>
          </p:nvPr>
        </p:nvSpPr>
        <p:spPr>
          <a:xfrm>
            <a:off x="0" y="2702560"/>
            <a:ext cx="3343275" cy="2581275"/>
          </a:xfrm>
          <a:prstGeom prst="rect">
            <a:avLst/>
          </a:prstGeom>
          <a:solidFill>
            <a:schemeClr val="accent5"/>
          </a:solidFill>
        </p:spPr>
        <p:txBody>
          <a:bodyPr/>
          <a:lstStyle>
            <a:lvl1pPr marL="0" indent="0" algn="ctr">
              <a:buNone/>
              <a:defRPr sz="2000"/>
            </a:lvl1pPr>
          </a:lstStyle>
          <a:p>
            <a:r>
              <a:rPr lang="fr-FR"/>
              <a:t>INSERT PICTURE HERE</a:t>
            </a:r>
          </a:p>
        </p:txBody>
      </p:sp>
      <p:sp>
        <p:nvSpPr>
          <p:cNvPr id="20" name="Espace réservé pour une image  11">
            <a:extLst>
              <a:ext uri="{FF2B5EF4-FFF2-40B4-BE49-F238E27FC236}">
                <a16:creationId xmlns:a16="http://schemas.microsoft.com/office/drawing/2014/main" id="{51E07EA7-27E3-FC7F-71E9-111ADED9EFDF}"/>
              </a:ext>
            </a:extLst>
          </p:cNvPr>
          <p:cNvSpPr>
            <a:spLocks noGrp="1"/>
          </p:cNvSpPr>
          <p:nvPr>
            <p:ph type="pic" sz="quarter" idx="12" hasCustomPrompt="1"/>
          </p:nvPr>
        </p:nvSpPr>
        <p:spPr>
          <a:xfrm>
            <a:off x="0" y="5415281"/>
            <a:ext cx="3343275" cy="1442720"/>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457200" marR="0" lvl="0" indent="-457200" algn="l" defTabSz="914400" rtl="0" eaLnBrk="1" fontAlgn="auto" latinLnBrk="0" hangingPunct="1">
              <a:lnSpc>
                <a:spcPct val="90000"/>
              </a:lnSpc>
              <a:spcBef>
                <a:spcPts val="1000"/>
              </a:spcBef>
              <a:spcAft>
                <a:spcPts val="0"/>
              </a:spcAft>
              <a:buClrTx/>
              <a:buSzTx/>
              <a:tabLst/>
              <a:defRPr/>
            </a:pPr>
            <a:r>
              <a:rPr lang="fr-FR"/>
              <a:t>INSERT PICTURE HERE</a:t>
            </a:r>
          </a:p>
        </p:txBody>
      </p:sp>
      <p:sp>
        <p:nvSpPr>
          <p:cNvPr id="21" name="Espace réservé pour une image  11">
            <a:extLst>
              <a:ext uri="{FF2B5EF4-FFF2-40B4-BE49-F238E27FC236}">
                <a16:creationId xmlns:a16="http://schemas.microsoft.com/office/drawing/2014/main" id="{B68B86E5-D1EF-6E59-0A1D-ECED4EECF60F}"/>
              </a:ext>
            </a:extLst>
          </p:cNvPr>
          <p:cNvSpPr>
            <a:spLocks noGrp="1"/>
          </p:cNvSpPr>
          <p:nvPr>
            <p:ph type="pic" sz="quarter" idx="13" hasCustomPrompt="1"/>
          </p:nvPr>
        </p:nvSpPr>
        <p:spPr>
          <a:xfrm>
            <a:off x="3444240" y="1"/>
            <a:ext cx="3343275" cy="2016760"/>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2000"/>
            </a:lvl1pPr>
          </a:lstStyle>
          <a:p>
            <a:r>
              <a:rPr lang="fr-FR"/>
              <a:t>INSERT PICTURE HERE</a:t>
            </a:r>
          </a:p>
        </p:txBody>
      </p:sp>
      <p:sp>
        <p:nvSpPr>
          <p:cNvPr id="22" name="Espace réservé pour une image  11">
            <a:extLst>
              <a:ext uri="{FF2B5EF4-FFF2-40B4-BE49-F238E27FC236}">
                <a16:creationId xmlns:a16="http://schemas.microsoft.com/office/drawing/2014/main" id="{1C343DFC-B486-36B8-D674-FEDBAB8B415C}"/>
              </a:ext>
            </a:extLst>
          </p:cNvPr>
          <p:cNvSpPr>
            <a:spLocks noGrp="1"/>
          </p:cNvSpPr>
          <p:nvPr>
            <p:ph type="pic" sz="quarter" idx="14" hasCustomPrompt="1"/>
          </p:nvPr>
        </p:nvSpPr>
        <p:spPr>
          <a:xfrm>
            <a:off x="3444240" y="2123440"/>
            <a:ext cx="3343275" cy="2600959"/>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r>
              <a:rPr lang="fr-FR"/>
              <a:t>INSERT PICTURE HERE</a:t>
            </a:r>
          </a:p>
        </p:txBody>
      </p:sp>
      <p:sp>
        <p:nvSpPr>
          <p:cNvPr id="23" name="Espace réservé pour une image  11">
            <a:extLst>
              <a:ext uri="{FF2B5EF4-FFF2-40B4-BE49-F238E27FC236}">
                <a16:creationId xmlns:a16="http://schemas.microsoft.com/office/drawing/2014/main" id="{809CC275-A13A-B80A-78DA-F1C1FBC6CE59}"/>
              </a:ext>
            </a:extLst>
          </p:cNvPr>
          <p:cNvSpPr>
            <a:spLocks noGrp="1"/>
          </p:cNvSpPr>
          <p:nvPr>
            <p:ph type="pic" sz="quarter" idx="15" hasCustomPrompt="1"/>
          </p:nvPr>
        </p:nvSpPr>
        <p:spPr>
          <a:xfrm>
            <a:off x="3444240" y="4826001"/>
            <a:ext cx="3343275" cy="2032000"/>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r>
              <a:rPr lang="fr-FR"/>
              <a:t>INSERT PICTURE HERE</a:t>
            </a:r>
          </a:p>
        </p:txBody>
      </p:sp>
    </p:spTree>
    <p:extLst>
      <p:ext uri="{BB962C8B-B14F-4D97-AF65-F5344CB8AC3E}">
        <p14:creationId xmlns:p14="http://schemas.microsoft.com/office/powerpoint/2010/main" val="3668100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DISPLAY ROUND">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BCFF42F-7ED1-6676-812D-9BBF43B32033}"/>
              </a:ext>
            </a:extLst>
          </p:cNvPr>
          <p:cNvSpPr>
            <a:spLocks noGrp="1"/>
          </p:cNvSpPr>
          <p:nvPr>
            <p:ph type="pic" sz="quarter" idx="10" hasCustomPrompt="1"/>
          </p:nvPr>
        </p:nvSpPr>
        <p:spPr>
          <a:xfrm>
            <a:off x="548323" y="652193"/>
            <a:ext cx="5862637" cy="5914572"/>
          </a:xfrm>
          <a:prstGeom prst="ellipse">
            <a:avLst/>
          </a:prstGeom>
          <a:solidFill>
            <a:schemeClr val="accent5"/>
          </a:solidFill>
        </p:spPr>
        <p:txBody>
          <a:bodyPr/>
          <a:lstStyle>
            <a:lvl1pPr marL="0" indent="0" algn="ctr">
              <a:buNone/>
              <a:defRPr/>
            </a:lvl1pPr>
          </a:lstStyle>
          <a:p>
            <a:r>
              <a:rPr lang="fr-FR"/>
              <a:t>INSERT </a:t>
            </a:r>
          </a:p>
          <a:p>
            <a:r>
              <a:rPr lang="fr-FR"/>
              <a:t>PICTURE HERE</a:t>
            </a:r>
          </a:p>
        </p:txBody>
      </p:sp>
    </p:spTree>
    <p:extLst>
      <p:ext uri="{BB962C8B-B14F-4D97-AF65-F5344CB8AC3E}">
        <p14:creationId xmlns:p14="http://schemas.microsoft.com/office/powerpoint/2010/main" val="2326686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 11">
    <p:bg>
      <p:bgPr>
        <a:solidFill>
          <a:schemeClr val="tx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a:srcRect l="23787" t="9565" r="19957" b="10291"/>
          <a:stretch/>
        </p:blipFill>
        <p:spPr>
          <a:xfrm rot="16200000">
            <a:off x="-680864" y="680863"/>
            <a:ext cx="6857997" cy="5496269"/>
          </a:xfrm>
          <a:prstGeom prst="rect">
            <a:avLst/>
          </a:prstGeom>
        </p:spPr>
      </p:pic>
    </p:spTree>
    <p:extLst>
      <p:ext uri="{BB962C8B-B14F-4D97-AF65-F5344CB8AC3E}">
        <p14:creationId xmlns:p14="http://schemas.microsoft.com/office/powerpoint/2010/main" val="1123428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 12">
    <p:bg>
      <p:bgPr>
        <a:solidFill>
          <a:schemeClr val="accent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a:srcRect l="24976" t="27778" r="18768" b="5249"/>
          <a:stretch/>
        </p:blipFill>
        <p:spPr>
          <a:xfrm rot="16200000">
            <a:off x="-1132488" y="1132491"/>
            <a:ext cx="6857997" cy="4593021"/>
          </a:xfrm>
          <a:prstGeom prst="rect">
            <a:avLst/>
          </a:prstGeom>
        </p:spPr>
      </p:pic>
    </p:spTree>
    <p:extLst>
      <p:ext uri="{BB962C8B-B14F-4D97-AF65-F5344CB8AC3E}">
        <p14:creationId xmlns:p14="http://schemas.microsoft.com/office/powerpoint/2010/main" val="122705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 14">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81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UI - TITLE -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5E312A2-38D2-3B20-7371-927DF6F5B59F}"/>
              </a:ext>
            </a:extLst>
          </p:cNvPr>
          <p:cNvPicPr>
            <a:picLocks noChangeAspect="1"/>
          </p:cNvPicPr>
          <p:nvPr userDrawn="1"/>
        </p:nvPicPr>
        <p:blipFill rotWithShape="1">
          <a:blip r:embed="rId3"/>
          <a:srcRect l="41" t="17150" r="6870" b="-376"/>
          <a:stretch/>
        </p:blipFill>
        <p:spPr>
          <a:xfrm>
            <a:off x="7426712" y="0"/>
            <a:ext cx="4765288" cy="4138768"/>
          </a:xfrm>
          <a:prstGeom prst="rect">
            <a:avLst/>
          </a:prstGeom>
        </p:spPr>
      </p:pic>
      <p:pic>
        <p:nvPicPr>
          <p:cNvPr id="4" name="Image 3" descr="Une image contenant texte, extérieur, vaisselle&#10;&#10;Description générée automatiquement">
            <a:extLst>
              <a:ext uri="{FF2B5EF4-FFF2-40B4-BE49-F238E27FC236}">
                <a16:creationId xmlns:a16="http://schemas.microsoft.com/office/drawing/2014/main" id="{EE33AD32-B89A-B762-CF6E-4B97A4ED65B2}"/>
              </a:ext>
            </a:extLst>
          </p:cNvPr>
          <p:cNvPicPr>
            <a:picLocks noChangeAspect="1"/>
          </p:cNvPicPr>
          <p:nvPr userDrawn="1"/>
        </p:nvPicPr>
        <p:blipFill>
          <a:blip r:embed="rId4"/>
          <a:stretch>
            <a:fillRect/>
          </a:stretch>
        </p:blipFill>
        <p:spPr>
          <a:xfrm>
            <a:off x="1555109" y="1538563"/>
            <a:ext cx="3702237" cy="1890437"/>
          </a:xfrm>
          <a:prstGeom prst="rect">
            <a:avLst/>
          </a:prstGeom>
        </p:spPr>
      </p:pic>
      <p:pic>
        <p:nvPicPr>
          <p:cNvPr id="5" name="Image 4">
            <a:extLst>
              <a:ext uri="{FF2B5EF4-FFF2-40B4-BE49-F238E27FC236}">
                <a16:creationId xmlns:a16="http://schemas.microsoft.com/office/drawing/2014/main" id="{C20E148C-18FE-0BF1-C631-611A23B49850}"/>
              </a:ext>
            </a:extLst>
          </p:cNvPr>
          <p:cNvPicPr>
            <a:picLocks noChangeAspect="1"/>
          </p:cNvPicPr>
          <p:nvPr userDrawn="1"/>
        </p:nvPicPr>
        <p:blipFill rotWithShape="1">
          <a:blip r:embed="rId5"/>
          <a:srcRect l="30691"/>
          <a:stretch/>
        </p:blipFill>
        <p:spPr>
          <a:xfrm>
            <a:off x="8441546" y="5268397"/>
            <a:ext cx="3080837" cy="657936"/>
          </a:xfrm>
          <a:prstGeom prst="rect">
            <a:avLst/>
          </a:prstGeom>
        </p:spPr>
      </p:pic>
    </p:spTree>
    <p:extLst>
      <p:ext uri="{BB962C8B-B14F-4D97-AF65-F5344CB8AC3E}">
        <p14:creationId xmlns:p14="http://schemas.microsoft.com/office/powerpoint/2010/main" val="2234662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640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 16">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691C205-1DF8-960E-145E-4EDD772B2C4A}"/>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4038952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CKGROUND - 17">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BFC9987-E87D-1F40-2E3F-897B84C22507}"/>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460318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301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 02">
    <p:bg>
      <p:bgPr>
        <a:solidFill>
          <a:schemeClr val="tx2"/>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BE822AE-7D14-6498-38B9-C371FE7CA096}"/>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2037848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 03">
    <p:bg>
      <p:bgPr>
        <a:solidFill>
          <a:schemeClr val="accent2"/>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935B5D1-F0FA-79EC-D55F-B31A680E0C6C}"/>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2724519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 04">
    <p:bg>
      <p:bgPr>
        <a:solidFill>
          <a:schemeClr val="accent3"/>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4052183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 05">
    <p:bg>
      <p:bgPr>
        <a:solidFill>
          <a:schemeClr val="accent4"/>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744905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 08">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F3050AC-247B-CDB4-01F2-B957DF110BE2}"/>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1218093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 09">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36DC621-5C9C-36BA-B09C-7070E3248AF0}"/>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73808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I - TITLE - 03">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F55CA7A-5F79-1C81-A6CD-69D331F53B15}"/>
              </a:ext>
            </a:extLst>
          </p:cNvPr>
          <p:cNvPicPr>
            <a:picLocks noChangeAspect="1"/>
          </p:cNvPicPr>
          <p:nvPr userDrawn="1"/>
        </p:nvPicPr>
        <p:blipFill rotWithShape="1">
          <a:blip r:embed="rId2"/>
          <a:srcRect t="9417"/>
          <a:stretch/>
        </p:blipFill>
        <p:spPr>
          <a:xfrm>
            <a:off x="0" y="0"/>
            <a:ext cx="12190507" cy="6212128"/>
          </a:xfrm>
          <a:prstGeom prst="rect">
            <a:avLst/>
          </a:prstGeom>
        </p:spPr>
      </p:pic>
      <p:pic>
        <p:nvPicPr>
          <p:cNvPr id="4" name="Image 3">
            <a:extLst>
              <a:ext uri="{FF2B5EF4-FFF2-40B4-BE49-F238E27FC236}">
                <a16:creationId xmlns:a16="http://schemas.microsoft.com/office/drawing/2014/main" id="{F946032D-5353-9782-5BDA-E4252FA775E1}"/>
              </a:ext>
            </a:extLst>
          </p:cNvPr>
          <p:cNvPicPr>
            <a:picLocks noChangeAspect="1"/>
          </p:cNvPicPr>
          <p:nvPr userDrawn="1"/>
        </p:nvPicPr>
        <p:blipFill rotWithShape="1">
          <a:blip r:embed="rId3"/>
          <a:srcRect l="30161"/>
          <a:stretch/>
        </p:blipFill>
        <p:spPr>
          <a:xfrm>
            <a:off x="817294" y="5698346"/>
            <a:ext cx="3104417" cy="657936"/>
          </a:xfrm>
          <a:prstGeom prst="rect">
            <a:avLst/>
          </a:prstGeom>
        </p:spPr>
      </p:pic>
    </p:spTree>
    <p:extLst>
      <p:ext uri="{BB962C8B-B14F-4D97-AF65-F5344CB8AC3E}">
        <p14:creationId xmlns:p14="http://schemas.microsoft.com/office/powerpoint/2010/main" val="2856670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SUAL - 01">
    <p:bg>
      <p:bgPr>
        <a:solidFill>
          <a:schemeClr val="accent2"/>
        </a:solidFill>
        <a:effectLst/>
      </p:bgPr>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5C9B252-6BA6-1753-4C9D-AED01EC72822}"/>
              </a:ext>
            </a:extLst>
          </p:cNvPr>
          <p:cNvPicPr>
            <a:picLocks noChangeAspect="1"/>
          </p:cNvPicPr>
          <p:nvPr userDrawn="1"/>
        </p:nvPicPr>
        <p:blipFill>
          <a:blip r:embed="rId2"/>
          <a:stretch>
            <a:fillRect/>
          </a:stretch>
        </p:blipFill>
        <p:spPr>
          <a:xfrm>
            <a:off x="3206750" y="622300"/>
            <a:ext cx="5778500" cy="5613400"/>
          </a:xfrm>
          <a:prstGeom prst="rect">
            <a:avLst/>
          </a:prstGeom>
        </p:spPr>
      </p:pic>
    </p:spTree>
    <p:extLst>
      <p:ext uri="{BB962C8B-B14F-4D97-AF65-F5344CB8AC3E}">
        <p14:creationId xmlns:p14="http://schemas.microsoft.com/office/powerpoint/2010/main" val="1609832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SUAL - 02">
    <p:bg>
      <p:bgPr>
        <a:solidFill>
          <a:schemeClr val="tx2"/>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FC67FCC-6DDE-5257-25A4-10EEC78CA968}"/>
              </a:ext>
            </a:extLst>
          </p:cNvPr>
          <p:cNvPicPr>
            <a:picLocks noChangeAspect="1"/>
          </p:cNvPicPr>
          <p:nvPr userDrawn="1"/>
        </p:nvPicPr>
        <p:blipFill>
          <a:blip r:embed="rId2"/>
          <a:stretch>
            <a:fillRect/>
          </a:stretch>
        </p:blipFill>
        <p:spPr>
          <a:xfrm>
            <a:off x="3206750" y="622300"/>
            <a:ext cx="5778500" cy="5613400"/>
          </a:xfrm>
          <a:prstGeom prst="rect">
            <a:avLst/>
          </a:prstGeom>
        </p:spPr>
      </p:pic>
    </p:spTree>
    <p:extLst>
      <p:ext uri="{BB962C8B-B14F-4D97-AF65-F5344CB8AC3E}">
        <p14:creationId xmlns:p14="http://schemas.microsoft.com/office/powerpoint/2010/main" val="3528635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SUAL - 03">
    <p:bg>
      <p:bgPr>
        <a:solidFill>
          <a:schemeClr val="accent3"/>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7E92D12-A5BA-0CBF-D42B-4B11BE0BCA33}"/>
              </a:ext>
            </a:extLst>
          </p:cNvPr>
          <p:cNvPicPr>
            <a:picLocks noChangeAspect="1"/>
          </p:cNvPicPr>
          <p:nvPr userDrawn="1"/>
        </p:nvPicPr>
        <p:blipFill>
          <a:blip r:embed="rId2"/>
          <a:stretch>
            <a:fillRect/>
          </a:stretch>
        </p:blipFill>
        <p:spPr>
          <a:xfrm>
            <a:off x="3206750" y="622300"/>
            <a:ext cx="5778500" cy="5613400"/>
          </a:xfrm>
          <a:prstGeom prst="rect">
            <a:avLst/>
          </a:prstGeom>
        </p:spPr>
      </p:pic>
    </p:spTree>
    <p:extLst>
      <p:ext uri="{BB962C8B-B14F-4D97-AF65-F5344CB8AC3E}">
        <p14:creationId xmlns:p14="http://schemas.microsoft.com/office/powerpoint/2010/main" val="42437082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SUAL - 04">
    <p:bg>
      <p:bgPr>
        <a:solidFill>
          <a:schemeClr val="accent4"/>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8D33458-218C-6FB5-5C6F-4EBCE63E824B}"/>
              </a:ext>
            </a:extLst>
          </p:cNvPr>
          <p:cNvPicPr>
            <a:picLocks noChangeAspect="1"/>
          </p:cNvPicPr>
          <p:nvPr userDrawn="1"/>
        </p:nvPicPr>
        <p:blipFill>
          <a:blip r:embed="rId2"/>
          <a:stretch>
            <a:fillRect/>
          </a:stretch>
        </p:blipFill>
        <p:spPr>
          <a:xfrm>
            <a:off x="3206750" y="622300"/>
            <a:ext cx="5778500" cy="5613400"/>
          </a:xfrm>
          <a:prstGeom prst="rect">
            <a:avLst/>
          </a:prstGeom>
        </p:spPr>
      </p:pic>
    </p:spTree>
    <p:extLst>
      <p:ext uri="{BB962C8B-B14F-4D97-AF65-F5344CB8AC3E}">
        <p14:creationId xmlns:p14="http://schemas.microsoft.com/office/powerpoint/2010/main" val="1516268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12F56F-290D-3053-50A8-0671245925AA}"/>
              </a:ext>
            </a:extLst>
          </p:cNvPr>
          <p:cNvSpPr>
            <a:spLocks noGrp="1"/>
          </p:cNvSpPr>
          <p:nvPr>
            <p:ph type="ctrTitle" hasCustomPrompt="1"/>
          </p:nvPr>
        </p:nvSpPr>
        <p:spPr>
          <a:xfrm>
            <a:off x="701040" y="1513439"/>
            <a:ext cx="9144000" cy="858204"/>
          </a:xfrm>
        </p:spPr>
        <p:txBody>
          <a:bodyPr anchor="b">
            <a:normAutofit/>
          </a:bodyPr>
          <a:lstStyle>
            <a:lvl1pPr algn="l">
              <a:defRPr sz="4000"/>
            </a:lvl1pPr>
          </a:lstStyle>
          <a:p>
            <a:r>
              <a:rPr lang="fr-FR"/>
              <a:t>TITLE _ PART 1</a:t>
            </a:r>
            <a:endParaRPr lang="fr-BE"/>
          </a:p>
        </p:txBody>
      </p:sp>
      <p:sp>
        <p:nvSpPr>
          <p:cNvPr id="3" name="Sous-titre 2">
            <a:extLst>
              <a:ext uri="{FF2B5EF4-FFF2-40B4-BE49-F238E27FC236}">
                <a16:creationId xmlns:a16="http://schemas.microsoft.com/office/drawing/2014/main" id="{D7A6D074-DF0F-1FBB-C64E-0E7574EF26C2}"/>
              </a:ext>
            </a:extLst>
          </p:cNvPr>
          <p:cNvSpPr>
            <a:spLocks noGrp="1"/>
          </p:cNvSpPr>
          <p:nvPr>
            <p:ph type="subTitle" idx="1" hasCustomPrompt="1"/>
          </p:nvPr>
        </p:nvSpPr>
        <p:spPr>
          <a:xfrm>
            <a:off x="701040" y="2546015"/>
            <a:ext cx="9144000" cy="732218"/>
          </a:xfrm>
        </p:spPr>
        <p:txBody>
          <a:bodyPr/>
          <a:lstStyle>
            <a:lvl1pPr marL="0" indent="0" algn="l">
              <a:buNone/>
              <a:defRPr sz="4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TITLE _ PART 2</a:t>
            </a:r>
            <a:endParaRPr lang="fr-BE"/>
          </a:p>
        </p:txBody>
      </p:sp>
      <p:sp>
        <p:nvSpPr>
          <p:cNvPr id="7" name="Espace réservé du texte 2">
            <a:extLst>
              <a:ext uri="{FF2B5EF4-FFF2-40B4-BE49-F238E27FC236}">
                <a16:creationId xmlns:a16="http://schemas.microsoft.com/office/drawing/2014/main" id="{03E84C1C-5B67-F981-4206-C6EEE2996B0F}"/>
              </a:ext>
            </a:extLst>
          </p:cNvPr>
          <p:cNvSpPr>
            <a:spLocks noGrp="1"/>
          </p:cNvSpPr>
          <p:nvPr>
            <p:ph type="body" idx="10" hasCustomPrompt="1"/>
          </p:nvPr>
        </p:nvSpPr>
        <p:spPr>
          <a:xfrm>
            <a:off x="701040" y="3579768"/>
            <a:ext cx="91440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err="1"/>
              <a:t>Subtitle</a:t>
            </a:r>
            <a:endParaRPr lang="fr-FR"/>
          </a:p>
        </p:txBody>
      </p:sp>
    </p:spTree>
    <p:extLst>
      <p:ext uri="{BB962C8B-B14F-4D97-AF65-F5344CB8AC3E}">
        <p14:creationId xmlns:p14="http://schemas.microsoft.com/office/powerpoint/2010/main" val="15365362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CKGROUND - 0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E8F596A6-983F-C211-C353-314C9EB91AB8}"/>
              </a:ext>
            </a:extLst>
          </p:cNvPr>
          <p:cNvSpPr>
            <a:spLocks noGrp="1"/>
          </p:cNvSpPr>
          <p:nvPr>
            <p:ph idx="1" hasCustomPrompt="1"/>
          </p:nvPr>
        </p:nvSpPr>
        <p:spPr>
          <a:xfrm>
            <a:off x="2958352" y="785308"/>
            <a:ext cx="8395447" cy="5391655"/>
          </a:xfrm>
        </p:spPr>
        <p:txBody>
          <a:body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endParaRPr lang="fr-BE"/>
          </a:p>
        </p:txBody>
      </p:sp>
    </p:spTree>
    <p:extLst>
      <p:ext uri="{BB962C8B-B14F-4D97-AF65-F5344CB8AC3E}">
        <p14:creationId xmlns:p14="http://schemas.microsoft.com/office/powerpoint/2010/main" val="9714941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CKGROUND -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B23EC1A8-9EDA-49AD-EAA4-0F714D17061B}"/>
              </a:ext>
            </a:extLst>
          </p:cNvPr>
          <p:cNvSpPr>
            <a:spLocks noGrp="1"/>
          </p:cNvSpPr>
          <p:nvPr>
            <p:ph idx="1" hasCustomPrompt="1"/>
          </p:nvPr>
        </p:nvSpPr>
        <p:spPr>
          <a:xfrm>
            <a:off x="1140311" y="733172"/>
            <a:ext cx="7444292" cy="5391655"/>
          </a:xfrm>
        </p:spPr>
        <p:txBody>
          <a:body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endParaRPr lang="fr-BE"/>
          </a:p>
        </p:txBody>
      </p:sp>
    </p:spTree>
    <p:extLst>
      <p:ext uri="{BB962C8B-B14F-4D97-AF65-F5344CB8AC3E}">
        <p14:creationId xmlns:p14="http://schemas.microsoft.com/office/powerpoint/2010/main" val="2264099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texte 2">
            <a:extLst>
              <a:ext uri="{FF2B5EF4-FFF2-40B4-BE49-F238E27FC236}">
                <a16:creationId xmlns:a16="http://schemas.microsoft.com/office/drawing/2014/main" id="{F3046938-5E70-2CFC-7ED6-72940DAE059C}"/>
              </a:ext>
            </a:extLst>
          </p:cNvPr>
          <p:cNvSpPr>
            <a:spLocks noGrp="1"/>
          </p:cNvSpPr>
          <p:nvPr>
            <p:ph type="body" idx="10" hasCustomPrompt="1"/>
          </p:nvPr>
        </p:nvSpPr>
        <p:spPr>
          <a:xfrm>
            <a:off x="4797911" y="2277932"/>
            <a:ext cx="2786232" cy="2302136"/>
          </a:xfrm>
        </p:spPr>
        <p:txBody>
          <a:bodyPr>
            <a:normAutofit/>
          </a:bodyPr>
          <a:lstStyle>
            <a:lvl1pPr marL="0" indent="0" algn="ctr">
              <a:buNone/>
              <a:defRPr sz="32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err="1"/>
              <a:t>Quote</a:t>
            </a:r>
            <a:endParaRPr lang="fr-FR"/>
          </a:p>
        </p:txBody>
      </p:sp>
    </p:spTree>
    <p:extLst>
      <p:ext uri="{BB962C8B-B14F-4D97-AF65-F5344CB8AC3E}">
        <p14:creationId xmlns:p14="http://schemas.microsoft.com/office/powerpoint/2010/main" val="40199207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17A6F08B-0092-461B-C961-6A2DECCE3CD4}"/>
              </a:ext>
            </a:extLst>
          </p:cNvPr>
          <p:cNvSpPr>
            <a:spLocks noGrp="1"/>
          </p:cNvSpPr>
          <p:nvPr>
            <p:ph type="title" hasCustomPrompt="1"/>
          </p:nvPr>
        </p:nvSpPr>
        <p:spPr>
          <a:xfrm>
            <a:off x="838200" y="365126"/>
            <a:ext cx="10515600" cy="1184014"/>
          </a:xfrm>
        </p:spPr>
        <p:txBody>
          <a:bodyPr/>
          <a:lstStyle/>
          <a:p>
            <a:r>
              <a:rPr lang="fr-FR"/>
              <a:t>TITLE</a:t>
            </a:r>
            <a:endParaRPr lang="fr-BE"/>
          </a:p>
        </p:txBody>
      </p:sp>
      <p:sp>
        <p:nvSpPr>
          <p:cNvPr id="5" name="Espace réservé du contenu 2">
            <a:extLst>
              <a:ext uri="{FF2B5EF4-FFF2-40B4-BE49-F238E27FC236}">
                <a16:creationId xmlns:a16="http://schemas.microsoft.com/office/drawing/2014/main" id="{071EF77B-C8F3-ADD8-4CC6-7F2E2BD9F2CC}"/>
              </a:ext>
            </a:extLst>
          </p:cNvPr>
          <p:cNvSpPr>
            <a:spLocks noGrp="1"/>
          </p:cNvSpPr>
          <p:nvPr>
            <p:ph idx="1" hasCustomPrompt="1"/>
          </p:nvPr>
        </p:nvSpPr>
        <p:spPr>
          <a:xfrm>
            <a:off x="838200" y="1825625"/>
            <a:ext cx="10515600" cy="3886686"/>
          </a:xfrm>
        </p:spPr>
        <p:txBody>
          <a:body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endParaRPr lang="fr-BE"/>
          </a:p>
        </p:txBody>
      </p:sp>
    </p:spTree>
    <p:extLst>
      <p:ext uri="{BB962C8B-B14F-4D97-AF65-F5344CB8AC3E}">
        <p14:creationId xmlns:p14="http://schemas.microsoft.com/office/powerpoint/2010/main" val="1631566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7DE300-904B-AD07-BC92-2261ACFBF76D}"/>
              </a:ext>
            </a:extLst>
          </p:cNvPr>
          <p:cNvSpPr>
            <a:spLocks noGrp="1"/>
          </p:cNvSpPr>
          <p:nvPr>
            <p:ph type="title" hasCustomPrompt="1"/>
          </p:nvPr>
        </p:nvSpPr>
        <p:spPr/>
        <p:txBody>
          <a:bodyPr/>
          <a:lstStyle/>
          <a:p>
            <a:r>
              <a:rPr lang="fr-FR"/>
              <a:t>TITLE</a:t>
            </a:r>
            <a:endParaRPr lang="fr-BE"/>
          </a:p>
        </p:txBody>
      </p:sp>
      <p:sp>
        <p:nvSpPr>
          <p:cNvPr id="3" name="Espace réservé du contenu 2">
            <a:extLst>
              <a:ext uri="{FF2B5EF4-FFF2-40B4-BE49-F238E27FC236}">
                <a16:creationId xmlns:a16="http://schemas.microsoft.com/office/drawing/2014/main" id="{7F6E4F5D-C502-4D16-6002-6C1E115D905B}"/>
              </a:ext>
            </a:extLst>
          </p:cNvPr>
          <p:cNvSpPr>
            <a:spLocks noGrp="1"/>
          </p:cNvSpPr>
          <p:nvPr>
            <p:ph idx="1" hasCustomPrompt="1"/>
          </p:nvPr>
        </p:nvSpPr>
        <p:spPr/>
        <p:txBody>
          <a:body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endParaRPr lang="fr-BE"/>
          </a:p>
        </p:txBody>
      </p:sp>
    </p:spTree>
    <p:extLst>
      <p:ext uri="{BB962C8B-B14F-4D97-AF65-F5344CB8AC3E}">
        <p14:creationId xmlns:p14="http://schemas.microsoft.com/office/powerpoint/2010/main" val="2840790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I - TITLE - 04">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F55CA7A-5F79-1C81-A6CD-69D331F53B15}"/>
              </a:ext>
            </a:extLst>
          </p:cNvPr>
          <p:cNvPicPr>
            <a:picLocks noChangeAspect="1"/>
          </p:cNvPicPr>
          <p:nvPr userDrawn="1"/>
        </p:nvPicPr>
        <p:blipFill rotWithShape="1">
          <a:blip r:embed="rId2"/>
          <a:srcRect t="9417"/>
          <a:stretch/>
        </p:blipFill>
        <p:spPr>
          <a:xfrm>
            <a:off x="0" y="0"/>
            <a:ext cx="12190507" cy="6212128"/>
          </a:xfrm>
          <a:prstGeom prst="rect">
            <a:avLst/>
          </a:prstGeom>
        </p:spPr>
      </p:pic>
      <p:pic>
        <p:nvPicPr>
          <p:cNvPr id="4" name="Image 3">
            <a:extLst>
              <a:ext uri="{FF2B5EF4-FFF2-40B4-BE49-F238E27FC236}">
                <a16:creationId xmlns:a16="http://schemas.microsoft.com/office/drawing/2014/main" id="{F946032D-5353-9782-5BDA-E4252FA775E1}"/>
              </a:ext>
            </a:extLst>
          </p:cNvPr>
          <p:cNvPicPr>
            <a:picLocks noChangeAspect="1"/>
          </p:cNvPicPr>
          <p:nvPr userDrawn="1"/>
        </p:nvPicPr>
        <p:blipFill rotWithShape="1">
          <a:blip r:embed="rId3"/>
          <a:srcRect l="30418"/>
          <a:stretch/>
        </p:blipFill>
        <p:spPr>
          <a:xfrm>
            <a:off x="702451" y="5698346"/>
            <a:ext cx="3092949" cy="657936"/>
          </a:xfrm>
          <a:prstGeom prst="rect">
            <a:avLst/>
          </a:prstGeom>
        </p:spPr>
      </p:pic>
    </p:spTree>
    <p:extLst>
      <p:ext uri="{BB962C8B-B14F-4D97-AF65-F5344CB8AC3E}">
        <p14:creationId xmlns:p14="http://schemas.microsoft.com/office/powerpoint/2010/main" val="15841330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8271E6-EBB4-4817-444B-F6BAD52D99EA}"/>
              </a:ext>
            </a:extLst>
          </p:cNvPr>
          <p:cNvSpPr>
            <a:spLocks noGrp="1"/>
          </p:cNvSpPr>
          <p:nvPr>
            <p:ph type="title" hasCustomPrompt="1"/>
          </p:nvPr>
        </p:nvSpPr>
        <p:spPr>
          <a:xfrm>
            <a:off x="831850" y="1709738"/>
            <a:ext cx="10515600" cy="2852737"/>
          </a:xfrm>
        </p:spPr>
        <p:txBody>
          <a:bodyPr anchor="b"/>
          <a:lstStyle>
            <a:lvl1pPr>
              <a:defRPr sz="6000"/>
            </a:lvl1pPr>
          </a:lstStyle>
          <a:p>
            <a:r>
              <a:rPr lang="fr-FR"/>
              <a:t>TITLE</a:t>
            </a:r>
            <a:endParaRPr lang="fr-BE"/>
          </a:p>
        </p:txBody>
      </p:sp>
      <p:sp>
        <p:nvSpPr>
          <p:cNvPr id="3" name="Espace réservé du texte 2">
            <a:extLst>
              <a:ext uri="{FF2B5EF4-FFF2-40B4-BE49-F238E27FC236}">
                <a16:creationId xmlns:a16="http://schemas.microsoft.com/office/drawing/2014/main" id="{81B0CBB0-8623-F8A8-C53D-F15DED248340}"/>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err="1"/>
              <a:t>Text</a:t>
            </a:r>
            <a:endParaRPr lang="fr-FR"/>
          </a:p>
        </p:txBody>
      </p:sp>
    </p:spTree>
    <p:extLst>
      <p:ext uri="{BB962C8B-B14F-4D97-AF65-F5344CB8AC3E}">
        <p14:creationId xmlns:p14="http://schemas.microsoft.com/office/powerpoint/2010/main" val="32778514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B0DC30-2D99-D30D-F887-206C27FBFB82}"/>
              </a:ext>
            </a:extLst>
          </p:cNvPr>
          <p:cNvSpPr>
            <a:spLocks noGrp="1"/>
          </p:cNvSpPr>
          <p:nvPr>
            <p:ph type="title" hasCustomPrompt="1"/>
          </p:nvPr>
        </p:nvSpPr>
        <p:spPr/>
        <p:txBody>
          <a:bodyPr/>
          <a:lstStyle/>
          <a:p>
            <a:r>
              <a:rPr lang="fr-FR"/>
              <a:t>TITLE</a:t>
            </a:r>
            <a:endParaRPr lang="fr-BE"/>
          </a:p>
        </p:txBody>
      </p:sp>
      <p:sp>
        <p:nvSpPr>
          <p:cNvPr id="3" name="Espace réservé du contenu 2">
            <a:extLst>
              <a:ext uri="{FF2B5EF4-FFF2-40B4-BE49-F238E27FC236}">
                <a16:creationId xmlns:a16="http://schemas.microsoft.com/office/drawing/2014/main" id="{72C4F195-13F0-13BD-1379-5ED199892B53}"/>
              </a:ext>
            </a:extLst>
          </p:cNvPr>
          <p:cNvSpPr>
            <a:spLocks noGrp="1"/>
          </p:cNvSpPr>
          <p:nvPr>
            <p:ph sz="half" idx="1" hasCustomPrompt="1"/>
          </p:nvPr>
        </p:nvSpPr>
        <p:spPr>
          <a:xfrm>
            <a:off x="838200" y="1825625"/>
            <a:ext cx="5181600" cy="4351338"/>
          </a:xfrm>
        </p:spPr>
        <p:txBody>
          <a:body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endParaRPr lang="fr-BE"/>
          </a:p>
        </p:txBody>
      </p:sp>
      <p:sp>
        <p:nvSpPr>
          <p:cNvPr id="4" name="Espace réservé du contenu 3">
            <a:extLst>
              <a:ext uri="{FF2B5EF4-FFF2-40B4-BE49-F238E27FC236}">
                <a16:creationId xmlns:a16="http://schemas.microsoft.com/office/drawing/2014/main" id="{218AF097-CFCA-B87D-3618-DE58B0C4584E}"/>
              </a:ext>
            </a:extLst>
          </p:cNvPr>
          <p:cNvSpPr>
            <a:spLocks noGrp="1"/>
          </p:cNvSpPr>
          <p:nvPr>
            <p:ph sz="half" idx="2" hasCustomPrompt="1"/>
          </p:nvPr>
        </p:nvSpPr>
        <p:spPr>
          <a:xfrm>
            <a:off x="6172200" y="1825625"/>
            <a:ext cx="5181600" cy="4351338"/>
          </a:xfrm>
        </p:spPr>
        <p:txBody>
          <a:body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endParaRPr lang="fr-BE"/>
          </a:p>
        </p:txBody>
      </p:sp>
    </p:spTree>
    <p:extLst>
      <p:ext uri="{BB962C8B-B14F-4D97-AF65-F5344CB8AC3E}">
        <p14:creationId xmlns:p14="http://schemas.microsoft.com/office/powerpoint/2010/main" val="1344055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A53A50-A2F7-CED2-44C5-40CD2D1FEB95}"/>
              </a:ext>
            </a:extLst>
          </p:cNvPr>
          <p:cNvSpPr>
            <a:spLocks noGrp="1"/>
          </p:cNvSpPr>
          <p:nvPr>
            <p:ph type="title" hasCustomPrompt="1"/>
          </p:nvPr>
        </p:nvSpPr>
        <p:spPr/>
        <p:txBody>
          <a:bodyPr/>
          <a:lstStyle/>
          <a:p>
            <a:r>
              <a:rPr lang="fr-FR"/>
              <a:t>TITLE</a:t>
            </a:r>
            <a:endParaRPr lang="fr-BE"/>
          </a:p>
        </p:txBody>
      </p:sp>
    </p:spTree>
    <p:extLst>
      <p:ext uri="{BB962C8B-B14F-4D97-AF65-F5344CB8AC3E}">
        <p14:creationId xmlns:p14="http://schemas.microsoft.com/office/powerpoint/2010/main" val="31334182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483F82-1840-4B55-9B0F-F175889D4CAD}"/>
              </a:ext>
            </a:extLst>
          </p:cNvPr>
          <p:cNvSpPr>
            <a:spLocks noGrp="1"/>
          </p:cNvSpPr>
          <p:nvPr>
            <p:ph type="title" hasCustomPrompt="1"/>
          </p:nvPr>
        </p:nvSpPr>
        <p:spPr>
          <a:xfrm>
            <a:off x="839788" y="457200"/>
            <a:ext cx="3932237" cy="1600200"/>
          </a:xfrm>
        </p:spPr>
        <p:txBody>
          <a:bodyPr anchor="b"/>
          <a:lstStyle>
            <a:lvl1pPr>
              <a:defRPr sz="3200"/>
            </a:lvl1pPr>
          </a:lstStyle>
          <a:p>
            <a:r>
              <a:rPr lang="fr-FR"/>
              <a:t>TITLE</a:t>
            </a:r>
            <a:endParaRPr lang="fr-BE"/>
          </a:p>
        </p:txBody>
      </p:sp>
      <p:sp>
        <p:nvSpPr>
          <p:cNvPr id="3" name="Espace réservé du contenu 2">
            <a:extLst>
              <a:ext uri="{FF2B5EF4-FFF2-40B4-BE49-F238E27FC236}">
                <a16:creationId xmlns:a16="http://schemas.microsoft.com/office/drawing/2014/main" id="{2B37E4B9-3346-A85B-E8F3-68C72ECBA2C9}"/>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endParaRPr lang="fr-BE"/>
          </a:p>
        </p:txBody>
      </p:sp>
      <p:sp>
        <p:nvSpPr>
          <p:cNvPr id="4" name="Espace réservé du texte 3">
            <a:extLst>
              <a:ext uri="{FF2B5EF4-FFF2-40B4-BE49-F238E27FC236}">
                <a16:creationId xmlns:a16="http://schemas.microsoft.com/office/drawing/2014/main" id="{D1BBDA82-B99F-90CF-11ED-9CCF368D9768}"/>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err="1"/>
              <a:t>Text</a:t>
            </a:r>
            <a:endParaRPr lang="fr-FR"/>
          </a:p>
        </p:txBody>
      </p:sp>
    </p:spTree>
    <p:extLst>
      <p:ext uri="{BB962C8B-B14F-4D97-AF65-F5344CB8AC3E}">
        <p14:creationId xmlns:p14="http://schemas.microsoft.com/office/powerpoint/2010/main" val="36854691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24044-5FC5-5531-D740-D48D8D62FF04}"/>
              </a:ext>
            </a:extLst>
          </p:cNvPr>
          <p:cNvSpPr>
            <a:spLocks noGrp="1"/>
          </p:cNvSpPr>
          <p:nvPr>
            <p:ph type="title" hasCustomPrompt="1"/>
          </p:nvPr>
        </p:nvSpPr>
        <p:spPr>
          <a:xfrm>
            <a:off x="839788" y="457200"/>
            <a:ext cx="3932237" cy="1600200"/>
          </a:xfrm>
        </p:spPr>
        <p:txBody>
          <a:bodyPr anchor="b"/>
          <a:lstStyle>
            <a:lvl1pPr>
              <a:defRPr sz="3200"/>
            </a:lvl1pPr>
          </a:lstStyle>
          <a:p>
            <a:r>
              <a:rPr lang="fr-FR"/>
              <a:t>TITLE</a:t>
            </a:r>
            <a:endParaRPr lang="fr-BE"/>
          </a:p>
        </p:txBody>
      </p:sp>
      <p:sp>
        <p:nvSpPr>
          <p:cNvPr id="3" name="Espace réservé pour une image  2">
            <a:extLst>
              <a:ext uri="{FF2B5EF4-FFF2-40B4-BE49-F238E27FC236}">
                <a16:creationId xmlns:a16="http://schemas.microsoft.com/office/drawing/2014/main" id="{7994A134-F1A2-57CB-CB77-C6DB48F301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DBD25DE3-7AD5-9E92-5E02-877E8ED44E3E}"/>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err="1"/>
              <a:t>Text</a:t>
            </a:r>
            <a:endParaRPr lang="fr-FR"/>
          </a:p>
        </p:txBody>
      </p:sp>
    </p:spTree>
    <p:extLst>
      <p:ext uri="{BB962C8B-B14F-4D97-AF65-F5344CB8AC3E}">
        <p14:creationId xmlns:p14="http://schemas.microsoft.com/office/powerpoint/2010/main" val="20846375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37AF79-5085-45E2-AF69-023EAE8315EE}"/>
              </a:ext>
            </a:extLst>
          </p:cNvPr>
          <p:cNvSpPr>
            <a:spLocks noGrp="1"/>
          </p:cNvSpPr>
          <p:nvPr>
            <p:ph type="title" hasCustomPrompt="1"/>
          </p:nvPr>
        </p:nvSpPr>
        <p:spPr/>
        <p:txBody>
          <a:bodyPr/>
          <a:lstStyle/>
          <a:p>
            <a:r>
              <a:rPr lang="fr-FR" err="1"/>
              <a:t>Title</a:t>
            </a:r>
            <a:endParaRPr lang="fr-BE"/>
          </a:p>
        </p:txBody>
      </p:sp>
      <p:sp>
        <p:nvSpPr>
          <p:cNvPr id="8" name="Espace réservé pour une image  2">
            <a:extLst>
              <a:ext uri="{FF2B5EF4-FFF2-40B4-BE49-F238E27FC236}">
                <a16:creationId xmlns:a16="http://schemas.microsoft.com/office/drawing/2014/main" id="{26A7FD4E-470C-DDAC-C0CD-DF816B538DD8}"/>
              </a:ext>
            </a:extLst>
          </p:cNvPr>
          <p:cNvSpPr>
            <a:spLocks noGrp="1"/>
          </p:cNvSpPr>
          <p:nvPr>
            <p:ph type="pic" idx="1"/>
          </p:nvPr>
        </p:nvSpPr>
        <p:spPr>
          <a:xfrm>
            <a:off x="838200" y="2000922"/>
            <a:ext cx="10517188" cy="38601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Tree>
    <p:extLst>
      <p:ext uri="{BB962C8B-B14F-4D97-AF65-F5344CB8AC3E}">
        <p14:creationId xmlns:p14="http://schemas.microsoft.com/office/powerpoint/2010/main" val="10960132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956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QUOT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9945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ACKGROUND - 0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5485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ACKGROUND - 07">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166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3825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ACKGROUND - 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502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QUOTE - 03">
    <p:bg>
      <p:bgPr>
        <a:solidFill>
          <a:schemeClr val="accent2"/>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935B5D1-F0FA-79EC-D55F-B31A680E0C6C}"/>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1520574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B21D8-129B-F6CA-651B-18991C0752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DA01BD79-B6A7-8C9F-F66B-215B4C1252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1C7397E9-C16E-7793-2CAC-092FB98D5908}"/>
              </a:ext>
            </a:extLst>
          </p:cNvPr>
          <p:cNvSpPr>
            <a:spLocks noGrp="1"/>
          </p:cNvSpPr>
          <p:nvPr>
            <p:ph type="dt" sz="half" idx="10"/>
          </p:nvPr>
        </p:nvSpPr>
        <p:spPr/>
        <p:txBody>
          <a:bodyPr/>
          <a:lstStyle/>
          <a:p>
            <a:fld id="{BB71896A-01C8-4C1D-B6B3-CF3C92DC0FE8}" type="datetimeFigureOut">
              <a:rPr lang="en-IE" smtClean="0"/>
              <a:t>14/02/2024</a:t>
            </a:fld>
            <a:endParaRPr lang="en-IE"/>
          </a:p>
        </p:txBody>
      </p:sp>
      <p:sp>
        <p:nvSpPr>
          <p:cNvPr id="5" name="Footer Placeholder 4">
            <a:extLst>
              <a:ext uri="{FF2B5EF4-FFF2-40B4-BE49-F238E27FC236}">
                <a16:creationId xmlns:a16="http://schemas.microsoft.com/office/drawing/2014/main" id="{A47352BF-8A93-5932-9C0B-6E651391D75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3E11DD9-C58B-2903-1474-31BC544A201B}"/>
              </a:ext>
            </a:extLst>
          </p:cNvPr>
          <p:cNvSpPr>
            <a:spLocks noGrp="1"/>
          </p:cNvSpPr>
          <p:nvPr>
            <p:ph type="sldNum" sz="quarter" idx="12"/>
          </p:nvPr>
        </p:nvSpPr>
        <p:spPr/>
        <p:txBody>
          <a:bodyPr/>
          <a:lstStyle/>
          <a:p>
            <a:fld id="{F65B3770-F925-41E7-B7CE-4789848A70D1}" type="slidenum">
              <a:rPr lang="en-IE" smtClean="0"/>
              <a:t>‹#›</a:t>
            </a:fld>
            <a:endParaRPr lang="en-IE"/>
          </a:p>
        </p:txBody>
      </p:sp>
    </p:spTree>
    <p:extLst>
      <p:ext uri="{BB962C8B-B14F-4D97-AF65-F5344CB8AC3E}">
        <p14:creationId xmlns:p14="http://schemas.microsoft.com/office/powerpoint/2010/main" val="31523303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2A88A-697E-886D-A90B-E28655DD5D5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6AECD9E-6BEC-257B-98F5-7B5B44AD2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E92EBD6-1A7C-0ECF-EF6A-E721400391A4}"/>
              </a:ext>
            </a:extLst>
          </p:cNvPr>
          <p:cNvSpPr>
            <a:spLocks noGrp="1"/>
          </p:cNvSpPr>
          <p:nvPr>
            <p:ph type="dt" sz="half" idx="10"/>
          </p:nvPr>
        </p:nvSpPr>
        <p:spPr/>
        <p:txBody>
          <a:bodyPr/>
          <a:lstStyle/>
          <a:p>
            <a:fld id="{BB71896A-01C8-4C1D-B6B3-CF3C92DC0FE8}" type="datetimeFigureOut">
              <a:rPr lang="en-IE" smtClean="0"/>
              <a:t>14/02/2024</a:t>
            </a:fld>
            <a:endParaRPr lang="en-IE"/>
          </a:p>
        </p:txBody>
      </p:sp>
      <p:sp>
        <p:nvSpPr>
          <p:cNvPr id="5" name="Footer Placeholder 4">
            <a:extLst>
              <a:ext uri="{FF2B5EF4-FFF2-40B4-BE49-F238E27FC236}">
                <a16:creationId xmlns:a16="http://schemas.microsoft.com/office/drawing/2014/main" id="{F2F6B501-AD4F-34E7-AE47-9B88DBCA7BF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CF22200-8952-1FEA-0278-F06C57573B5A}"/>
              </a:ext>
            </a:extLst>
          </p:cNvPr>
          <p:cNvSpPr>
            <a:spLocks noGrp="1"/>
          </p:cNvSpPr>
          <p:nvPr>
            <p:ph type="sldNum" sz="quarter" idx="12"/>
          </p:nvPr>
        </p:nvSpPr>
        <p:spPr/>
        <p:txBody>
          <a:bodyPr/>
          <a:lstStyle/>
          <a:p>
            <a:fld id="{F65B3770-F925-41E7-B7CE-4789848A70D1}" type="slidenum">
              <a:rPr lang="en-IE" smtClean="0"/>
              <a:t>‹#›</a:t>
            </a:fld>
            <a:endParaRPr lang="en-IE"/>
          </a:p>
        </p:txBody>
      </p:sp>
    </p:spTree>
    <p:extLst>
      <p:ext uri="{BB962C8B-B14F-4D97-AF65-F5344CB8AC3E}">
        <p14:creationId xmlns:p14="http://schemas.microsoft.com/office/powerpoint/2010/main" val="16650631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5AF4-9CD2-F115-3B1A-917AB3718D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11AFC4FC-F7AF-F7AE-C533-13DECA65FE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95C3D3-3CB5-D99C-B38D-FC66A4FDDD3C}"/>
              </a:ext>
            </a:extLst>
          </p:cNvPr>
          <p:cNvSpPr>
            <a:spLocks noGrp="1"/>
          </p:cNvSpPr>
          <p:nvPr>
            <p:ph type="dt" sz="half" idx="10"/>
          </p:nvPr>
        </p:nvSpPr>
        <p:spPr/>
        <p:txBody>
          <a:bodyPr/>
          <a:lstStyle/>
          <a:p>
            <a:fld id="{BB71896A-01C8-4C1D-B6B3-CF3C92DC0FE8}" type="datetimeFigureOut">
              <a:rPr lang="en-IE" smtClean="0"/>
              <a:t>14/02/2024</a:t>
            </a:fld>
            <a:endParaRPr lang="en-IE"/>
          </a:p>
        </p:txBody>
      </p:sp>
      <p:sp>
        <p:nvSpPr>
          <p:cNvPr id="5" name="Footer Placeholder 4">
            <a:extLst>
              <a:ext uri="{FF2B5EF4-FFF2-40B4-BE49-F238E27FC236}">
                <a16:creationId xmlns:a16="http://schemas.microsoft.com/office/drawing/2014/main" id="{7508BB87-9D05-C912-68FC-D21727F9C90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7B32DC4-6658-75D2-29CE-0DA7FD439B04}"/>
              </a:ext>
            </a:extLst>
          </p:cNvPr>
          <p:cNvSpPr>
            <a:spLocks noGrp="1"/>
          </p:cNvSpPr>
          <p:nvPr>
            <p:ph type="sldNum" sz="quarter" idx="12"/>
          </p:nvPr>
        </p:nvSpPr>
        <p:spPr/>
        <p:txBody>
          <a:bodyPr/>
          <a:lstStyle/>
          <a:p>
            <a:fld id="{F65B3770-F925-41E7-B7CE-4789848A70D1}" type="slidenum">
              <a:rPr lang="en-IE" smtClean="0"/>
              <a:t>‹#›</a:t>
            </a:fld>
            <a:endParaRPr lang="en-IE"/>
          </a:p>
        </p:txBody>
      </p:sp>
    </p:spTree>
    <p:extLst>
      <p:ext uri="{BB962C8B-B14F-4D97-AF65-F5344CB8AC3E}">
        <p14:creationId xmlns:p14="http://schemas.microsoft.com/office/powerpoint/2010/main" val="36452463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EE4B2-4F34-F1AE-F620-FCFD43983B9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E1B17817-C4A6-6D8D-C613-8C622FF5C4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D3CD2B76-1EBE-467D-27D9-183FAC3507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D2B54140-90AB-46F1-51E3-20B61A24D8A3}"/>
              </a:ext>
            </a:extLst>
          </p:cNvPr>
          <p:cNvSpPr>
            <a:spLocks noGrp="1"/>
          </p:cNvSpPr>
          <p:nvPr>
            <p:ph type="dt" sz="half" idx="10"/>
          </p:nvPr>
        </p:nvSpPr>
        <p:spPr/>
        <p:txBody>
          <a:bodyPr/>
          <a:lstStyle/>
          <a:p>
            <a:fld id="{BB71896A-01C8-4C1D-B6B3-CF3C92DC0FE8}" type="datetimeFigureOut">
              <a:rPr lang="en-IE" smtClean="0"/>
              <a:t>14/02/2024</a:t>
            </a:fld>
            <a:endParaRPr lang="en-IE"/>
          </a:p>
        </p:txBody>
      </p:sp>
      <p:sp>
        <p:nvSpPr>
          <p:cNvPr id="6" name="Footer Placeholder 5">
            <a:extLst>
              <a:ext uri="{FF2B5EF4-FFF2-40B4-BE49-F238E27FC236}">
                <a16:creationId xmlns:a16="http://schemas.microsoft.com/office/drawing/2014/main" id="{6531E505-C5AB-41B8-78CD-1DB8AFA77C7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EC0AB7BD-6380-0AF8-E79D-AF5A21646D54}"/>
              </a:ext>
            </a:extLst>
          </p:cNvPr>
          <p:cNvSpPr>
            <a:spLocks noGrp="1"/>
          </p:cNvSpPr>
          <p:nvPr>
            <p:ph type="sldNum" sz="quarter" idx="12"/>
          </p:nvPr>
        </p:nvSpPr>
        <p:spPr/>
        <p:txBody>
          <a:bodyPr/>
          <a:lstStyle/>
          <a:p>
            <a:fld id="{F65B3770-F925-41E7-B7CE-4789848A70D1}" type="slidenum">
              <a:rPr lang="en-IE" smtClean="0"/>
              <a:t>‹#›</a:t>
            </a:fld>
            <a:endParaRPr lang="en-IE"/>
          </a:p>
        </p:txBody>
      </p:sp>
    </p:spTree>
    <p:extLst>
      <p:ext uri="{BB962C8B-B14F-4D97-AF65-F5344CB8AC3E}">
        <p14:creationId xmlns:p14="http://schemas.microsoft.com/office/powerpoint/2010/main" val="27754761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A415F-A898-EA58-EECF-D3B4D93145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5B9E8E3-65D7-C502-AF8C-BD6FC61B9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0B5BE0-7411-7B3D-CE5C-17466B45E0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DE825E95-024B-393F-DFF9-542130CCE2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BF5EFC-940D-41A8-8B7B-F98CE194AC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1D2F21DE-4FF4-BC10-CAAF-48D2B3B5E242}"/>
              </a:ext>
            </a:extLst>
          </p:cNvPr>
          <p:cNvSpPr>
            <a:spLocks noGrp="1"/>
          </p:cNvSpPr>
          <p:nvPr>
            <p:ph type="dt" sz="half" idx="10"/>
          </p:nvPr>
        </p:nvSpPr>
        <p:spPr/>
        <p:txBody>
          <a:bodyPr/>
          <a:lstStyle/>
          <a:p>
            <a:fld id="{BB71896A-01C8-4C1D-B6B3-CF3C92DC0FE8}" type="datetimeFigureOut">
              <a:rPr lang="en-IE" smtClean="0"/>
              <a:t>14/02/2024</a:t>
            </a:fld>
            <a:endParaRPr lang="en-IE"/>
          </a:p>
        </p:txBody>
      </p:sp>
      <p:sp>
        <p:nvSpPr>
          <p:cNvPr id="8" name="Footer Placeholder 7">
            <a:extLst>
              <a:ext uri="{FF2B5EF4-FFF2-40B4-BE49-F238E27FC236}">
                <a16:creationId xmlns:a16="http://schemas.microsoft.com/office/drawing/2014/main" id="{3554259F-32BF-6CCA-46B7-6655A62C6B67}"/>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5693003C-893E-C0F5-929E-488348CDD127}"/>
              </a:ext>
            </a:extLst>
          </p:cNvPr>
          <p:cNvSpPr>
            <a:spLocks noGrp="1"/>
          </p:cNvSpPr>
          <p:nvPr>
            <p:ph type="sldNum" sz="quarter" idx="12"/>
          </p:nvPr>
        </p:nvSpPr>
        <p:spPr/>
        <p:txBody>
          <a:bodyPr/>
          <a:lstStyle/>
          <a:p>
            <a:fld id="{F65B3770-F925-41E7-B7CE-4789848A70D1}" type="slidenum">
              <a:rPr lang="en-IE" smtClean="0"/>
              <a:t>‹#›</a:t>
            </a:fld>
            <a:endParaRPr lang="en-IE"/>
          </a:p>
        </p:txBody>
      </p:sp>
    </p:spTree>
    <p:extLst>
      <p:ext uri="{BB962C8B-B14F-4D97-AF65-F5344CB8AC3E}">
        <p14:creationId xmlns:p14="http://schemas.microsoft.com/office/powerpoint/2010/main" val="5295262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AB613-90AF-67F7-E193-FC930880C1A4}"/>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7D3A699-1DED-C02A-81E4-B67437508AE8}"/>
              </a:ext>
            </a:extLst>
          </p:cNvPr>
          <p:cNvSpPr>
            <a:spLocks noGrp="1"/>
          </p:cNvSpPr>
          <p:nvPr>
            <p:ph type="dt" sz="half" idx="10"/>
          </p:nvPr>
        </p:nvSpPr>
        <p:spPr/>
        <p:txBody>
          <a:bodyPr/>
          <a:lstStyle/>
          <a:p>
            <a:fld id="{BB71896A-01C8-4C1D-B6B3-CF3C92DC0FE8}" type="datetimeFigureOut">
              <a:rPr lang="en-IE" smtClean="0"/>
              <a:t>14/02/2024</a:t>
            </a:fld>
            <a:endParaRPr lang="en-IE"/>
          </a:p>
        </p:txBody>
      </p:sp>
      <p:sp>
        <p:nvSpPr>
          <p:cNvPr id="4" name="Footer Placeholder 3">
            <a:extLst>
              <a:ext uri="{FF2B5EF4-FFF2-40B4-BE49-F238E27FC236}">
                <a16:creationId xmlns:a16="http://schemas.microsoft.com/office/drawing/2014/main" id="{70CDE03B-0097-B8AD-20BC-2CF0E32E189C}"/>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A3043E38-07E2-4624-E491-6AEB4CFB01D0}"/>
              </a:ext>
            </a:extLst>
          </p:cNvPr>
          <p:cNvSpPr>
            <a:spLocks noGrp="1"/>
          </p:cNvSpPr>
          <p:nvPr>
            <p:ph type="sldNum" sz="quarter" idx="12"/>
          </p:nvPr>
        </p:nvSpPr>
        <p:spPr/>
        <p:txBody>
          <a:bodyPr/>
          <a:lstStyle/>
          <a:p>
            <a:fld id="{F65B3770-F925-41E7-B7CE-4789848A70D1}" type="slidenum">
              <a:rPr lang="en-IE" smtClean="0"/>
              <a:t>‹#›</a:t>
            </a:fld>
            <a:endParaRPr lang="en-IE"/>
          </a:p>
        </p:txBody>
      </p:sp>
    </p:spTree>
    <p:extLst>
      <p:ext uri="{BB962C8B-B14F-4D97-AF65-F5344CB8AC3E}">
        <p14:creationId xmlns:p14="http://schemas.microsoft.com/office/powerpoint/2010/main" val="38713607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8223AC-9808-19BB-6B22-9D91FC6FDA49}"/>
              </a:ext>
            </a:extLst>
          </p:cNvPr>
          <p:cNvSpPr>
            <a:spLocks noGrp="1"/>
          </p:cNvSpPr>
          <p:nvPr>
            <p:ph type="dt" sz="half" idx="10"/>
          </p:nvPr>
        </p:nvSpPr>
        <p:spPr/>
        <p:txBody>
          <a:bodyPr/>
          <a:lstStyle/>
          <a:p>
            <a:fld id="{BB71896A-01C8-4C1D-B6B3-CF3C92DC0FE8}" type="datetimeFigureOut">
              <a:rPr lang="en-IE" smtClean="0"/>
              <a:t>14/02/2024</a:t>
            </a:fld>
            <a:endParaRPr lang="en-IE"/>
          </a:p>
        </p:txBody>
      </p:sp>
      <p:sp>
        <p:nvSpPr>
          <p:cNvPr id="3" name="Footer Placeholder 2">
            <a:extLst>
              <a:ext uri="{FF2B5EF4-FFF2-40B4-BE49-F238E27FC236}">
                <a16:creationId xmlns:a16="http://schemas.microsoft.com/office/drawing/2014/main" id="{391246E3-F95B-7E6B-F791-1AC83461A894}"/>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0886F6FE-C1AC-DA58-5CFF-BDA616E82B53}"/>
              </a:ext>
            </a:extLst>
          </p:cNvPr>
          <p:cNvSpPr>
            <a:spLocks noGrp="1"/>
          </p:cNvSpPr>
          <p:nvPr>
            <p:ph type="sldNum" sz="quarter" idx="12"/>
          </p:nvPr>
        </p:nvSpPr>
        <p:spPr/>
        <p:txBody>
          <a:bodyPr/>
          <a:lstStyle/>
          <a:p>
            <a:fld id="{F65B3770-F925-41E7-B7CE-4789848A70D1}" type="slidenum">
              <a:rPr lang="en-IE" smtClean="0"/>
              <a:t>‹#›</a:t>
            </a:fld>
            <a:endParaRPr lang="en-IE"/>
          </a:p>
        </p:txBody>
      </p:sp>
    </p:spTree>
    <p:extLst>
      <p:ext uri="{BB962C8B-B14F-4D97-AF65-F5344CB8AC3E}">
        <p14:creationId xmlns:p14="http://schemas.microsoft.com/office/powerpoint/2010/main" val="418424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496CF-3AD8-A0DB-31FB-24B38E895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56A0DC72-B22C-D754-89C1-C8E0D78DC8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9449416D-2BC7-406F-C1A4-85F5A5CA94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DD18C9-988A-8D69-34D5-599F93985F9C}"/>
              </a:ext>
            </a:extLst>
          </p:cNvPr>
          <p:cNvSpPr>
            <a:spLocks noGrp="1"/>
          </p:cNvSpPr>
          <p:nvPr>
            <p:ph type="dt" sz="half" idx="10"/>
          </p:nvPr>
        </p:nvSpPr>
        <p:spPr/>
        <p:txBody>
          <a:bodyPr/>
          <a:lstStyle/>
          <a:p>
            <a:fld id="{BB71896A-01C8-4C1D-B6B3-CF3C92DC0FE8}" type="datetimeFigureOut">
              <a:rPr lang="en-IE" smtClean="0"/>
              <a:t>14/02/2024</a:t>
            </a:fld>
            <a:endParaRPr lang="en-IE"/>
          </a:p>
        </p:txBody>
      </p:sp>
      <p:sp>
        <p:nvSpPr>
          <p:cNvPr id="6" name="Footer Placeholder 5">
            <a:extLst>
              <a:ext uri="{FF2B5EF4-FFF2-40B4-BE49-F238E27FC236}">
                <a16:creationId xmlns:a16="http://schemas.microsoft.com/office/drawing/2014/main" id="{81230DAB-7047-7058-8CCF-CEB5D1CBB333}"/>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2A9AFEA-040D-4866-EC58-CF473941598E}"/>
              </a:ext>
            </a:extLst>
          </p:cNvPr>
          <p:cNvSpPr>
            <a:spLocks noGrp="1"/>
          </p:cNvSpPr>
          <p:nvPr>
            <p:ph type="sldNum" sz="quarter" idx="12"/>
          </p:nvPr>
        </p:nvSpPr>
        <p:spPr/>
        <p:txBody>
          <a:bodyPr/>
          <a:lstStyle/>
          <a:p>
            <a:fld id="{F65B3770-F925-41E7-B7CE-4789848A70D1}" type="slidenum">
              <a:rPr lang="en-IE" smtClean="0"/>
              <a:t>‹#›</a:t>
            </a:fld>
            <a:endParaRPr lang="en-IE"/>
          </a:p>
        </p:txBody>
      </p:sp>
    </p:spTree>
    <p:extLst>
      <p:ext uri="{BB962C8B-B14F-4D97-AF65-F5344CB8AC3E}">
        <p14:creationId xmlns:p14="http://schemas.microsoft.com/office/powerpoint/2010/main" val="3496822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3498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BE90D-3347-ADB8-EB9D-E775EDF0D6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92E19435-3DEF-EDE1-DE7E-BB0DCDE80E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F0153707-1C35-BD9F-D6A0-27A7465F2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4F7144-944D-39CC-FF00-19DD0CCEC4F6}"/>
              </a:ext>
            </a:extLst>
          </p:cNvPr>
          <p:cNvSpPr>
            <a:spLocks noGrp="1"/>
          </p:cNvSpPr>
          <p:nvPr>
            <p:ph type="dt" sz="half" idx="10"/>
          </p:nvPr>
        </p:nvSpPr>
        <p:spPr/>
        <p:txBody>
          <a:bodyPr/>
          <a:lstStyle/>
          <a:p>
            <a:fld id="{BB71896A-01C8-4C1D-B6B3-CF3C92DC0FE8}" type="datetimeFigureOut">
              <a:rPr lang="en-IE" smtClean="0"/>
              <a:t>14/02/2024</a:t>
            </a:fld>
            <a:endParaRPr lang="en-IE"/>
          </a:p>
        </p:txBody>
      </p:sp>
      <p:sp>
        <p:nvSpPr>
          <p:cNvPr id="6" name="Footer Placeholder 5">
            <a:extLst>
              <a:ext uri="{FF2B5EF4-FFF2-40B4-BE49-F238E27FC236}">
                <a16:creationId xmlns:a16="http://schemas.microsoft.com/office/drawing/2014/main" id="{29A27A62-9EE0-0DAF-D6BC-938A87A9D18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32B5E0E-C3AE-3319-A2D4-50B9AB931DB5}"/>
              </a:ext>
            </a:extLst>
          </p:cNvPr>
          <p:cNvSpPr>
            <a:spLocks noGrp="1"/>
          </p:cNvSpPr>
          <p:nvPr>
            <p:ph type="sldNum" sz="quarter" idx="12"/>
          </p:nvPr>
        </p:nvSpPr>
        <p:spPr/>
        <p:txBody>
          <a:bodyPr/>
          <a:lstStyle/>
          <a:p>
            <a:fld id="{F65B3770-F925-41E7-B7CE-4789848A70D1}" type="slidenum">
              <a:rPr lang="en-IE" smtClean="0"/>
              <a:t>‹#›</a:t>
            </a:fld>
            <a:endParaRPr lang="en-IE"/>
          </a:p>
        </p:txBody>
      </p:sp>
    </p:spTree>
    <p:extLst>
      <p:ext uri="{BB962C8B-B14F-4D97-AF65-F5344CB8AC3E}">
        <p14:creationId xmlns:p14="http://schemas.microsoft.com/office/powerpoint/2010/main" val="16220429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4B7FF-3CA5-518C-821D-B1E0043E70F9}"/>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DEDF9DB-419F-B6F4-8E60-0C2B2E3BB9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E3720FF-269D-D641-156D-040EAA8B7D08}"/>
              </a:ext>
            </a:extLst>
          </p:cNvPr>
          <p:cNvSpPr>
            <a:spLocks noGrp="1"/>
          </p:cNvSpPr>
          <p:nvPr>
            <p:ph type="dt" sz="half" idx="10"/>
          </p:nvPr>
        </p:nvSpPr>
        <p:spPr/>
        <p:txBody>
          <a:bodyPr/>
          <a:lstStyle/>
          <a:p>
            <a:fld id="{BB71896A-01C8-4C1D-B6B3-CF3C92DC0FE8}" type="datetimeFigureOut">
              <a:rPr lang="en-IE" smtClean="0"/>
              <a:t>14/02/2024</a:t>
            </a:fld>
            <a:endParaRPr lang="en-IE"/>
          </a:p>
        </p:txBody>
      </p:sp>
      <p:sp>
        <p:nvSpPr>
          <p:cNvPr id="5" name="Footer Placeholder 4">
            <a:extLst>
              <a:ext uri="{FF2B5EF4-FFF2-40B4-BE49-F238E27FC236}">
                <a16:creationId xmlns:a16="http://schemas.microsoft.com/office/drawing/2014/main" id="{ECB12608-0093-194B-2836-93C6AB8FF7B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8061AC6-C665-5369-06BB-087E2B3CFFD4}"/>
              </a:ext>
            </a:extLst>
          </p:cNvPr>
          <p:cNvSpPr>
            <a:spLocks noGrp="1"/>
          </p:cNvSpPr>
          <p:nvPr>
            <p:ph type="sldNum" sz="quarter" idx="12"/>
          </p:nvPr>
        </p:nvSpPr>
        <p:spPr/>
        <p:txBody>
          <a:bodyPr/>
          <a:lstStyle/>
          <a:p>
            <a:fld id="{F65B3770-F925-41E7-B7CE-4789848A70D1}" type="slidenum">
              <a:rPr lang="en-IE" smtClean="0"/>
              <a:t>‹#›</a:t>
            </a:fld>
            <a:endParaRPr lang="en-IE"/>
          </a:p>
        </p:txBody>
      </p:sp>
    </p:spTree>
    <p:extLst>
      <p:ext uri="{BB962C8B-B14F-4D97-AF65-F5344CB8AC3E}">
        <p14:creationId xmlns:p14="http://schemas.microsoft.com/office/powerpoint/2010/main" val="14674472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B95406-13D3-24CD-3B33-0CEE7C4E0E9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18EB972-AB6C-B0F6-B2D1-F7EE1BFD4E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E28C1FF-4B30-FBD2-B7F4-EE2BBC1F21BA}"/>
              </a:ext>
            </a:extLst>
          </p:cNvPr>
          <p:cNvSpPr>
            <a:spLocks noGrp="1"/>
          </p:cNvSpPr>
          <p:nvPr>
            <p:ph type="dt" sz="half" idx="10"/>
          </p:nvPr>
        </p:nvSpPr>
        <p:spPr/>
        <p:txBody>
          <a:bodyPr/>
          <a:lstStyle/>
          <a:p>
            <a:fld id="{BB71896A-01C8-4C1D-B6B3-CF3C92DC0FE8}" type="datetimeFigureOut">
              <a:rPr lang="en-IE" smtClean="0"/>
              <a:t>14/02/2024</a:t>
            </a:fld>
            <a:endParaRPr lang="en-IE"/>
          </a:p>
        </p:txBody>
      </p:sp>
      <p:sp>
        <p:nvSpPr>
          <p:cNvPr id="5" name="Footer Placeholder 4">
            <a:extLst>
              <a:ext uri="{FF2B5EF4-FFF2-40B4-BE49-F238E27FC236}">
                <a16:creationId xmlns:a16="http://schemas.microsoft.com/office/drawing/2014/main" id="{8A8F11B7-E69C-9B85-C929-4AB2832E823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AF6FED0-29B6-C08D-1EF5-AD43A519D7F4}"/>
              </a:ext>
            </a:extLst>
          </p:cNvPr>
          <p:cNvSpPr>
            <a:spLocks noGrp="1"/>
          </p:cNvSpPr>
          <p:nvPr>
            <p:ph type="sldNum" sz="quarter" idx="12"/>
          </p:nvPr>
        </p:nvSpPr>
        <p:spPr/>
        <p:txBody>
          <a:bodyPr/>
          <a:lstStyle/>
          <a:p>
            <a:fld id="{F65B3770-F925-41E7-B7CE-4789848A70D1}" type="slidenum">
              <a:rPr lang="en-IE" smtClean="0"/>
              <a:t>‹#›</a:t>
            </a:fld>
            <a:endParaRPr lang="en-IE"/>
          </a:p>
        </p:txBody>
      </p:sp>
    </p:spTree>
    <p:extLst>
      <p:ext uri="{BB962C8B-B14F-4D97-AF65-F5344CB8AC3E}">
        <p14:creationId xmlns:p14="http://schemas.microsoft.com/office/powerpoint/2010/main" val="38915617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BACKGROUND -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B23EC1A8-9EDA-49AD-EAA4-0F714D17061B}"/>
              </a:ext>
            </a:extLst>
          </p:cNvPr>
          <p:cNvSpPr>
            <a:spLocks noGrp="1"/>
          </p:cNvSpPr>
          <p:nvPr>
            <p:ph idx="1" hasCustomPrompt="1"/>
          </p:nvPr>
        </p:nvSpPr>
        <p:spPr>
          <a:xfrm>
            <a:off x="1140311" y="733172"/>
            <a:ext cx="7444292" cy="5391655"/>
          </a:xfrm>
        </p:spPr>
        <p:txBody>
          <a:body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endParaRPr lang="fr-BE"/>
          </a:p>
        </p:txBody>
      </p:sp>
    </p:spTree>
    <p:extLst>
      <p:ext uri="{BB962C8B-B14F-4D97-AF65-F5344CB8AC3E}">
        <p14:creationId xmlns:p14="http://schemas.microsoft.com/office/powerpoint/2010/main" val="3468510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580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749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GROUND - 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4049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theme" Target="../theme/theme2.xml"/><Relationship Id="rId3" Type="http://schemas.openxmlformats.org/officeDocument/2006/relationships/slideLayout" Target="../slideLayouts/slideLayout7.xml"/><Relationship Id="rId21" Type="http://schemas.openxmlformats.org/officeDocument/2006/relationships/slideLayout" Target="../slideLayouts/slideLayout25.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3.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734455"/>
      </p:ext>
    </p:extLst>
  </p:cSld>
  <p:clrMap bg1="lt1" tx1="dk1" bg2="lt2" tx2="dk2" accent1="accent1" accent2="accent2" accent3="accent3" accent4="accent4" accent5="accent5" accent6="accent6" hlink="hlink" folHlink="folHlink"/>
  <p:sldLayoutIdLst>
    <p:sldLayoutId id="2147483681" r:id="rId1"/>
    <p:sldLayoutId id="2147483684" r:id="rId2"/>
    <p:sldLayoutId id="2147483682" r:id="rId3"/>
    <p:sldLayoutId id="214748368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479641"/>
      </p:ext>
    </p:extLst>
  </p:cSld>
  <p:clrMap bg1="lt1" tx1="dk1" bg2="lt2" tx2="dk2" accent1="accent1" accent2="accent2" accent3="accent3" accent4="accent4" accent5="accent5" accent6="accent6" hlink="hlink" folHlink="folHlink"/>
  <p:sldLayoutIdLst>
    <p:sldLayoutId id="2147483653" r:id="rId1"/>
    <p:sldLayoutId id="2147483670" r:id="rId2"/>
    <p:sldLayoutId id="2147483673" r:id="rId3"/>
    <p:sldLayoutId id="2147483674" r:id="rId4"/>
    <p:sldLayoutId id="2147483654" r:id="rId5"/>
    <p:sldLayoutId id="2147483685" r:id="rId6"/>
    <p:sldLayoutId id="2147483660" r:id="rId7"/>
    <p:sldLayoutId id="2147483676" r:id="rId8"/>
    <p:sldLayoutId id="2147483677" r:id="rId9"/>
    <p:sldLayoutId id="2147483678" r:id="rId10"/>
    <p:sldLayoutId id="2147483675" r:id="rId11"/>
    <p:sldLayoutId id="2147483671" r:id="rId12"/>
    <p:sldLayoutId id="2147483669" r:id="rId13"/>
    <p:sldLayoutId id="2147483683" r:id="rId14"/>
    <p:sldLayoutId id="2147483672" r:id="rId15"/>
    <p:sldLayoutId id="2147483661" r:id="rId16"/>
    <p:sldLayoutId id="2147483679" r:id="rId17"/>
    <p:sldLayoutId id="2147483680" r:id="rId18"/>
    <p:sldLayoutId id="2147483659" r:id="rId19"/>
    <p:sldLayoutId id="2147483662" r:id="rId20"/>
    <p:sldLayoutId id="2147483663" r:id="rId21"/>
    <p:sldLayoutId id="2147483664" r:id="rId22"/>
    <p:sldLayoutId id="2147483665" r:id="rId23"/>
    <p:sldLayoutId id="2147483666" r:id="rId24"/>
    <p:sldLayoutId id="2147483667"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2A681EF-B61C-5D45-150C-9CA60CFC5A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678A24D-A371-1C1C-FE71-33C4A7B906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C970C42-34A0-F574-38D8-2A3DEBEF68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1DEB0-12A3-BA44-A060-554FDDD94BB6}" type="datetimeFigureOut">
              <a:rPr lang="fr-FR" smtClean="0"/>
              <a:t>14/02/2024</a:t>
            </a:fld>
            <a:endParaRPr lang="fr-FR"/>
          </a:p>
        </p:txBody>
      </p:sp>
      <p:sp>
        <p:nvSpPr>
          <p:cNvPr id="5" name="Espace réservé du pied de page 4">
            <a:extLst>
              <a:ext uri="{FF2B5EF4-FFF2-40B4-BE49-F238E27FC236}">
                <a16:creationId xmlns:a16="http://schemas.microsoft.com/office/drawing/2014/main" id="{8550737D-5B08-0208-4716-935988461F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DBB4D80-05D8-1B1A-467D-0A7086EAF1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9E780-6655-B448-9A26-ECBC75623A93}" type="slidenum">
              <a:rPr lang="fr-FR" smtClean="0"/>
              <a:t>‹#›</a:t>
            </a:fld>
            <a:endParaRPr lang="fr-FR"/>
          </a:p>
        </p:txBody>
      </p:sp>
    </p:spTree>
    <p:extLst>
      <p:ext uri="{BB962C8B-B14F-4D97-AF65-F5344CB8AC3E}">
        <p14:creationId xmlns:p14="http://schemas.microsoft.com/office/powerpoint/2010/main" val="2574312336"/>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657" r:id="rId3"/>
    <p:sldLayoutId id="214748365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59AA97A-133B-C6DD-2984-C4607BE904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TITLE</a:t>
            </a:r>
            <a:endParaRPr lang="fr-BE"/>
          </a:p>
        </p:txBody>
      </p:sp>
      <p:sp>
        <p:nvSpPr>
          <p:cNvPr id="3" name="Espace réservé du texte 2">
            <a:extLst>
              <a:ext uri="{FF2B5EF4-FFF2-40B4-BE49-F238E27FC236}">
                <a16:creationId xmlns:a16="http://schemas.microsoft.com/office/drawing/2014/main" id="{5ECEE63F-F4B8-F02D-9246-2ACD2D7B08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endParaRPr lang="fr-BE"/>
          </a:p>
        </p:txBody>
      </p:sp>
    </p:spTree>
    <p:extLst>
      <p:ext uri="{BB962C8B-B14F-4D97-AF65-F5344CB8AC3E}">
        <p14:creationId xmlns:p14="http://schemas.microsoft.com/office/powerpoint/2010/main" val="532299092"/>
      </p:ext>
    </p:extLst>
  </p:cSld>
  <p:clrMap bg1="lt1" tx1="dk1" bg2="lt2" tx2="dk2" accent1="accent1" accent2="accent2" accent3="accent3" accent4="accent4" accent5="accent5" accent6="accent6" hlink="hlink" folHlink="folHlink"/>
  <p:sldLayoutIdLst>
    <p:sldLayoutId id="2147483688" r:id="rId1"/>
    <p:sldLayoutId id="2147483698" r:id="rId2"/>
    <p:sldLayoutId id="2147483701" r:id="rId3"/>
    <p:sldLayoutId id="2147483699" r:id="rId4"/>
    <p:sldLayoutId id="2147483700" r:id="rId5"/>
    <p:sldLayoutId id="2147483689" r:id="rId6"/>
    <p:sldLayoutId id="2147483690" r:id="rId7"/>
    <p:sldLayoutId id="2147483691" r:id="rId8"/>
    <p:sldLayoutId id="2147483693" r:id="rId9"/>
    <p:sldLayoutId id="2147483695" r:id="rId10"/>
    <p:sldLayoutId id="2147483696" r:id="rId11"/>
    <p:sldLayoutId id="2147483697" r:id="rId12"/>
    <p:sldLayoutId id="2147483702" r:id="rId13"/>
    <p:sldLayoutId id="2147483703" r:id="rId14"/>
    <p:sldLayoutId id="2147483704" r:id="rId15"/>
    <p:sldLayoutId id="2147483705" r:id="rId16"/>
    <p:sldLayoutId id="2147483706" r:id="rId17"/>
    <p:sldLayoutId id="2147483708" r:id="rId18"/>
  </p:sldLayoutIdLst>
  <p:txStyles>
    <p:title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99DD4E-1706-6E57-3BE3-644BA3DB31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B996271-315E-BF65-6183-1EC27842CF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5BF7EF3-1B40-8F41-4E5C-F52B79947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1896A-01C8-4C1D-B6B3-CF3C92DC0FE8}" type="datetimeFigureOut">
              <a:rPr lang="en-IE" smtClean="0"/>
              <a:t>14/02/2024</a:t>
            </a:fld>
            <a:endParaRPr lang="en-IE"/>
          </a:p>
        </p:txBody>
      </p:sp>
      <p:sp>
        <p:nvSpPr>
          <p:cNvPr id="5" name="Footer Placeholder 4">
            <a:extLst>
              <a:ext uri="{FF2B5EF4-FFF2-40B4-BE49-F238E27FC236}">
                <a16:creationId xmlns:a16="http://schemas.microsoft.com/office/drawing/2014/main" id="{6413A0AD-554C-F41F-BC47-7F339E8EF7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8EA8FB8B-A9DF-ABC3-13A7-1D68EA4169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5B3770-F925-41E7-B7CE-4789848A70D1}" type="slidenum">
              <a:rPr lang="en-IE" smtClean="0"/>
              <a:t>‹#›</a:t>
            </a:fld>
            <a:endParaRPr lang="en-IE"/>
          </a:p>
        </p:txBody>
      </p:sp>
    </p:spTree>
    <p:extLst>
      <p:ext uri="{BB962C8B-B14F-4D97-AF65-F5344CB8AC3E}">
        <p14:creationId xmlns:p14="http://schemas.microsoft.com/office/powerpoint/2010/main" val="7423377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mailto:kmurphy@emra.ie"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hyperlink" Target="https://www.urban-initiative.eu/capacity-building" TargetMode="External"/><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hyperlink" Target="mailto:capacitybuilding@urban-initiative.e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urban-initiative.eu/self-assessment-tool" TargetMode="External"/><Relationship Id="rId2" Type="http://schemas.openxmlformats.org/officeDocument/2006/relationships/hyperlink" Target="https://www.urban-initiative.eu/online-guidance-innovative-actions"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6.xml"/><Relationship Id="rId5" Type="http://schemas.openxmlformats.org/officeDocument/2006/relationships/image" Target="../media/image30.png"/><Relationship Id="rId4" Type="http://schemas.openxmlformats.org/officeDocument/2006/relationships/hyperlink" Target="https://www.urban-initiative.eu/portic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hyperlink" Target="https://www.urbanagenda.urban-initiative.eu/urban-agenda-eu" TargetMode="External"/><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hyperlink" Target="https://www.urban-initiative.eu/"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jpeg"/><Relationship Id="rId12" Type="http://schemas.openxmlformats.org/officeDocument/2006/relationships/image" Target="../media/image44.sv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hyperlink" Target="https://twitter.com/URBACT_IE" TargetMode="External"/><Relationship Id="rId7" Type="http://schemas.openxmlformats.org/officeDocument/2006/relationships/hyperlink" Target="https://urbact.eu/get-involved" TargetMode="External"/><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hyperlink" Target="https://urbact.eu/" TargetMode="External"/><Relationship Id="rId5" Type="http://schemas.openxmlformats.org/officeDocument/2006/relationships/hyperlink" Target="mailto:kmurphy@emra.ie" TargetMode="External"/><Relationship Id="rId4" Type="http://schemas.openxmlformats.org/officeDocument/2006/relationships/hyperlink" Target="https://t.co/6cO640wVot"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2.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9.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2CA48B8-60EE-0E26-B8B9-3C84F8BD4F38}"/>
              </a:ext>
            </a:extLst>
          </p:cNvPr>
          <p:cNvGraphicFramePr>
            <a:graphicFrameLocks noGrp="1"/>
          </p:cNvGraphicFramePr>
          <p:nvPr>
            <p:extLst>
              <p:ext uri="{D42A27DB-BD31-4B8C-83A1-F6EECF244321}">
                <p14:modId xmlns:p14="http://schemas.microsoft.com/office/powerpoint/2010/main" val="1177063796"/>
              </p:ext>
            </p:extLst>
          </p:nvPr>
        </p:nvGraphicFramePr>
        <p:xfrm>
          <a:off x="1046480" y="3429000"/>
          <a:ext cx="4714239" cy="3185160"/>
        </p:xfrm>
        <a:graphic>
          <a:graphicData uri="http://schemas.openxmlformats.org/drawingml/2006/table">
            <a:tbl>
              <a:tblPr/>
              <a:tblGrid>
                <a:gridCol w="4714239">
                  <a:extLst>
                    <a:ext uri="{9D8B030D-6E8A-4147-A177-3AD203B41FA5}">
                      <a16:colId xmlns:a16="http://schemas.microsoft.com/office/drawing/2014/main" val="3411203206"/>
                    </a:ext>
                  </a:extLst>
                </a:gridCol>
              </a:tblGrid>
              <a:tr h="3185160">
                <a:tc>
                  <a:txBody>
                    <a:bodyPr/>
                    <a:lstStyle/>
                    <a:p>
                      <a:endParaRPr lang="en-US" dirty="0"/>
                    </a:p>
                    <a:p>
                      <a:r>
                        <a:rPr lang="en-IE" dirty="0" err="1"/>
                        <a:t>Dr.</a:t>
                      </a:r>
                      <a:r>
                        <a:rPr lang="en-IE" dirty="0"/>
                        <a:t> Karl Murphy</a:t>
                      </a:r>
                    </a:p>
                    <a:p>
                      <a:r>
                        <a:rPr lang="en-IE" dirty="0"/>
                        <a:t>EU Affairs Officer, EMRA</a:t>
                      </a:r>
                    </a:p>
                    <a:p>
                      <a:r>
                        <a:rPr lang="en-IE" dirty="0"/>
                        <a:t>Urban Contact Point (UCP) for </a:t>
                      </a:r>
                      <a:r>
                        <a:rPr lang="en-IE" dirty="0">
                          <a:solidFill>
                            <a:schemeClr val="accent1">
                              <a:lumMod val="90000"/>
                              <a:lumOff val="10000"/>
                            </a:schemeClr>
                          </a:solidFill>
                        </a:rPr>
                        <a:t>EUI </a:t>
                      </a:r>
                      <a:r>
                        <a:rPr lang="en-IE" dirty="0">
                          <a:solidFill>
                            <a:schemeClr val="tx1"/>
                          </a:solidFill>
                        </a:rPr>
                        <a:t>in</a:t>
                      </a:r>
                      <a:r>
                        <a:rPr lang="en-IE" dirty="0"/>
                        <a:t> Ireland</a:t>
                      </a:r>
                    </a:p>
                    <a:p>
                      <a:r>
                        <a:rPr lang="en-IE" dirty="0"/>
                        <a:t>National </a:t>
                      </a:r>
                      <a:r>
                        <a:rPr lang="en-IE" dirty="0">
                          <a:solidFill>
                            <a:schemeClr val="accent1">
                              <a:lumMod val="90000"/>
                              <a:lumOff val="10000"/>
                            </a:schemeClr>
                          </a:solidFill>
                        </a:rPr>
                        <a:t>URBACT</a:t>
                      </a:r>
                      <a:r>
                        <a:rPr lang="en-IE" dirty="0"/>
                        <a:t> Point (NUP) for Ireland</a:t>
                      </a:r>
                    </a:p>
                    <a:p>
                      <a:r>
                        <a:rPr lang="en-IE" dirty="0">
                          <a:hlinkClick r:id="rId2"/>
                        </a:rPr>
                        <a:t>kmurphy@emra.ie</a:t>
                      </a:r>
                      <a:endParaRPr lang="en-IE" dirty="0"/>
                    </a:p>
                    <a:p>
                      <a:endParaRPr lang="en-IE" dirty="0"/>
                    </a:p>
                    <a:p>
                      <a:r>
                        <a:rPr lang="en-IE" dirty="0"/>
                        <a:t>Southern Regional Assembly,</a:t>
                      </a:r>
                    </a:p>
                    <a:p>
                      <a:r>
                        <a:rPr lang="en-IE" dirty="0"/>
                        <a:t>Waterford,</a:t>
                      </a:r>
                    </a:p>
                    <a:p>
                      <a:r>
                        <a:rPr lang="en-IE" dirty="0"/>
                        <a:t>16</a:t>
                      </a:r>
                      <a:r>
                        <a:rPr lang="en-IE" baseline="30000" dirty="0"/>
                        <a:t>th</a:t>
                      </a:r>
                      <a:r>
                        <a:rPr lang="en-IE" dirty="0"/>
                        <a:t> February 2024</a:t>
                      </a:r>
                    </a:p>
                    <a:p>
                      <a:endParaRPr lang="en-IE"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08627767"/>
                  </a:ext>
                </a:extLst>
              </a:tr>
            </a:tbl>
          </a:graphicData>
        </a:graphic>
      </p:graphicFrame>
      <p:pic>
        <p:nvPicPr>
          <p:cNvPr id="4" name="Picture 3" descr="A black background with white text&#10;&#10;Description automatically generated">
            <a:extLst>
              <a:ext uri="{FF2B5EF4-FFF2-40B4-BE49-F238E27FC236}">
                <a16:creationId xmlns:a16="http://schemas.microsoft.com/office/drawing/2014/main" id="{8B95BE0F-A34F-F539-53B3-6426D0809F3B}"/>
              </a:ext>
            </a:extLst>
          </p:cNvPr>
          <p:cNvPicPr>
            <a:picLocks noChangeAspect="1"/>
          </p:cNvPicPr>
          <p:nvPr/>
        </p:nvPicPr>
        <p:blipFill>
          <a:blip r:embed="rId3"/>
          <a:stretch>
            <a:fillRect/>
          </a:stretch>
        </p:blipFill>
        <p:spPr>
          <a:xfrm>
            <a:off x="272745" y="142239"/>
            <a:ext cx="3232455" cy="1202644"/>
          </a:xfrm>
          <a:prstGeom prst="rect">
            <a:avLst/>
          </a:prstGeom>
        </p:spPr>
      </p:pic>
    </p:spTree>
    <p:extLst>
      <p:ext uri="{BB962C8B-B14F-4D97-AF65-F5344CB8AC3E}">
        <p14:creationId xmlns:p14="http://schemas.microsoft.com/office/powerpoint/2010/main" val="591746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30A832-B699-CA0A-03C5-268ACE2DFFF8}"/>
              </a:ext>
            </a:extLst>
          </p:cNvPr>
          <p:cNvSpPr txBox="1"/>
          <p:nvPr/>
        </p:nvSpPr>
        <p:spPr>
          <a:xfrm>
            <a:off x="3950563" y="2459504"/>
            <a:ext cx="4509856" cy="1323439"/>
          </a:xfrm>
          <a:prstGeom prst="rect">
            <a:avLst/>
          </a:prstGeom>
          <a:noFill/>
        </p:spPr>
        <p:txBody>
          <a:bodyPr wrap="square" rtlCol="0">
            <a:spAutoFit/>
          </a:bodyPr>
          <a:lstStyle/>
          <a:p>
            <a:pPr algn="ctr"/>
            <a:r>
              <a:rPr lang="fr-FR" sz="4000" dirty="0">
                <a:solidFill>
                  <a:schemeClr val="bg1"/>
                </a:solidFill>
              </a:rPr>
              <a:t>Capacity Building</a:t>
            </a:r>
          </a:p>
          <a:p>
            <a:pPr algn="ctr"/>
            <a:endParaRPr lang="fr-FR" sz="4000" dirty="0">
              <a:solidFill>
                <a:schemeClr val="bg1"/>
              </a:solidFill>
            </a:endParaRPr>
          </a:p>
        </p:txBody>
      </p:sp>
    </p:spTree>
    <p:extLst>
      <p:ext uri="{BB962C8B-B14F-4D97-AF65-F5344CB8AC3E}">
        <p14:creationId xmlns:p14="http://schemas.microsoft.com/office/powerpoint/2010/main" val="1476519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6136A1-5336-F624-8FD4-33CFB83260D2}"/>
              </a:ext>
            </a:extLst>
          </p:cNvPr>
          <p:cNvSpPr>
            <a:spLocks noGrp="1"/>
          </p:cNvSpPr>
          <p:nvPr>
            <p:ph type="ctrTitle"/>
          </p:nvPr>
        </p:nvSpPr>
        <p:spPr/>
        <p:txBody>
          <a:bodyPr/>
          <a:lstStyle/>
          <a:p>
            <a:r>
              <a:rPr lang="fr-BE" dirty="0" err="1"/>
              <a:t>Capacity</a:t>
            </a:r>
            <a:r>
              <a:rPr lang="fr-BE" dirty="0"/>
              <a:t> Building</a:t>
            </a:r>
          </a:p>
        </p:txBody>
      </p:sp>
      <p:sp>
        <p:nvSpPr>
          <p:cNvPr id="4" name="Espace réservé du texte 3">
            <a:extLst>
              <a:ext uri="{FF2B5EF4-FFF2-40B4-BE49-F238E27FC236}">
                <a16:creationId xmlns:a16="http://schemas.microsoft.com/office/drawing/2014/main" id="{3819835E-32D6-4DE8-B035-0D20E964BA47}"/>
              </a:ext>
            </a:extLst>
          </p:cNvPr>
          <p:cNvSpPr>
            <a:spLocks noGrp="1"/>
          </p:cNvSpPr>
          <p:nvPr>
            <p:ph type="body" idx="10"/>
          </p:nvPr>
        </p:nvSpPr>
        <p:spPr>
          <a:xfrm>
            <a:off x="826718" y="3278234"/>
            <a:ext cx="8404964" cy="1801722"/>
          </a:xfrm>
        </p:spPr>
        <p:txBody>
          <a:bodyPr>
            <a:noAutofit/>
          </a:bodyPr>
          <a:lstStyle/>
          <a:p>
            <a:pPr algn="just"/>
            <a:r>
              <a:rPr lang="en-GB" sz="1800" dirty="0">
                <a:solidFill>
                  <a:schemeClr val="tx1"/>
                </a:solidFill>
              </a:rPr>
              <a:t>Objective:  </a:t>
            </a:r>
            <a:r>
              <a:rPr lang="en-GB" sz="1800" b="1" dirty="0">
                <a:solidFill>
                  <a:schemeClr val="tx1"/>
                </a:solidFill>
              </a:rPr>
              <a:t>improve the capacities of cities </a:t>
            </a:r>
            <a:r>
              <a:rPr lang="en-GB" sz="1800" dirty="0">
                <a:solidFill>
                  <a:schemeClr val="tx1"/>
                </a:solidFill>
              </a:rPr>
              <a:t>to design and implement sustainable urban development (SUD) strategies, policies and practices in an integrated and participative way. </a:t>
            </a:r>
          </a:p>
          <a:p>
            <a:pPr algn="just"/>
            <a:endParaRPr lang="en-GB" sz="1600" dirty="0"/>
          </a:p>
          <a:p>
            <a:pPr algn="just"/>
            <a:r>
              <a:rPr lang="en-GB" sz="1600" dirty="0">
                <a:hlinkClick r:id="rId3"/>
              </a:rPr>
              <a:t>www.urban-initiative.eu/capacity-building</a:t>
            </a:r>
            <a:r>
              <a:rPr lang="en-GB" sz="1600" dirty="0"/>
              <a:t> (webpage)</a:t>
            </a:r>
          </a:p>
          <a:p>
            <a:pPr algn="just"/>
            <a:r>
              <a:rPr lang="fr-BE" sz="1600" dirty="0">
                <a:hlinkClick r:id="rId4"/>
              </a:rPr>
              <a:t>capacitybuilding@urban-initiative.eu</a:t>
            </a:r>
            <a:r>
              <a:rPr lang="fr-BE" sz="1600" dirty="0"/>
              <a:t>  (email address)</a:t>
            </a:r>
          </a:p>
          <a:p>
            <a:pPr algn="just"/>
            <a:endParaRPr lang="en-GB" dirty="0"/>
          </a:p>
        </p:txBody>
      </p:sp>
      <p:sp>
        <p:nvSpPr>
          <p:cNvPr id="6" name="Subtitle 5">
            <a:extLst>
              <a:ext uri="{FF2B5EF4-FFF2-40B4-BE49-F238E27FC236}">
                <a16:creationId xmlns:a16="http://schemas.microsoft.com/office/drawing/2014/main" id="{B2F0D2FE-6B1D-E3C5-589D-CA214961DC59}"/>
              </a:ext>
            </a:extLst>
          </p:cNvPr>
          <p:cNvSpPr>
            <a:spLocks noGrp="1"/>
          </p:cNvSpPr>
          <p:nvPr>
            <p:ph type="subTitle" idx="1"/>
          </p:nvPr>
        </p:nvSpPr>
        <p:spPr/>
        <p:txBody>
          <a:bodyPr>
            <a:normAutofit/>
          </a:bodyPr>
          <a:lstStyle/>
          <a:p>
            <a:r>
              <a:rPr lang="en-GB" sz="2800" dirty="0">
                <a:solidFill>
                  <a:schemeClr val="tx1"/>
                </a:solidFill>
              </a:rPr>
              <a:t>Target: </a:t>
            </a:r>
            <a:r>
              <a:rPr lang="en-GB" sz="2800" b="1" dirty="0">
                <a:solidFill>
                  <a:schemeClr val="tx1"/>
                </a:solidFill>
              </a:rPr>
              <a:t>EU cities </a:t>
            </a:r>
            <a:r>
              <a:rPr lang="en-GB" sz="2800" dirty="0">
                <a:solidFill>
                  <a:schemeClr val="tx1"/>
                </a:solidFill>
              </a:rPr>
              <a:t>of all sizes</a:t>
            </a:r>
          </a:p>
        </p:txBody>
      </p:sp>
    </p:spTree>
    <p:extLst>
      <p:ext uri="{BB962C8B-B14F-4D97-AF65-F5344CB8AC3E}">
        <p14:creationId xmlns:p14="http://schemas.microsoft.com/office/powerpoint/2010/main" val="2843997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70F8FE-D6BC-EC70-4804-4549787A5EC3}"/>
              </a:ext>
            </a:extLst>
          </p:cNvPr>
          <p:cNvSpPr txBox="1">
            <a:spLocks/>
          </p:cNvSpPr>
          <p:nvPr/>
        </p:nvSpPr>
        <p:spPr>
          <a:xfrm>
            <a:off x="-345440" y="250826"/>
            <a:ext cx="11699240" cy="1184014"/>
          </a:xfrm>
          <a:prstGeom prst="rect">
            <a:avLst/>
          </a:prstGeom>
        </p:spPr>
        <p:txBody>
          <a:bodyPr/>
          <a:lst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BE" b="1" i="0" u="none" strike="noStrike" kern="1200" cap="none" spc="0" normalizeH="0" baseline="0" noProof="0" dirty="0">
                <a:ln>
                  <a:noFill/>
                </a:ln>
                <a:solidFill>
                  <a:srgbClr val="1CAF96"/>
                </a:solidFill>
                <a:effectLst/>
                <a:uLnTx/>
                <a:uFillTx/>
                <a:latin typeface="Tahoma" panose="020B0604030504040204" pitchFamily="34" charset="0"/>
                <a:ea typeface="Tahoma" panose="020B0604030504040204" pitchFamily="34" charset="0"/>
                <a:cs typeface="Tahoma" panose="020B0604030504040204" pitchFamily="34" charset="0"/>
              </a:rPr>
              <a:t>In </a:t>
            </a:r>
            <a:r>
              <a:rPr kumimoji="0" lang="fr-BE" b="1" i="0" u="none" strike="noStrike" kern="1200" cap="none" spc="0" normalizeH="0" baseline="0" noProof="0" dirty="0" err="1">
                <a:ln>
                  <a:noFill/>
                </a:ln>
                <a:solidFill>
                  <a:srgbClr val="1CAF96"/>
                </a:solidFill>
                <a:effectLst/>
                <a:uLnTx/>
                <a:uFillTx/>
                <a:latin typeface="Tahoma" panose="020B0604030504040204" pitchFamily="34" charset="0"/>
                <a:ea typeface="Tahoma" panose="020B0604030504040204" pitchFamily="34" charset="0"/>
                <a:cs typeface="Tahoma" panose="020B0604030504040204" pitchFamily="34" charset="0"/>
              </a:rPr>
              <a:t>sum</a:t>
            </a:r>
            <a:r>
              <a:rPr kumimoji="0" lang="fr-BE" b="1" i="0" u="none" strike="noStrike" kern="1200" cap="none" spc="0" normalizeH="0" baseline="0" noProof="0" dirty="0">
                <a:ln>
                  <a:noFill/>
                </a:ln>
                <a:solidFill>
                  <a:srgbClr val="1CAF96"/>
                </a:solidFill>
                <a:effectLst/>
                <a:uLnTx/>
                <a:uFillTx/>
                <a:latin typeface="Tahoma" panose="020B0604030504040204" pitchFamily="34" charset="0"/>
                <a:ea typeface="Tahoma" panose="020B0604030504040204" pitchFamily="34" charset="0"/>
                <a:cs typeface="Tahoma" panose="020B0604030504040204" pitchFamily="34" charset="0"/>
              </a:rPr>
              <a:t>: Innovative Actions &amp; </a:t>
            </a:r>
            <a:r>
              <a:rPr kumimoji="0" lang="fr-BE" b="1" i="0" u="none" strike="noStrike" kern="1200" cap="none" spc="0" normalizeH="0" baseline="0" noProof="0" dirty="0" err="1">
                <a:ln>
                  <a:noFill/>
                </a:ln>
                <a:solidFill>
                  <a:srgbClr val="1CAF96"/>
                </a:solidFill>
                <a:effectLst/>
                <a:uLnTx/>
                <a:uFillTx/>
                <a:latin typeface="Tahoma" panose="020B0604030504040204" pitchFamily="34" charset="0"/>
                <a:ea typeface="Tahoma" panose="020B0604030504040204" pitchFamily="34" charset="0"/>
                <a:cs typeface="Tahoma" panose="020B0604030504040204" pitchFamily="34" charset="0"/>
              </a:rPr>
              <a:t>Capacity</a:t>
            </a:r>
            <a:r>
              <a:rPr kumimoji="0" lang="fr-BE" b="1" i="0" u="none" strike="noStrike" kern="1200" cap="none" spc="0" normalizeH="0" baseline="0" noProof="0" dirty="0">
                <a:ln>
                  <a:noFill/>
                </a:ln>
                <a:solidFill>
                  <a:srgbClr val="1CAF96"/>
                </a:solidFill>
                <a:effectLst/>
                <a:uLnTx/>
                <a:uFillTx/>
                <a:latin typeface="Tahoma" panose="020B0604030504040204" pitchFamily="34" charset="0"/>
                <a:ea typeface="Tahoma" panose="020B0604030504040204" pitchFamily="34" charset="0"/>
                <a:cs typeface="Tahoma" panose="020B0604030504040204" pitchFamily="34" charset="0"/>
              </a:rPr>
              <a:t>-building</a:t>
            </a:r>
          </a:p>
        </p:txBody>
      </p:sp>
      <p:pic>
        <p:nvPicPr>
          <p:cNvPr id="3" name="Picture 2" descr="A picture containing text, graphics, graphic design, cartoon&#10;&#10;Description automatically generated">
            <a:extLst>
              <a:ext uri="{FF2B5EF4-FFF2-40B4-BE49-F238E27FC236}">
                <a16:creationId xmlns:a16="http://schemas.microsoft.com/office/drawing/2014/main" id="{9E4C8377-329F-08AB-4A60-F3B5673CA4F8}"/>
              </a:ext>
            </a:extLst>
          </p:cNvPr>
          <p:cNvPicPr>
            <a:picLocks noChangeAspect="1"/>
          </p:cNvPicPr>
          <p:nvPr/>
        </p:nvPicPr>
        <p:blipFill>
          <a:blip r:embed="rId3"/>
          <a:stretch>
            <a:fillRect/>
          </a:stretch>
        </p:blipFill>
        <p:spPr>
          <a:xfrm>
            <a:off x="8805187" y="3361923"/>
            <a:ext cx="3526734" cy="2601090"/>
          </a:xfrm>
          <a:prstGeom prst="rect">
            <a:avLst/>
          </a:prstGeom>
        </p:spPr>
      </p:pic>
      <p:sp>
        <p:nvSpPr>
          <p:cNvPr id="13" name="Rounded Rectangle 5">
            <a:extLst>
              <a:ext uri="{FF2B5EF4-FFF2-40B4-BE49-F238E27FC236}">
                <a16:creationId xmlns:a16="http://schemas.microsoft.com/office/drawing/2014/main" id="{E9B3327F-AD34-8655-F376-462BCA22A5BE}"/>
              </a:ext>
            </a:extLst>
          </p:cNvPr>
          <p:cNvSpPr/>
          <p:nvPr/>
        </p:nvSpPr>
        <p:spPr>
          <a:xfrm>
            <a:off x="6146544" y="1369007"/>
            <a:ext cx="2622719" cy="5488993"/>
          </a:xfrm>
          <a:prstGeom prst="roundRect">
            <a:avLst/>
          </a:prstGeom>
          <a:solidFill>
            <a:srgbClr val="00206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0">
            <a:extLst>
              <a:ext uri="{FF2B5EF4-FFF2-40B4-BE49-F238E27FC236}">
                <a16:creationId xmlns:a16="http://schemas.microsoft.com/office/drawing/2014/main" id="{830096FA-8472-8877-E94D-E5580C76B648}"/>
              </a:ext>
            </a:extLst>
          </p:cNvPr>
          <p:cNvSpPr/>
          <p:nvPr/>
        </p:nvSpPr>
        <p:spPr>
          <a:xfrm>
            <a:off x="3354064" y="1457500"/>
            <a:ext cx="2624400" cy="5400499"/>
          </a:xfrm>
          <a:prstGeom prst="roundRect">
            <a:avLst/>
          </a:prstGeom>
          <a:solidFill>
            <a:srgbClr val="A9D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ounded Rectangle 7">
            <a:extLst>
              <a:ext uri="{FF2B5EF4-FFF2-40B4-BE49-F238E27FC236}">
                <a16:creationId xmlns:a16="http://schemas.microsoft.com/office/drawing/2014/main" id="{311CDAF4-B170-4871-898A-7B843CC3044C}"/>
              </a:ext>
            </a:extLst>
          </p:cNvPr>
          <p:cNvSpPr/>
          <p:nvPr/>
        </p:nvSpPr>
        <p:spPr>
          <a:xfrm>
            <a:off x="6146544" y="1185987"/>
            <a:ext cx="2622719" cy="673293"/>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Peer reviews</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ounded Rectangle 8">
            <a:extLst>
              <a:ext uri="{FF2B5EF4-FFF2-40B4-BE49-F238E27FC236}">
                <a16:creationId xmlns:a16="http://schemas.microsoft.com/office/drawing/2014/main" id="{59107A1F-BAD0-5614-037C-6AD73D57CD76}"/>
              </a:ext>
            </a:extLst>
          </p:cNvPr>
          <p:cNvSpPr/>
          <p:nvPr/>
        </p:nvSpPr>
        <p:spPr>
          <a:xfrm>
            <a:off x="3354064" y="1185987"/>
            <a:ext cx="2624400" cy="673293"/>
          </a:xfrm>
          <a:prstGeom prst="roundRect">
            <a:avLst/>
          </a:prstGeom>
          <a:solidFill>
            <a:srgbClr val="009E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City-to-city exchanges</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1">
            <a:extLst>
              <a:ext uri="{FF2B5EF4-FFF2-40B4-BE49-F238E27FC236}">
                <a16:creationId xmlns:a16="http://schemas.microsoft.com/office/drawing/2014/main" id="{698A75FE-4195-A5B3-A94B-56677A2A5AFB}"/>
              </a:ext>
            </a:extLst>
          </p:cNvPr>
          <p:cNvSpPr txBox="1"/>
          <p:nvPr/>
        </p:nvSpPr>
        <p:spPr>
          <a:xfrm>
            <a:off x="6270498" y="2291704"/>
            <a:ext cx="2459197" cy="3108543"/>
          </a:xfrm>
          <a:prstGeom prst="rect">
            <a:avLst/>
          </a:prstGeom>
          <a:noFill/>
        </p:spPr>
        <p:txBody>
          <a:bodyPr wrap="square" rtlCol="0">
            <a:spAutoFit/>
          </a:bodyPr>
          <a:lstStyle>
            <a:defPPr>
              <a:defRPr lang="fr-FR"/>
            </a:defPPr>
            <a:lvl1pPr>
              <a:defRPr sz="16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Art. 11 and Art. 7 Cities review their SUD strategies and get recommendations from peers during a 2-day event. Experts guide cities during the whole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Target audience: urban and sub-urban localities of all sizes.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2">
            <a:extLst>
              <a:ext uri="{FF2B5EF4-FFF2-40B4-BE49-F238E27FC236}">
                <a16:creationId xmlns:a16="http://schemas.microsoft.com/office/drawing/2014/main" id="{30ABEAAD-A818-9A68-D7F3-5991CA47EC6E}"/>
              </a:ext>
            </a:extLst>
          </p:cNvPr>
          <p:cNvSpPr txBox="1"/>
          <p:nvPr/>
        </p:nvSpPr>
        <p:spPr>
          <a:xfrm>
            <a:off x="658759" y="2291704"/>
            <a:ext cx="2472660" cy="32932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Country-specific events: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Delivering high-quality ITIs</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 -  Zadar (HR), 24-25 Oct.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Functional Urban Areas -  Budapest (HU), 21 Nov.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EU-wide event: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Green transition - Lille (FR), 8-9 Nov. </a:t>
            </a: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13">
            <a:extLst>
              <a:ext uri="{FF2B5EF4-FFF2-40B4-BE49-F238E27FC236}">
                <a16:creationId xmlns:a16="http://schemas.microsoft.com/office/drawing/2014/main" id="{4541D3CD-82DD-5227-5246-D000BC1A21D9}"/>
              </a:ext>
            </a:extLst>
          </p:cNvPr>
          <p:cNvSpPr txBox="1"/>
          <p:nvPr/>
        </p:nvSpPr>
        <p:spPr>
          <a:xfrm>
            <a:off x="3405049" y="2291704"/>
            <a:ext cx="2517287" cy="28931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Brings together an urban authority facing an implementation challenge, and another one or two, who can help tackling this challenge with their expertise and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Target audience: urban and sub-urban localities of all sizes.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TextBox 17">
            <a:extLst>
              <a:ext uri="{FF2B5EF4-FFF2-40B4-BE49-F238E27FC236}">
                <a16:creationId xmlns:a16="http://schemas.microsoft.com/office/drawing/2014/main" id="{AC36E23C-E2EA-8482-D43E-C1A225679D43}"/>
              </a:ext>
            </a:extLst>
          </p:cNvPr>
          <p:cNvSpPr txBox="1"/>
          <p:nvPr/>
        </p:nvSpPr>
        <p:spPr>
          <a:xfrm>
            <a:off x="3670105" y="5697887"/>
            <a:ext cx="1987173"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Call now open on a </a:t>
            </a:r>
            <a:r>
              <a:rPr kumimoji="0" lang="en-GB" sz="1400" b="1" i="0" u="sng"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continuous</a:t>
            </a:r>
            <a:r>
              <a:rPr kumimoji="0" lang="en-GB"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basis</a:t>
            </a:r>
            <a:r>
              <a:rPr kumimoji="0" lang="en-GB" sz="1400" b="1" i="0" u="none" strike="noStrike" kern="1200" cap="none" spc="0" normalizeH="0" baseline="0" noProof="0" dirty="0">
                <a:ln>
                  <a:noFill/>
                </a:ln>
                <a:solidFill>
                  <a:srgbClr val="A5A5A5"/>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5" name="TextBox 17">
            <a:extLst>
              <a:ext uri="{FF2B5EF4-FFF2-40B4-BE49-F238E27FC236}">
                <a16:creationId xmlns:a16="http://schemas.microsoft.com/office/drawing/2014/main" id="{92E76686-67DD-045C-34D6-DC6DE502413E}"/>
              </a:ext>
            </a:extLst>
          </p:cNvPr>
          <p:cNvSpPr txBox="1"/>
          <p:nvPr/>
        </p:nvSpPr>
        <p:spPr>
          <a:xfrm>
            <a:off x="6379766" y="5547515"/>
            <a:ext cx="2135386" cy="9848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New call envisaged in q1 and q4, 2024-approx. Feb and Oct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5" name="Rounded Rectangle 10">
            <a:extLst>
              <a:ext uri="{FF2B5EF4-FFF2-40B4-BE49-F238E27FC236}">
                <a16:creationId xmlns:a16="http://schemas.microsoft.com/office/drawing/2014/main" id="{C520BF98-7902-B84E-1AC0-B50D7D201C87}"/>
              </a:ext>
            </a:extLst>
          </p:cNvPr>
          <p:cNvSpPr/>
          <p:nvPr/>
        </p:nvSpPr>
        <p:spPr>
          <a:xfrm>
            <a:off x="613053" y="1434840"/>
            <a:ext cx="2624400" cy="54231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Innovative, participatory, measurable, sustainable, transferable and scalable!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€315m available with up to €5m ERDF w/max co financing rate of 80%.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Implementation period is 3.5 years.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Target audience: urban localities w/population of 50k+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New call launched in May 2024 with themes available for this call in March.</a:t>
            </a:r>
          </a:p>
        </p:txBody>
      </p:sp>
      <p:sp>
        <p:nvSpPr>
          <p:cNvPr id="7" name="Rounded Rectangle 8">
            <a:extLst>
              <a:ext uri="{FF2B5EF4-FFF2-40B4-BE49-F238E27FC236}">
                <a16:creationId xmlns:a16="http://schemas.microsoft.com/office/drawing/2014/main" id="{5F8A39D8-844F-86A2-EBEA-BBB0C8DC6669}"/>
              </a:ext>
            </a:extLst>
          </p:cNvPr>
          <p:cNvSpPr/>
          <p:nvPr/>
        </p:nvSpPr>
        <p:spPr>
          <a:xfrm>
            <a:off x="613053" y="1185987"/>
            <a:ext cx="2656971" cy="673293"/>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Innovative Actions</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701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FB915E-87F9-B315-6337-B3111F817A5D}"/>
              </a:ext>
            </a:extLst>
          </p:cNvPr>
          <p:cNvSpPr txBox="1"/>
          <p:nvPr/>
        </p:nvSpPr>
        <p:spPr>
          <a:xfrm>
            <a:off x="1331650" y="71021"/>
            <a:ext cx="7297445" cy="4985980"/>
          </a:xfrm>
          <a:prstGeom prst="rect">
            <a:avLst/>
          </a:prstGeom>
          <a:noFill/>
        </p:spPr>
        <p:txBody>
          <a:bodyPr wrap="square" rtlCol="0">
            <a:spAutoFit/>
          </a:bodyPr>
          <a:lstStyle/>
          <a:p>
            <a:endParaRPr lang="en-US" sz="1400" dirty="0"/>
          </a:p>
          <a:p>
            <a:endParaRPr lang="en-US" sz="1400" dirty="0"/>
          </a:p>
          <a:p>
            <a:pPr algn="ctr"/>
            <a:r>
              <a:rPr lang="en-US" sz="2800" b="1" dirty="0">
                <a:solidFill>
                  <a:srgbClr val="1CAF96"/>
                </a:solidFill>
                <a:latin typeface="+mj-lt"/>
              </a:rPr>
              <a:t>Eligibility</a:t>
            </a:r>
          </a:p>
          <a:p>
            <a:endParaRPr lang="en-US" sz="1400" dirty="0"/>
          </a:p>
          <a:p>
            <a:r>
              <a:rPr lang="en-US" dirty="0"/>
              <a:t>The applicant local administrative unit (“LAU” - of which Ireland has 166) should be classified as urban or sub-urban (this classification is provided by Eurostat - first informed by census data). </a:t>
            </a:r>
          </a:p>
          <a:p>
            <a:endParaRPr lang="en-US" dirty="0"/>
          </a:p>
          <a:p>
            <a:r>
              <a:rPr lang="en-US" dirty="0"/>
              <a:t>This criterion is important for both Innovative Actions and Capacity Building activities. </a:t>
            </a:r>
          </a:p>
          <a:p>
            <a:endParaRPr lang="en-US" dirty="0"/>
          </a:p>
          <a:p>
            <a:r>
              <a:rPr lang="en-US" dirty="0"/>
              <a:t>A further criterion for Innovative Actions’ projects is a population of 50k+ inhabitants in the urban location applying to the call. </a:t>
            </a:r>
          </a:p>
          <a:p>
            <a:endParaRPr lang="en-US" dirty="0"/>
          </a:p>
          <a:p>
            <a:r>
              <a:rPr lang="en-US" dirty="0"/>
              <a:t>There is some potential for an agglomeration of LAUs to work together to meet that population criterion. </a:t>
            </a:r>
          </a:p>
          <a:p>
            <a:endParaRPr lang="en-US" sz="1600" dirty="0"/>
          </a:p>
          <a:p>
            <a:endParaRPr lang="en-US" sz="1600" dirty="0"/>
          </a:p>
        </p:txBody>
      </p:sp>
    </p:spTree>
    <p:extLst>
      <p:ext uri="{BB962C8B-B14F-4D97-AF65-F5344CB8AC3E}">
        <p14:creationId xmlns:p14="http://schemas.microsoft.com/office/powerpoint/2010/main" val="2083655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43BE1-4A71-4089-737F-40B11552973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6EE50BF-D553-D892-BB39-9DF5F93DD713}"/>
              </a:ext>
            </a:extLst>
          </p:cNvPr>
          <p:cNvSpPr txBox="1"/>
          <p:nvPr/>
        </p:nvSpPr>
        <p:spPr>
          <a:xfrm>
            <a:off x="1311330" y="0"/>
            <a:ext cx="7297445" cy="6124754"/>
          </a:xfrm>
          <a:prstGeom prst="rect">
            <a:avLst/>
          </a:prstGeom>
          <a:noFill/>
        </p:spPr>
        <p:txBody>
          <a:bodyPr wrap="square" rtlCol="0">
            <a:spAutoFit/>
          </a:bodyPr>
          <a:lstStyle/>
          <a:p>
            <a:endParaRPr lang="en-US" sz="1400" dirty="0"/>
          </a:p>
          <a:p>
            <a:endParaRPr lang="en-US" sz="1400" dirty="0"/>
          </a:p>
          <a:p>
            <a:pPr algn="ctr"/>
            <a:r>
              <a:rPr lang="en-US" sz="2800" b="1" dirty="0">
                <a:solidFill>
                  <a:srgbClr val="1CAF96"/>
                </a:solidFill>
                <a:latin typeface="+mj-lt"/>
              </a:rPr>
              <a:t>Eligibility</a:t>
            </a:r>
          </a:p>
          <a:p>
            <a:endParaRPr lang="en-US" sz="1600" dirty="0"/>
          </a:p>
          <a:p>
            <a:r>
              <a:rPr lang="en-US" sz="1600" b="1" dirty="0"/>
              <a:t>For Innovation Actions:</a:t>
            </a:r>
          </a:p>
          <a:p>
            <a:endParaRPr lang="en-US" sz="1600" dirty="0"/>
          </a:p>
          <a:p>
            <a:r>
              <a:rPr lang="en-US" sz="1600" dirty="0">
                <a:hlinkClick r:id="rId2"/>
              </a:rPr>
              <a:t>https://www.urban-initiative.eu/online-guidance-innovative-actions</a:t>
            </a:r>
            <a:r>
              <a:rPr lang="en-US" sz="1600" dirty="0"/>
              <a:t>  see page 14-15 and section 1.5.1, arrow 2</a:t>
            </a:r>
          </a:p>
          <a:p>
            <a:endParaRPr lang="en-US" sz="1600" dirty="0"/>
          </a:p>
          <a:p>
            <a:endParaRPr lang="en-US" sz="1600" dirty="0"/>
          </a:p>
          <a:p>
            <a:r>
              <a:rPr lang="en-US" sz="1600" dirty="0"/>
              <a:t>“Municipality/city councils whose administrative borders include several Local Administrative Units. This is the case for municipalities/city councils in Portugal, Ireland, Greece, Malta and Latvia where the Eurostat definition of Local Administrative Unit does not correspond to municipalities/city councils but to infra-municipal units (parishes) or statistical units (electoral wards). </a:t>
            </a:r>
            <a:r>
              <a:rPr lang="en-US" sz="1600" dirty="0">
                <a:solidFill>
                  <a:srgbClr val="FF0000"/>
                </a:solidFill>
              </a:rPr>
              <a:t>In this case the municipality/city council can be eligible only if it has a total of 50 000 inhabitants and if the majority (at least 51% of the inhabitants) live in Local Administrative Units classified as cities, towns or suburbs according to the degree of </a:t>
            </a:r>
            <a:r>
              <a:rPr lang="en-US" sz="1600" dirty="0" err="1">
                <a:solidFill>
                  <a:srgbClr val="FF0000"/>
                </a:solidFill>
              </a:rPr>
              <a:t>urbanisation</a:t>
            </a:r>
            <a:r>
              <a:rPr lang="en-US" sz="1600" dirty="0">
                <a:solidFill>
                  <a:srgbClr val="FF0000"/>
                </a:solidFill>
              </a:rPr>
              <a:t> (code 1 and/or 2 in the Correspondence table – column Degree of </a:t>
            </a:r>
            <a:r>
              <a:rPr lang="en-US" sz="1600" dirty="0" err="1">
                <a:solidFill>
                  <a:srgbClr val="FF0000"/>
                </a:solidFill>
              </a:rPr>
              <a:t>Urbanisation</a:t>
            </a:r>
            <a:r>
              <a:rPr lang="en-US" sz="1600" dirty="0">
                <a:solidFill>
                  <a:srgbClr val="FF0000"/>
                </a:solidFill>
              </a:rPr>
              <a:t>)” </a:t>
            </a:r>
          </a:p>
          <a:p>
            <a:endParaRPr lang="en-US" sz="1600" dirty="0"/>
          </a:p>
          <a:p>
            <a:r>
              <a:rPr lang="en-US" sz="1600" dirty="0">
                <a:hlinkClick r:id="rId3"/>
              </a:rPr>
              <a:t>https://www.urban-initiative.eu/self-assessment-tool</a:t>
            </a:r>
            <a:endParaRPr lang="en-US" sz="1600" dirty="0"/>
          </a:p>
          <a:p>
            <a:endParaRPr lang="en-US" sz="1600" dirty="0"/>
          </a:p>
          <a:p>
            <a:endParaRPr lang="en-US" sz="1600" dirty="0"/>
          </a:p>
        </p:txBody>
      </p:sp>
    </p:spTree>
    <p:extLst>
      <p:ext uri="{BB962C8B-B14F-4D97-AF65-F5344CB8AC3E}">
        <p14:creationId xmlns:p14="http://schemas.microsoft.com/office/powerpoint/2010/main" val="787741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30A832-B699-CA0A-03C5-268ACE2DFFF8}"/>
              </a:ext>
            </a:extLst>
          </p:cNvPr>
          <p:cNvSpPr txBox="1"/>
          <p:nvPr/>
        </p:nvSpPr>
        <p:spPr>
          <a:xfrm>
            <a:off x="3950563" y="2459504"/>
            <a:ext cx="4509856" cy="1938992"/>
          </a:xfrm>
          <a:prstGeom prst="rect">
            <a:avLst/>
          </a:prstGeom>
          <a:noFill/>
        </p:spPr>
        <p:txBody>
          <a:bodyPr wrap="square" rtlCol="0">
            <a:spAutoFit/>
          </a:bodyPr>
          <a:lstStyle/>
          <a:p>
            <a:pPr algn="ctr"/>
            <a:r>
              <a:rPr lang="fr-FR" sz="4000" dirty="0">
                <a:solidFill>
                  <a:schemeClr val="bg1"/>
                </a:solidFill>
              </a:rPr>
              <a:t>Knowledge capitalisation</a:t>
            </a:r>
          </a:p>
          <a:p>
            <a:pPr algn="ctr"/>
            <a:endParaRPr lang="fr-FR" sz="4000" dirty="0">
              <a:solidFill>
                <a:schemeClr val="bg1"/>
              </a:solidFill>
            </a:endParaRPr>
          </a:p>
        </p:txBody>
      </p:sp>
    </p:spTree>
    <p:extLst>
      <p:ext uri="{BB962C8B-B14F-4D97-AF65-F5344CB8AC3E}">
        <p14:creationId xmlns:p14="http://schemas.microsoft.com/office/powerpoint/2010/main" val="3813960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951E16B1-DE5D-A2FB-46ED-A154E02864D3}"/>
              </a:ext>
            </a:extLst>
          </p:cNvPr>
          <p:cNvSpPr>
            <a:spLocks noGrp="1"/>
          </p:cNvSpPr>
          <p:nvPr>
            <p:ph idx="1"/>
          </p:nvPr>
        </p:nvSpPr>
        <p:spPr>
          <a:xfrm>
            <a:off x="248574" y="1237373"/>
            <a:ext cx="8513685" cy="5391655"/>
          </a:xfrm>
        </p:spPr>
        <p:txBody>
          <a:bodyPr>
            <a:normAutofit/>
          </a:bodyPr>
          <a:lstStyle/>
          <a:p>
            <a:pPr marL="342900" indent="-342900" algn="just">
              <a:spcBef>
                <a:spcPts val="1200"/>
              </a:spcBef>
              <a:spcAft>
                <a:spcPts val="1200"/>
              </a:spcAft>
              <a:buBlip>
                <a:blip r:embed="rId3"/>
              </a:buBlip>
            </a:pPr>
            <a:r>
              <a:rPr lang="en-GB" sz="1800">
                <a:cs typeface="Tahoma" panose="020B0604030504040204" pitchFamily="34" charset="0"/>
              </a:rPr>
              <a:t>Develop the knowledge base to support better design, implementation and mainstreaming of sustainable urban development policies and strategies</a:t>
            </a:r>
            <a:endParaRPr lang="en-GB" sz="1800">
              <a:effectLst/>
              <a:ea typeface="Calibri" panose="020F0502020204030204" pitchFamily="34" charset="0"/>
              <a:cs typeface="Tahoma" panose="020B0604030504040204" pitchFamily="34" charset="0"/>
            </a:endParaRPr>
          </a:p>
          <a:p>
            <a:pPr marL="342900" lvl="0" indent="-342900" algn="just">
              <a:spcBef>
                <a:spcPts val="1200"/>
              </a:spcBef>
              <a:spcAft>
                <a:spcPts val="1200"/>
              </a:spcAft>
              <a:buFont typeface="Symbol" panose="05050102010706020507" pitchFamily="18" charset="2"/>
              <a:buBlip>
                <a:blip r:embed="rId3"/>
              </a:buBlip>
            </a:pPr>
            <a:r>
              <a:rPr lang="en-GB" sz="1800">
                <a:ea typeface="Calibri" panose="020F0502020204030204" pitchFamily="34" charset="0"/>
                <a:cs typeface="Tahoma" panose="020B0604030504040204" pitchFamily="34" charset="0"/>
              </a:rPr>
              <a:t>C</a:t>
            </a:r>
            <a:r>
              <a:rPr lang="en-GB" sz="1800">
                <a:effectLst/>
                <a:ea typeface="Calibri" panose="020F0502020204030204" pitchFamily="34" charset="0"/>
                <a:cs typeface="Tahoma" panose="020B0604030504040204" pitchFamily="34" charset="0"/>
              </a:rPr>
              <a:t>apture, analyse, systematically disseminate and optimise access to operational and thematic knowledge generated within the EUI (e.g. via </a:t>
            </a:r>
            <a:r>
              <a:rPr lang="en-GB" sz="1800">
                <a:effectLst/>
                <a:ea typeface="Calibri" panose="020F0502020204030204" pitchFamily="34" charset="0"/>
                <a:cs typeface="Tahoma" panose="020B0604030504040204" pitchFamily="34" charset="0"/>
                <a:hlinkClick r:id="rId4"/>
              </a:rPr>
              <a:t>Portico</a:t>
            </a:r>
            <a:r>
              <a:rPr lang="en-GB" sz="1800">
                <a:effectLst/>
                <a:ea typeface="Calibri" panose="020F0502020204030204" pitchFamily="34" charset="0"/>
                <a:cs typeface="Tahoma" panose="020B0604030504040204" pitchFamily="34" charset="0"/>
              </a:rPr>
              <a:t>* and other communication channels)</a:t>
            </a:r>
            <a:endParaRPr lang="en-GB" sz="1800">
              <a:effectLst/>
              <a:ea typeface="Calibri" panose="020F0502020204030204" pitchFamily="34" charset="0"/>
              <a:cs typeface="Times New Roman" panose="02020603050405020304" pitchFamily="18" charset="0"/>
            </a:endParaRPr>
          </a:p>
          <a:p>
            <a:pPr marL="342900" lvl="0" indent="-342900" algn="just">
              <a:spcBef>
                <a:spcPts val="1200"/>
              </a:spcBef>
              <a:spcAft>
                <a:spcPts val="1200"/>
              </a:spcAft>
              <a:buFont typeface="Symbol" panose="05050102010706020507" pitchFamily="18" charset="2"/>
              <a:buBlip>
                <a:blip r:embed="rId3"/>
              </a:buBlip>
            </a:pPr>
            <a:r>
              <a:rPr lang="en-GB" sz="1800">
                <a:ea typeface="Calibri" panose="020F0502020204030204" pitchFamily="34" charset="0"/>
                <a:cs typeface="Tahoma" panose="020B0604030504040204" pitchFamily="34" charset="0"/>
              </a:rPr>
              <a:t>P</a:t>
            </a:r>
            <a:r>
              <a:rPr lang="en-GB" sz="1800">
                <a:effectLst/>
                <a:ea typeface="Calibri" panose="020F0502020204030204" pitchFamily="34" charset="0"/>
                <a:cs typeface="Tahoma" panose="020B0604030504040204" pitchFamily="34" charset="0"/>
              </a:rPr>
              <a:t>rovide urban policy makers and practitioners with consolidated knowledge in a format that supports evidence-based policy making and quality programming, as well as the design and implementation of public investments, in particular under Cohesion policy.</a:t>
            </a:r>
            <a:endParaRPr lang="en-GB" sz="1800">
              <a:effectLst/>
              <a:ea typeface="Calibri" panose="020F0502020204030204" pitchFamily="34" charset="0"/>
              <a:cs typeface="Times New Roman" panose="02020603050405020304" pitchFamily="18" charset="0"/>
            </a:endParaRPr>
          </a:p>
          <a:p>
            <a:endParaRPr lang="fr-BE" dirty="0"/>
          </a:p>
        </p:txBody>
      </p:sp>
      <p:sp>
        <p:nvSpPr>
          <p:cNvPr id="2" name="Titre 1">
            <a:extLst>
              <a:ext uri="{FF2B5EF4-FFF2-40B4-BE49-F238E27FC236}">
                <a16:creationId xmlns:a16="http://schemas.microsoft.com/office/drawing/2014/main" id="{3D64CC33-D73B-B841-0704-7432E3536D9D}"/>
              </a:ext>
            </a:extLst>
          </p:cNvPr>
          <p:cNvSpPr txBox="1">
            <a:spLocks/>
          </p:cNvSpPr>
          <p:nvPr/>
        </p:nvSpPr>
        <p:spPr>
          <a:xfrm>
            <a:off x="248575" y="365126"/>
            <a:ext cx="8620218" cy="1184014"/>
          </a:xfrm>
          <a:prstGeom prst="rect">
            <a:avLst/>
          </a:prstGeom>
        </p:spPr>
        <p:txBody>
          <a:bodyPr/>
          <a:lst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a:lstStyle>
          <a:p>
            <a:pPr algn="ctr"/>
            <a:r>
              <a:rPr lang="en-GB">
                <a:ea typeface="Tahoma" panose="020B0604030504040204" pitchFamily="34" charset="0"/>
                <a:cs typeface="Tahoma" panose="020B0604030504040204" pitchFamily="34" charset="0"/>
              </a:rPr>
              <a:t>Knowledge capitalisation objectives</a:t>
            </a:r>
            <a:endParaRPr lang="fr-BE" dirty="0"/>
          </a:p>
        </p:txBody>
      </p:sp>
      <p:pic>
        <p:nvPicPr>
          <p:cNvPr id="4" name="Picture 3" descr="A logo with text on it">
            <a:extLst>
              <a:ext uri="{FF2B5EF4-FFF2-40B4-BE49-F238E27FC236}">
                <a16:creationId xmlns:a16="http://schemas.microsoft.com/office/drawing/2014/main" id="{DB4D7A9D-916B-71C3-6052-FBFA9E5280ED}"/>
              </a:ext>
            </a:extLst>
          </p:cNvPr>
          <p:cNvPicPr>
            <a:picLocks noChangeAspect="1"/>
          </p:cNvPicPr>
          <p:nvPr/>
        </p:nvPicPr>
        <p:blipFill>
          <a:blip r:embed="rId5"/>
          <a:stretch>
            <a:fillRect/>
          </a:stretch>
        </p:blipFill>
        <p:spPr>
          <a:xfrm>
            <a:off x="4297364" y="4511040"/>
            <a:ext cx="4571429" cy="1981834"/>
          </a:xfrm>
          <a:prstGeom prst="rect">
            <a:avLst/>
          </a:prstGeom>
        </p:spPr>
      </p:pic>
    </p:spTree>
    <p:extLst>
      <p:ext uri="{BB962C8B-B14F-4D97-AF65-F5344CB8AC3E}">
        <p14:creationId xmlns:p14="http://schemas.microsoft.com/office/powerpoint/2010/main" val="2981286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ircular logo with buildings and windmills&#10;&#10;Description automatically generated">
            <a:extLst>
              <a:ext uri="{FF2B5EF4-FFF2-40B4-BE49-F238E27FC236}">
                <a16:creationId xmlns:a16="http://schemas.microsoft.com/office/drawing/2014/main" id="{88962B44-80AC-7A61-6DF3-E5AB406D8EE7}"/>
              </a:ext>
            </a:extLst>
          </p:cNvPr>
          <p:cNvPicPr>
            <a:picLocks noChangeAspect="1"/>
          </p:cNvPicPr>
          <p:nvPr/>
        </p:nvPicPr>
        <p:blipFill>
          <a:blip r:embed="rId3"/>
          <a:stretch>
            <a:fillRect/>
          </a:stretch>
        </p:blipFill>
        <p:spPr>
          <a:xfrm>
            <a:off x="4131661" y="1329172"/>
            <a:ext cx="4157277" cy="4199655"/>
          </a:xfrm>
          <a:prstGeom prst="rect">
            <a:avLst/>
          </a:prstGeom>
        </p:spPr>
      </p:pic>
    </p:spTree>
    <p:extLst>
      <p:ext uri="{BB962C8B-B14F-4D97-AF65-F5344CB8AC3E}">
        <p14:creationId xmlns:p14="http://schemas.microsoft.com/office/powerpoint/2010/main" val="167157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E0DB-01FF-84BB-6C24-C1D866D4EA3F}"/>
              </a:ext>
            </a:extLst>
          </p:cNvPr>
          <p:cNvSpPr>
            <a:spLocks noGrp="1"/>
          </p:cNvSpPr>
          <p:nvPr>
            <p:ph type="title"/>
          </p:nvPr>
        </p:nvSpPr>
        <p:spPr/>
        <p:txBody>
          <a:bodyPr>
            <a:normAutofit/>
          </a:bodyPr>
          <a:lstStyle/>
          <a:p>
            <a:pPr algn="ctr"/>
            <a:r>
              <a:rPr lang="ro-RO" dirty="0"/>
              <a:t>What it is?</a:t>
            </a:r>
            <a:endParaRPr lang="nl-NL" dirty="0"/>
          </a:p>
        </p:txBody>
      </p:sp>
      <p:sp>
        <p:nvSpPr>
          <p:cNvPr id="3" name="Content Placeholder 2">
            <a:extLst>
              <a:ext uri="{FF2B5EF4-FFF2-40B4-BE49-F238E27FC236}">
                <a16:creationId xmlns:a16="http://schemas.microsoft.com/office/drawing/2014/main" id="{6DDE262A-6922-D17E-B1CE-D263C148CD22}"/>
              </a:ext>
            </a:extLst>
          </p:cNvPr>
          <p:cNvSpPr>
            <a:spLocks noGrp="1"/>
          </p:cNvSpPr>
          <p:nvPr>
            <p:ph idx="1"/>
          </p:nvPr>
        </p:nvSpPr>
        <p:spPr/>
        <p:txBody>
          <a:bodyPr>
            <a:normAutofit/>
          </a:bodyPr>
          <a:lstStyle/>
          <a:p>
            <a:pPr marL="571500" indent="-571500">
              <a:lnSpc>
                <a:spcPct val="120000"/>
              </a:lnSpc>
            </a:pPr>
            <a:r>
              <a:rPr lang="en-GB" sz="1800" dirty="0"/>
              <a:t>The </a:t>
            </a:r>
            <a:r>
              <a:rPr lang="en-GB" sz="1800" dirty="0">
                <a:hlinkClick r:id="rId3"/>
              </a:rPr>
              <a:t>Urban Agenda for the EU </a:t>
            </a:r>
            <a:r>
              <a:rPr lang="en-GB" sz="1800" dirty="0"/>
              <a:t>represents a </a:t>
            </a:r>
            <a:r>
              <a:rPr lang="en-GB" sz="1800" b="1" dirty="0"/>
              <a:t>multi-level</a:t>
            </a:r>
            <a:r>
              <a:rPr lang="en-GB" sz="1800" dirty="0"/>
              <a:t> working method, for </a:t>
            </a:r>
            <a:r>
              <a:rPr lang="en-GB" sz="1800" b="1" dirty="0"/>
              <a:t>urban policy and practice</a:t>
            </a:r>
            <a:r>
              <a:rPr lang="en-GB" sz="1800" dirty="0"/>
              <a:t>, promoting cooperation between Member States, cities, the European Commission, and other stakeholders.</a:t>
            </a:r>
          </a:p>
          <a:p>
            <a:pPr marL="571500" indent="-571500">
              <a:lnSpc>
                <a:spcPct val="120000"/>
              </a:lnSpc>
            </a:pPr>
            <a:endParaRPr lang="en-GB" sz="1800" dirty="0"/>
          </a:p>
          <a:p>
            <a:pPr marL="571500" indent="-571500">
              <a:lnSpc>
                <a:spcPct val="120000"/>
              </a:lnSpc>
            </a:pPr>
            <a:r>
              <a:rPr lang="en-GB" sz="1800" b="1" dirty="0"/>
              <a:t>an Informal Intergovernmental Cooperation</a:t>
            </a:r>
            <a:endParaRPr lang="ro-RO" sz="1800" b="1" dirty="0"/>
          </a:p>
          <a:p>
            <a:pPr marL="571500" indent="-571500">
              <a:lnSpc>
                <a:spcPct val="120000"/>
              </a:lnSpc>
            </a:pPr>
            <a:r>
              <a:rPr lang="en-GB" sz="1800" b="1" dirty="0"/>
              <a:t>working </a:t>
            </a:r>
            <a:r>
              <a:rPr lang="en-GB" sz="1800" b="1" dirty="0">
                <a:solidFill>
                  <a:srgbClr val="17A9B2"/>
                </a:solidFill>
                <a:effectLst/>
              </a:rPr>
              <a:t>method - multi-stakeholders &amp; multi-level cooperation</a:t>
            </a:r>
            <a:r>
              <a:rPr lang="en-GB" sz="1800" b="1" dirty="0"/>
              <a:t> </a:t>
            </a:r>
            <a:endParaRPr lang="ro-RO" sz="1800" b="1" dirty="0"/>
          </a:p>
          <a:p>
            <a:pPr marL="571500" indent="-571500" algn="l">
              <a:lnSpc>
                <a:spcPct val="120000"/>
              </a:lnSpc>
              <a:buFont typeface="Arial" panose="020B0604020202020204" pitchFamily="34" charset="0"/>
              <a:buChar char="•"/>
            </a:pPr>
            <a:r>
              <a:rPr lang="en-GB" sz="1800" b="1" dirty="0"/>
              <a:t>cities "at the core"</a:t>
            </a:r>
          </a:p>
        </p:txBody>
      </p:sp>
    </p:spTree>
    <p:extLst>
      <p:ext uri="{BB962C8B-B14F-4D97-AF65-F5344CB8AC3E}">
        <p14:creationId xmlns:p14="http://schemas.microsoft.com/office/powerpoint/2010/main" val="2315352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BEA025-8DA2-713C-EEC9-BB05169272D4}"/>
              </a:ext>
            </a:extLst>
          </p:cNvPr>
          <p:cNvPicPr>
            <a:picLocks noChangeAspect="1"/>
          </p:cNvPicPr>
          <p:nvPr/>
        </p:nvPicPr>
        <p:blipFill>
          <a:blip r:embed="rId2"/>
          <a:stretch>
            <a:fillRect/>
          </a:stretch>
        </p:blipFill>
        <p:spPr>
          <a:xfrm>
            <a:off x="252479" y="985927"/>
            <a:ext cx="3467882" cy="4886145"/>
          </a:xfrm>
          <a:prstGeom prst="rect">
            <a:avLst/>
          </a:prstGeom>
          <a:ln>
            <a:solidFill>
              <a:schemeClr val="tx1"/>
            </a:solidFill>
          </a:ln>
        </p:spPr>
      </p:pic>
      <p:pic>
        <p:nvPicPr>
          <p:cNvPr id="9" name="Picture 8">
            <a:extLst>
              <a:ext uri="{FF2B5EF4-FFF2-40B4-BE49-F238E27FC236}">
                <a16:creationId xmlns:a16="http://schemas.microsoft.com/office/drawing/2014/main" id="{505970B9-D4C1-844B-7D1E-783F6A6A7A0F}"/>
              </a:ext>
            </a:extLst>
          </p:cNvPr>
          <p:cNvPicPr>
            <a:picLocks noChangeAspect="1"/>
          </p:cNvPicPr>
          <p:nvPr/>
        </p:nvPicPr>
        <p:blipFill>
          <a:blip r:embed="rId3"/>
          <a:stretch>
            <a:fillRect/>
          </a:stretch>
        </p:blipFill>
        <p:spPr>
          <a:xfrm>
            <a:off x="4242408" y="985927"/>
            <a:ext cx="3465145" cy="4886145"/>
          </a:xfrm>
          <a:prstGeom prst="rect">
            <a:avLst/>
          </a:prstGeom>
          <a:ln>
            <a:solidFill>
              <a:schemeClr val="tx1"/>
            </a:solidFill>
          </a:ln>
        </p:spPr>
      </p:pic>
      <p:pic>
        <p:nvPicPr>
          <p:cNvPr id="11" name="Picture 10" descr="A magazine cover with a variety of images&#10;&#10;Description automatically generated">
            <a:extLst>
              <a:ext uri="{FF2B5EF4-FFF2-40B4-BE49-F238E27FC236}">
                <a16:creationId xmlns:a16="http://schemas.microsoft.com/office/drawing/2014/main" id="{F03C2F55-FB55-66E8-CEEC-D5FD1D7A6997}"/>
              </a:ext>
            </a:extLst>
          </p:cNvPr>
          <p:cNvPicPr>
            <a:picLocks noChangeAspect="1"/>
          </p:cNvPicPr>
          <p:nvPr/>
        </p:nvPicPr>
        <p:blipFill>
          <a:blip r:embed="rId4"/>
          <a:stretch>
            <a:fillRect/>
          </a:stretch>
        </p:blipFill>
        <p:spPr>
          <a:xfrm>
            <a:off x="8229601" y="985927"/>
            <a:ext cx="3552458" cy="4886145"/>
          </a:xfrm>
          <a:prstGeom prst="rect">
            <a:avLst/>
          </a:prstGeom>
          <a:ln>
            <a:solidFill>
              <a:schemeClr val="tx1"/>
            </a:solidFill>
          </a:ln>
        </p:spPr>
      </p:pic>
    </p:spTree>
    <p:extLst>
      <p:ext uri="{BB962C8B-B14F-4D97-AF65-F5344CB8AC3E}">
        <p14:creationId xmlns:p14="http://schemas.microsoft.com/office/powerpoint/2010/main" val="805108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86D056-240D-0893-4F1E-145EB71C7308}"/>
              </a:ext>
            </a:extLst>
          </p:cNvPr>
          <p:cNvSpPr txBox="1"/>
          <p:nvPr/>
        </p:nvSpPr>
        <p:spPr>
          <a:xfrm>
            <a:off x="1606858" y="213064"/>
            <a:ext cx="8167457" cy="4616648"/>
          </a:xfrm>
          <a:prstGeom prst="rect">
            <a:avLst/>
          </a:prstGeom>
          <a:noFill/>
        </p:spPr>
        <p:txBody>
          <a:bodyPr wrap="square" rtlCol="0">
            <a:spAutoFit/>
          </a:bodyPr>
          <a:lstStyle/>
          <a:p>
            <a:endParaRPr lang="en-IE" dirty="0">
              <a:latin typeface="+mj-lt"/>
            </a:endParaRPr>
          </a:p>
          <a:p>
            <a:endParaRPr lang="en-IE" dirty="0">
              <a:latin typeface="+mj-lt"/>
            </a:endParaRPr>
          </a:p>
          <a:p>
            <a:pPr algn="ctr"/>
            <a:r>
              <a:rPr lang="en-IE" sz="2400" b="1" dirty="0">
                <a:solidFill>
                  <a:srgbClr val="1CAF96"/>
                </a:solidFill>
                <a:latin typeface="+mj-lt"/>
              </a:rPr>
              <a:t>EMRA appointment</a:t>
            </a:r>
          </a:p>
          <a:p>
            <a:endParaRPr lang="en-IE" dirty="0">
              <a:latin typeface="+mj-lt"/>
            </a:endParaRPr>
          </a:p>
          <a:p>
            <a:endParaRPr lang="en-IE" dirty="0">
              <a:latin typeface="+mj-lt"/>
            </a:endParaRPr>
          </a:p>
          <a:p>
            <a:r>
              <a:rPr lang="en-IE" dirty="0"/>
              <a:t>EMRA was recently appointed Urban Contact Point (UCP) for the </a:t>
            </a:r>
            <a:r>
              <a:rPr lang="en-IE" dirty="0">
                <a:hlinkClick r:id="rId3"/>
              </a:rPr>
              <a:t>European Urban Initiative (EUI)</a:t>
            </a:r>
            <a:r>
              <a:rPr lang="en-IE" dirty="0"/>
              <a:t>, following nomination by DHLGH</a:t>
            </a:r>
          </a:p>
          <a:p>
            <a:endParaRPr lang="en-IE" dirty="0"/>
          </a:p>
          <a:p>
            <a:r>
              <a:rPr lang="en-IE" dirty="0"/>
              <a:t>This follows our recent re-appointment as National URBACT Point (NUP) through to 2027; first appointed in 2018</a:t>
            </a:r>
          </a:p>
          <a:p>
            <a:endParaRPr lang="en-IE" dirty="0"/>
          </a:p>
          <a:p>
            <a:r>
              <a:rPr lang="en-IE" dirty="0"/>
              <a:t>The Contact Point roles help us to work nationally, with all local authorities across the three regions to best offer a menu of SUD options for our towns and cities</a:t>
            </a:r>
          </a:p>
          <a:p>
            <a:endParaRPr lang="en-IE" dirty="0">
              <a:latin typeface="+mj-lt"/>
            </a:endParaRPr>
          </a:p>
          <a:p>
            <a:endParaRPr lang="en-IE" dirty="0">
              <a:latin typeface="+mj-lt"/>
            </a:endParaRPr>
          </a:p>
        </p:txBody>
      </p:sp>
    </p:spTree>
    <p:extLst>
      <p:ext uri="{BB962C8B-B14F-4D97-AF65-F5344CB8AC3E}">
        <p14:creationId xmlns:p14="http://schemas.microsoft.com/office/powerpoint/2010/main" val="1167331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310CB2-8327-560A-0F9B-912F5CFF4D45}"/>
              </a:ext>
            </a:extLst>
          </p:cNvPr>
          <p:cNvPicPr>
            <a:picLocks noChangeAspect="1"/>
          </p:cNvPicPr>
          <p:nvPr/>
        </p:nvPicPr>
        <p:blipFill>
          <a:blip r:embed="rId3"/>
          <a:stretch>
            <a:fillRect/>
          </a:stretch>
        </p:blipFill>
        <p:spPr>
          <a:xfrm>
            <a:off x="399255" y="2081024"/>
            <a:ext cx="11393490" cy="2695951"/>
          </a:xfrm>
          <a:prstGeom prst="rect">
            <a:avLst/>
          </a:prstGeom>
        </p:spPr>
      </p:pic>
      <p:sp>
        <p:nvSpPr>
          <p:cNvPr id="7" name="Title 1">
            <a:extLst>
              <a:ext uri="{FF2B5EF4-FFF2-40B4-BE49-F238E27FC236}">
                <a16:creationId xmlns:a16="http://schemas.microsoft.com/office/drawing/2014/main" id="{2A27E841-BA2F-B90C-59CB-999F3DC3ED18}"/>
              </a:ext>
            </a:extLst>
          </p:cNvPr>
          <p:cNvSpPr>
            <a:spLocks noGrp="1"/>
          </p:cNvSpPr>
          <p:nvPr>
            <p:ph type="title"/>
          </p:nvPr>
        </p:nvSpPr>
        <p:spPr>
          <a:xfrm>
            <a:off x="838200" y="365125"/>
            <a:ext cx="10515600" cy="1325563"/>
          </a:xfrm>
        </p:spPr>
        <p:txBody>
          <a:bodyPr>
            <a:normAutofit/>
          </a:bodyPr>
          <a:lstStyle/>
          <a:p>
            <a:pPr algn="ctr"/>
            <a:r>
              <a:rPr lang="ro-RO" dirty="0"/>
              <a:t>What is the scope</a:t>
            </a:r>
            <a:r>
              <a:rPr lang="en-GB" dirty="0"/>
              <a:t>?</a:t>
            </a:r>
            <a:endParaRPr lang="nl-NL" dirty="0"/>
          </a:p>
        </p:txBody>
      </p:sp>
    </p:spTree>
    <p:extLst>
      <p:ext uri="{BB962C8B-B14F-4D97-AF65-F5344CB8AC3E}">
        <p14:creationId xmlns:p14="http://schemas.microsoft.com/office/powerpoint/2010/main" val="2252117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E0DB-01FF-84BB-6C24-C1D866D4EA3F}"/>
              </a:ext>
            </a:extLst>
          </p:cNvPr>
          <p:cNvSpPr>
            <a:spLocks noGrp="1"/>
          </p:cNvSpPr>
          <p:nvPr>
            <p:ph type="title"/>
          </p:nvPr>
        </p:nvSpPr>
        <p:spPr/>
        <p:txBody>
          <a:bodyPr/>
          <a:lstStyle/>
          <a:p>
            <a:pPr algn="ctr"/>
            <a:r>
              <a:rPr lang="en-GB" dirty="0"/>
              <a:t>Partnership composition?</a:t>
            </a:r>
            <a:br>
              <a:rPr lang="en-GB" dirty="0"/>
            </a:br>
            <a:endParaRPr lang="nl-NL" sz="2800" dirty="0"/>
          </a:p>
        </p:txBody>
      </p:sp>
      <p:grpSp>
        <p:nvGrpSpPr>
          <p:cNvPr id="10" name="Group 9">
            <a:extLst>
              <a:ext uri="{FF2B5EF4-FFF2-40B4-BE49-F238E27FC236}">
                <a16:creationId xmlns:a16="http://schemas.microsoft.com/office/drawing/2014/main" id="{902F0856-91E0-4FA4-3AD7-CED6D59DF810}"/>
              </a:ext>
            </a:extLst>
          </p:cNvPr>
          <p:cNvGrpSpPr/>
          <p:nvPr/>
        </p:nvGrpSpPr>
        <p:grpSpPr>
          <a:xfrm>
            <a:off x="2826865" y="819780"/>
            <a:ext cx="5717080" cy="6482843"/>
            <a:chOff x="3707238" y="142995"/>
            <a:chExt cx="5717080" cy="6482843"/>
          </a:xfrm>
        </p:grpSpPr>
        <p:sp>
          <p:nvSpPr>
            <p:cNvPr id="11" name="Freeform: Shape 10">
              <a:extLst>
                <a:ext uri="{FF2B5EF4-FFF2-40B4-BE49-F238E27FC236}">
                  <a16:creationId xmlns:a16="http://schemas.microsoft.com/office/drawing/2014/main" id="{56D21B73-4D28-4EA4-CB7A-6A91B4E75D28}"/>
                </a:ext>
              </a:extLst>
            </p:cNvPr>
            <p:cNvSpPr/>
            <p:nvPr/>
          </p:nvSpPr>
          <p:spPr>
            <a:xfrm>
              <a:off x="5650441" y="3228335"/>
              <a:ext cx="2980266" cy="2980266"/>
            </a:xfrm>
            <a:custGeom>
              <a:avLst/>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1396" tIns="760343" rIns="661396" bIns="812465" numCol="1" spcCol="1270" anchor="ctr" anchorCtr="0">
              <a:noAutofit/>
            </a:bodyPr>
            <a:lstStyle/>
            <a:p>
              <a:pPr marL="0" lvl="0" indent="0" algn="ctr" defTabSz="2178050">
                <a:lnSpc>
                  <a:spcPct val="90000"/>
                </a:lnSpc>
                <a:spcBef>
                  <a:spcPct val="0"/>
                </a:spcBef>
                <a:spcAft>
                  <a:spcPct val="35000"/>
                </a:spcAft>
                <a:buNone/>
              </a:pPr>
              <a:r>
                <a:rPr lang="en-GB" sz="2800" kern="1200"/>
                <a:t>Cities</a:t>
              </a:r>
              <a:endParaRPr lang="en-GB" sz="4900" kern="1200"/>
            </a:p>
          </p:txBody>
        </p:sp>
        <p:sp>
          <p:nvSpPr>
            <p:cNvPr id="12" name="Freeform: Shape 11">
              <a:extLst>
                <a:ext uri="{FF2B5EF4-FFF2-40B4-BE49-F238E27FC236}">
                  <a16:creationId xmlns:a16="http://schemas.microsoft.com/office/drawing/2014/main" id="{E0F7A904-B66E-11F9-5B02-330FF651A5A2}"/>
                </a:ext>
              </a:extLst>
            </p:cNvPr>
            <p:cNvSpPr/>
            <p:nvPr/>
          </p:nvSpPr>
          <p:spPr>
            <a:xfrm>
              <a:off x="4091093" y="2453639"/>
              <a:ext cx="2167466" cy="2167466"/>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7466" h="2167466">
                  <a:moveTo>
                    <a:pt x="1621800" y="548964"/>
                  </a:moveTo>
                  <a:lnTo>
                    <a:pt x="1941574" y="452590"/>
                  </a:lnTo>
                  <a:lnTo>
                    <a:pt x="2059240" y="656392"/>
                  </a:lnTo>
                  <a:lnTo>
                    <a:pt x="1815890" y="885138"/>
                  </a:lnTo>
                  <a:cubicBezTo>
                    <a:pt x="1851165" y="1015185"/>
                    <a:pt x="1851165" y="1152281"/>
                    <a:pt x="1815890" y="1282328"/>
                  </a:cubicBezTo>
                  <a:lnTo>
                    <a:pt x="2059240" y="1511074"/>
                  </a:lnTo>
                  <a:lnTo>
                    <a:pt x="1941574" y="1714876"/>
                  </a:lnTo>
                  <a:lnTo>
                    <a:pt x="1621800" y="1618502"/>
                  </a:lnTo>
                  <a:cubicBezTo>
                    <a:pt x="1526813" y="1714075"/>
                    <a:pt x="1408085" y="1782623"/>
                    <a:pt x="1277823" y="1817097"/>
                  </a:cubicBezTo>
                  <a:lnTo>
                    <a:pt x="1201398" y="2142217"/>
                  </a:lnTo>
                  <a:lnTo>
                    <a:pt x="966068" y="2142217"/>
                  </a:lnTo>
                  <a:lnTo>
                    <a:pt x="889643" y="1817097"/>
                  </a:lnTo>
                  <a:cubicBezTo>
                    <a:pt x="759381" y="1782622"/>
                    <a:pt x="640653" y="1714074"/>
                    <a:pt x="545666" y="1618502"/>
                  </a:cubicBezTo>
                  <a:lnTo>
                    <a:pt x="225892" y="1714876"/>
                  </a:lnTo>
                  <a:lnTo>
                    <a:pt x="108226" y="1511074"/>
                  </a:lnTo>
                  <a:lnTo>
                    <a:pt x="351576" y="1282328"/>
                  </a:lnTo>
                  <a:cubicBezTo>
                    <a:pt x="316301" y="1152281"/>
                    <a:pt x="316301" y="1015185"/>
                    <a:pt x="351576" y="885138"/>
                  </a:cubicBezTo>
                  <a:lnTo>
                    <a:pt x="108226" y="656392"/>
                  </a:lnTo>
                  <a:lnTo>
                    <a:pt x="225892" y="452590"/>
                  </a:lnTo>
                  <a:lnTo>
                    <a:pt x="545666" y="548964"/>
                  </a:lnTo>
                  <a:cubicBezTo>
                    <a:pt x="640653" y="453391"/>
                    <a:pt x="759381" y="384843"/>
                    <a:pt x="889643" y="350369"/>
                  </a:cubicBezTo>
                  <a:lnTo>
                    <a:pt x="966068" y="25249"/>
                  </a:lnTo>
                  <a:lnTo>
                    <a:pt x="1201398" y="25249"/>
                  </a:lnTo>
                  <a:lnTo>
                    <a:pt x="1277823" y="350369"/>
                  </a:lnTo>
                  <a:cubicBezTo>
                    <a:pt x="1408085" y="384844"/>
                    <a:pt x="1526813" y="453392"/>
                    <a:pt x="1621800" y="54896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766" tIns="587064" rIns="583766" bIns="587064" numCol="1" spcCol="1270" anchor="ctr" anchorCtr="0">
              <a:noAutofit/>
            </a:bodyPr>
            <a:lstStyle/>
            <a:p>
              <a:pPr marL="0" lvl="0" indent="0" algn="ctr" defTabSz="1466850">
                <a:lnSpc>
                  <a:spcPct val="90000"/>
                </a:lnSpc>
                <a:spcBef>
                  <a:spcPct val="0"/>
                </a:spcBef>
                <a:spcAft>
                  <a:spcPct val="35000"/>
                </a:spcAft>
                <a:buNone/>
              </a:pPr>
              <a:r>
                <a:rPr lang="en-GB" sz="2000" kern="1200"/>
                <a:t>Regions</a:t>
              </a:r>
            </a:p>
          </p:txBody>
        </p:sp>
        <p:sp>
          <p:nvSpPr>
            <p:cNvPr id="13" name="Freeform: Shape 12">
              <a:extLst>
                <a:ext uri="{FF2B5EF4-FFF2-40B4-BE49-F238E27FC236}">
                  <a16:creationId xmlns:a16="http://schemas.microsoft.com/office/drawing/2014/main" id="{5B6F3B1B-4FB5-2520-6F31-084F9C7E4723}"/>
                </a:ext>
              </a:extLst>
            </p:cNvPr>
            <p:cNvSpPr/>
            <p:nvPr/>
          </p:nvSpPr>
          <p:spPr>
            <a:xfrm>
              <a:off x="4764287" y="142995"/>
              <a:ext cx="3379074" cy="3379074"/>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6337" tIns="746337" rIns="746338" bIns="746338" numCol="1" spcCol="1270" anchor="ctr" anchorCtr="0">
              <a:noAutofit/>
            </a:bodyPr>
            <a:lstStyle/>
            <a:p>
              <a:pPr marL="0" lvl="0" indent="0" algn="ctr" defTabSz="1466850">
                <a:lnSpc>
                  <a:spcPct val="90000"/>
                </a:lnSpc>
                <a:spcBef>
                  <a:spcPct val="0"/>
                </a:spcBef>
                <a:spcAft>
                  <a:spcPct val="35000"/>
                </a:spcAft>
                <a:buNone/>
              </a:pPr>
              <a:r>
                <a:rPr lang="en-GB" sz="2800" kern="1200" dirty="0"/>
                <a:t>Member states</a:t>
              </a:r>
            </a:p>
          </p:txBody>
        </p:sp>
        <p:sp>
          <p:nvSpPr>
            <p:cNvPr id="14" name="Arrow: Circular 13">
              <a:extLst>
                <a:ext uri="{FF2B5EF4-FFF2-40B4-BE49-F238E27FC236}">
                  <a16:creationId xmlns:a16="http://schemas.microsoft.com/office/drawing/2014/main" id="{51CE6A33-6CF0-D023-DB7B-5771447D5F09}"/>
                </a:ext>
              </a:extLst>
            </p:cNvPr>
            <p:cNvSpPr/>
            <p:nvPr/>
          </p:nvSpPr>
          <p:spPr>
            <a:xfrm>
              <a:off x="5609577" y="2811097"/>
              <a:ext cx="3814741" cy="3814741"/>
            </a:xfrm>
            <a:prstGeom prst="circularArrow">
              <a:avLst>
                <a:gd name="adj1" fmla="val 4688"/>
                <a:gd name="adj2" fmla="val 299029"/>
                <a:gd name="adj3" fmla="val 2539295"/>
                <a:gd name="adj4" fmla="val 15812321"/>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sp>
          <p:nvSpPr>
            <p:cNvPr id="15" name="Shape 14">
              <a:extLst>
                <a:ext uri="{FF2B5EF4-FFF2-40B4-BE49-F238E27FC236}">
                  <a16:creationId xmlns:a16="http://schemas.microsoft.com/office/drawing/2014/main" id="{3F43D0E9-1B1C-C11B-9F7F-EF594D19EBF8}"/>
                </a:ext>
              </a:extLst>
            </p:cNvPr>
            <p:cNvSpPr/>
            <p:nvPr/>
          </p:nvSpPr>
          <p:spPr>
            <a:xfrm>
              <a:off x="3707238" y="1968806"/>
              <a:ext cx="2771648" cy="2771648"/>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sp>
          <p:nvSpPr>
            <p:cNvPr id="16" name="Arrow: Circular 15">
              <a:extLst>
                <a:ext uri="{FF2B5EF4-FFF2-40B4-BE49-F238E27FC236}">
                  <a16:creationId xmlns:a16="http://schemas.microsoft.com/office/drawing/2014/main" id="{751152EA-DD90-7686-115B-C3AD5E68169E}"/>
                </a:ext>
              </a:extLst>
            </p:cNvPr>
            <p:cNvSpPr/>
            <p:nvPr/>
          </p:nvSpPr>
          <p:spPr>
            <a:xfrm>
              <a:off x="4740569" y="246541"/>
              <a:ext cx="2988394" cy="2988394"/>
            </a:xfrm>
            <a:prstGeom prst="circularArrow">
              <a:avLst>
                <a:gd name="adj1" fmla="val 5984"/>
                <a:gd name="adj2" fmla="val 394124"/>
                <a:gd name="adj3" fmla="val 13313824"/>
                <a:gd name="adj4" fmla="val 10508221"/>
                <a:gd name="adj5" fmla="val 69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grpSp>
      <p:sp>
        <p:nvSpPr>
          <p:cNvPr id="17" name="Freeform: Shape 16">
            <a:extLst>
              <a:ext uri="{FF2B5EF4-FFF2-40B4-BE49-F238E27FC236}">
                <a16:creationId xmlns:a16="http://schemas.microsoft.com/office/drawing/2014/main" id="{0EFED309-A5FC-87D4-E539-C3B0E76F8E48}"/>
              </a:ext>
            </a:extLst>
          </p:cNvPr>
          <p:cNvSpPr/>
          <p:nvPr/>
        </p:nvSpPr>
        <p:spPr>
          <a:xfrm>
            <a:off x="6395461" y="1227825"/>
            <a:ext cx="2600961" cy="2600961"/>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6337" tIns="746337" rIns="746338" bIns="746338" numCol="1" spcCol="1270" anchor="ctr" anchorCtr="0">
            <a:noAutofit/>
          </a:bodyPr>
          <a:lstStyle/>
          <a:p>
            <a:pPr marL="0" lvl="0" indent="0" algn="ctr" defTabSz="1466850">
              <a:lnSpc>
                <a:spcPct val="90000"/>
              </a:lnSpc>
              <a:spcBef>
                <a:spcPct val="0"/>
              </a:spcBef>
              <a:spcAft>
                <a:spcPct val="35000"/>
              </a:spcAft>
              <a:buNone/>
            </a:pPr>
            <a:r>
              <a:rPr lang="en-GB" sz="2000" kern="1200"/>
              <a:t>Umbrella Organisations</a:t>
            </a:r>
          </a:p>
        </p:txBody>
      </p:sp>
      <p:sp>
        <p:nvSpPr>
          <p:cNvPr id="18" name="Freeform: Shape 17">
            <a:extLst>
              <a:ext uri="{FF2B5EF4-FFF2-40B4-BE49-F238E27FC236}">
                <a16:creationId xmlns:a16="http://schemas.microsoft.com/office/drawing/2014/main" id="{01202EA7-1A59-97E5-F660-B346D58F9354}"/>
              </a:ext>
            </a:extLst>
          </p:cNvPr>
          <p:cNvSpPr/>
          <p:nvPr/>
        </p:nvSpPr>
        <p:spPr>
          <a:xfrm>
            <a:off x="2190759" y="4088343"/>
            <a:ext cx="1472828" cy="1472828"/>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6337" tIns="746337" rIns="746338" bIns="746338" numCol="1" spcCol="1270" anchor="ctr" anchorCtr="0">
            <a:noAutofit/>
          </a:bodyPr>
          <a:lstStyle/>
          <a:p>
            <a:pPr marL="0" lvl="0" indent="0" algn="ctr" defTabSz="1466850">
              <a:lnSpc>
                <a:spcPct val="90000"/>
              </a:lnSpc>
              <a:spcBef>
                <a:spcPct val="0"/>
              </a:spcBef>
              <a:spcAft>
                <a:spcPct val="35000"/>
              </a:spcAft>
              <a:buNone/>
            </a:pPr>
            <a:endParaRPr lang="en-GB" sz="3200" kern="1200"/>
          </a:p>
        </p:txBody>
      </p:sp>
      <p:sp>
        <p:nvSpPr>
          <p:cNvPr id="19" name="Freeform: Shape 18">
            <a:extLst>
              <a:ext uri="{FF2B5EF4-FFF2-40B4-BE49-F238E27FC236}">
                <a16:creationId xmlns:a16="http://schemas.microsoft.com/office/drawing/2014/main" id="{3BA72AC7-9E73-5D27-FB5F-8550006649FE}"/>
              </a:ext>
            </a:extLst>
          </p:cNvPr>
          <p:cNvSpPr/>
          <p:nvPr/>
        </p:nvSpPr>
        <p:spPr>
          <a:xfrm>
            <a:off x="8185617" y="1002302"/>
            <a:ext cx="1472828" cy="1472828"/>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6337" tIns="746337" rIns="746338" bIns="746338" numCol="1" spcCol="1270" anchor="ctr" anchorCtr="0">
            <a:noAutofit/>
          </a:bodyPr>
          <a:lstStyle/>
          <a:p>
            <a:pPr marL="0" lvl="0" indent="0" algn="ctr" defTabSz="1466850">
              <a:lnSpc>
                <a:spcPct val="90000"/>
              </a:lnSpc>
              <a:spcBef>
                <a:spcPct val="0"/>
              </a:spcBef>
              <a:spcAft>
                <a:spcPct val="35000"/>
              </a:spcAft>
              <a:buNone/>
            </a:pPr>
            <a:endParaRPr lang="en-GB" kern="1200">
              <a:solidFill>
                <a:schemeClr val="bg1"/>
              </a:solidFill>
            </a:endParaRPr>
          </a:p>
        </p:txBody>
      </p:sp>
      <p:sp>
        <p:nvSpPr>
          <p:cNvPr id="21" name="TextBox 20">
            <a:extLst>
              <a:ext uri="{FF2B5EF4-FFF2-40B4-BE49-F238E27FC236}">
                <a16:creationId xmlns:a16="http://schemas.microsoft.com/office/drawing/2014/main" id="{477C5CCE-B04A-B559-B9D9-F640F6FDD4C1}"/>
              </a:ext>
            </a:extLst>
          </p:cNvPr>
          <p:cNvSpPr txBox="1"/>
          <p:nvPr/>
        </p:nvSpPr>
        <p:spPr>
          <a:xfrm>
            <a:off x="8417360" y="1523747"/>
            <a:ext cx="1009342" cy="687881"/>
          </a:xfrm>
          <a:prstGeom prst="rect">
            <a:avLst/>
          </a:prstGeom>
          <a:noFill/>
        </p:spPr>
        <p:txBody>
          <a:bodyPr wrap="square">
            <a:spAutoFit/>
          </a:bodyPr>
          <a:lstStyle/>
          <a:p>
            <a:pPr algn="ctr" defTabSz="1466850">
              <a:lnSpc>
                <a:spcPct val="90000"/>
              </a:lnSpc>
              <a:spcBef>
                <a:spcPct val="0"/>
              </a:spcBef>
              <a:spcAft>
                <a:spcPct val="35000"/>
              </a:spcAft>
            </a:pPr>
            <a:r>
              <a:rPr lang="en-GB" b="1" i="0">
                <a:solidFill>
                  <a:schemeClr val="bg1"/>
                </a:solidFill>
                <a:effectLst/>
                <a:latin typeface="Ubuntu" panose="020B0504030602030204" pitchFamily="34" charset="0"/>
              </a:rPr>
              <a:t>Other</a:t>
            </a:r>
          </a:p>
          <a:p>
            <a:pPr marL="0" lvl="0" indent="0" algn="ctr" defTabSz="1466850">
              <a:lnSpc>
                <a:spcPct val="90000"/>
              </a:lnSpc>
              <a:spcBef>
                <a:spcPct val="0"/>
              </a:spcBef>
              <a:spcAft>
                <a:spcPct val="35000"/>
              </a:spcAft>
              <a:buNone/>
            </a:pPr>
            <a:endParaRPr lang="en-GB" kern="1200">
              <a:solidFill>
                <a:schemeClr val="bg1"/>
              </a:solidFill>
            </a:endParaRPr>
          </a:p>
        </p:txBody>
      </p:sp>
      <p:sp>
        <p:nvSpPr>
          <p:cNvPr id="22" name="TextBox 21">
            <a:extLst>
              <a:ext uri="{FF2B5EF4-FFF2-40B4-BE49-F238E27FC236}">
                <a16:creationId xmlns:a16="http://schemas.microsoft.com/office/drawing/2014/main" id="{C73E0C48-1E49-0F75-D376-F0DED2192497}"/>
              </a:ext>
            </a:extLst>
          </p:cNvPr>
          <p:cNvSpPr txBox="1"/>
          <p:nvPr/>
        </p:nvSpPr>
        <p:spPr>
          <a:xfrm>
            <a:off x="2447554" y="4543323"/>
            <a:ext cx="1009342" cy="493981"/>
          </a:xfrm>
          <a:prstGeom prst="rect">
            <a:avLst/>
          </a:prstGeom>
          <a:noFill/>
        </p:spPr>
        <p:txBody>
          <a:bodyPr wrap="square">
            <a:spAutoFit/>
          </a:bodyPr>
          <a:lstStyle/>
          <a:p>
            <a:pPr algn="ctr" defTabSz="1466850">
              <a:lnSpc>
                <a:spcPct val="90000"/>
              </a:lnSpc>
              <a:spcBef>
                <a:spcPct val="0"/>
              </a:spcBef>
              <a:spcAft>
                <a:spcPct val="35000"/>
              </a:spcAft>
            </a:pPr>
            <a:r>
              <a:rPr lang="en-GB" b="1" i="0">
                <a:solidFill>
                  <a:schemeClr val="bg1"/>
                </a:solidFill>
                <a:effectLst/>
                <a:latin typeface="Ubuntu" panose="020B0504030602030204" pitchFamily="34" charset="0"/>
              </a:rPr>
              <a:t>EU</a:t>
            </a:r>
            <a:br>
              <a:rPr lang="en-GB" b="1" i="0">
                <a:solidFill>
                  <a:schemeClr val="bg1"/>
                </a:solidFill>
                <a:effectLst/>
                <a:latin typeface="Ubuntu" panose="020B0504030602030204" pitchFamily="34" charset="0"/>
              </a:rPr>
            </a:br>
            <a:r>
              <a:rPr lang="en-GB" sz="1100" b="1" i="0">
                <a:solidFill>
                  <a:schemeClr val="bg1"/>
                </a:solidFill>
                <a:effectLst/>
                <a:latin typeface="Ubuntu" panose="020B0504030602030204" pitchFamily="34" charset="0"/>
              </a:rPr>
              <a:t>institutions</a:t>
            </a:r>
            <a:endParaRPr lang="en-GB" kern="1200">
              <a:solidFill>
                <a:schemeClr val="bg1"/>
              </a:solidFill>
            </a:endParaRPr>
          </a:p>
        </p:txBody>
      </p:sp>
    </p:spTree>
    <p:extLst>
      <p:ext uri="{BB962C8B-B14F-4D97-AF65-F5344CB8AC3E}">
        <p14:creationId xmlns:p14="http://schemas.microsoft.com/office/powerpoint/2010/main" val="1935915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A91-F68A-C583-8D7B-30AC3D2AD294}"/>
              </a:ext>
            </a:extLst>
          </p:cNvPr>
          <p:cNvSpPr>
            <a:spLocks noGrp="1"/>
          </p:cNvSpPr>
          <p:nvPr>
            <p:ph type="title"/>
          </p:nvPr>
        </p:nvSpPr>
        <p:spPr/>
        <p:txBody>
          <a:bodyPr/>
          <a:lstStyle/>
          <a:p>
            <a:pPr algn="ctr"/>
            <a:r>
              <a:rPr lang="en-GB" dirty="0"/>
              <a:t>UAEU Thematic Partnerships</a:t>
            </a:r>
          </a:p>
        </p:txBody>
      </p:sp>
      <p:pic>
        <p:nvPicPr>
          <p:cNvPr id="5" name="Graphic 4">
            <a:extLst>
              <a:ext uri="{FF2B5EF4-FFF2-40B4-BE49-F238E27FC236}">
                <a16:creationId xmlns:a16="http://schemas.microsoft.com/office/drawing/2014/main" id="{839D1EE6-6EC1-9060-7351-3EA04662EA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34600" y="4297823"/>
            <a:ext cx="1179850" cy="1179850"/>
          </a:xfrm>
          <a:prstGeom prst="rect">
            <a:avLst/>
          </a:prstGeom>
        </p:spPr>
      </p:pic>
      <p:pic>
        <p:nvPicPr>
          <p:cNvPr id="9" name="Graphic 8">
            <a:extLst>
              <a:ext uri="{FF2B5EF4-FFF2-40B4-BE49-F238E27FC236}">
                <a16:creationId xmlns:a16="http://schemas.microsoft.com/office/drawing/2014/main" id="{2E96A6C9-9D2D-E529-327A-8646A9D230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28950" y="4297823"/>
            <a:ext cx="1179850" cy="1179850"/>
          </a:xfrm>
          <a:prstGeom prst="rect">
            <a:avLst/>
          </a:prstGeom>
        </p:spPr>
      </p:pic>
      <p:pic>
        <p:nvPicPr>
          <p:cNvPr id="15" name="Picture 14" descr="A blue and orange line drawing of a person walking a bicycle&#10;&#10;Description automatically generated">
            <a:extLst>
              <a:ext uri="{FF2B5EF4-FFF2-40B4-BE49-F238E27FC236}">
                <a16:creationId xmlns:a16="http://schemas.microsoft.com/office/drawing/2014/main" id="{20CF26D1-C054-0A6C-ED65-64391E22DFD9}"/>
              </a:ext>
            </a:extLst>
          </p:cNvPr>
          <p:cNvPicPr>
            <a:picLocks noChangeAspect="1"/>
          </p:cNvPicPr>
          <p:nvPr/>
        </p:nvPicPr>
        <p:blipFill>
          <a:blip r:embed="rId7"/>
          <a:stretch>
            <a:fillRect/>
          </a:stretch>
        </p:blipFill>
        <p:spPr>
          <a:xfrm>
            <a:off x="1645900" y="4297823"/>
            <a:ext cx="1179850" cy="1179850"/>
          </a:xfrm>
          <a:prstGeom prst="rect">
            <a:avLst/>
          </a:prstGeom>
        </p:spPr>
      </p:pic>
      <p:pic>
        <p:nvPicPr>
          <p:cNvPr id="17" name="Picture 16" descr="A logo of buildings and leaves&#10;&#10;Description automatically generated">
            <a:extLst>
              <a:ext uri="{FF2B5EF4-FFF2-40B4-BE49-F238E27FC236}">
                <a16:creationId xmlns:a16="http://schemas.microsoft.com/office/drawing/2014/main" id="{F7612B14-A497-AE68-BD56-240644840A0F}"/>
              </a:ext>
            </a:extLst>
          </p:cNvPr>
          <p:cNvPicPr>
            <a:picLocks noChangeAspect="1"/>
          </p:cNvPicPr>
          <p:nvPr/>
        </p:nvPicPr>
        <p:blipFill>
          <a:blip r:embed="rId8"/>
          <a:stretch>
            <a:fillRect/>
          </a:stretch>
        </p:blipFill>
        <p:spPr>
          <a:xfrm>
            <a:off x="4540250" y="4297823"/>
            <a:ext cx="1179850" cy="1179850"/>
          </a:xfrm>
          <a:prstGeom prst="rect">
            <a:avLst/>
          </a:prstGeom>
        </p:spPr>
      </p:pic>
      <p:grpSp>
        <p:nvGrpSpPr>
          <p:cNvPr id="32" name="Group 31">
            <a:extLst>
              <a:ext uri="{FF2B5EF4-FFF2-40B4-BE49-F238E27FC236}">
                <a16:creationId xmlns:a16="http://schemas.microsoft.com/office/drawing/2014/main" id="{6B3D5A86-90C7-5AF3-EB4C-56F875563547}"/>
              </a:ext>
            </a:extLst>
          </p:cNvPr>
          <p:cNvGrpSpPr/>
          <p:nvPr/>
        </p:nvGrpSpPr>
        <p:grpSpPr>
          <a:xfrm>
            <a:off x="3078175" y="1596083"/>
            <a:ext cx="8583950" cy="1849127"/>
            <a:chOff x="1933353" y="1842667"/>
            <a:chExt cx="8583950" cy="1849127"/>
          </a:xfrm>
        </p:grpSpPr>
        <p:pic>
          <p:nvPicPr>
            <p:cNvPr id="11" name="Graphic 10">
              <a:extLst>
                <a:ext uri="{FF2B5EF4-FFF2-40B4-BE49-F238E27FC236}">
                  <a16:creationId xmlns:a16="http://schemas.microsoft.com/office/drawing/2014/main" id="{DFEFB35E-6776-F327-B69B-9EAC39492E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35403" y="1842667"/>
              <a:ext cx="1179850" cy="1179850"/>
            </a:xfrm>
            <a:prstGeom prst="rect">
              <a:avLst/>
            </a:prstGeom>
          </p:spPr>
        </p:pic>
        <p:pic>
          <p:nvPicPr>
            <p:cNvPr id="13" name="Graphic 12">
              <a:extLst>
                <a:ext uri="{FF2B5EF4-FFF2-40B4-BE49-F238E27FC236}">
                  <a16:creationId xmlns:a16="http://schemas.microsoft.com/office/drawing/2014/main" id="{BC1A138A-AD91-CB6B-2A44-21A2A7AB72B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29753" y="1842667"/>
              <a:ext cx="1179850" cy="1179850"/>
            </a:xfrm>
            <a:prstGeom prst="rect">
              <a:avLst/>
            </a:prstGeom>
          </p:spPr>
        </p:pic>
        <p:pic>
          <p:nvPicPr>
            <p:cNvPr id="7" name="Graphic 6">
              <a:extLst>
                <a:ext uri="{FF2B5EF4-FFF2-40B4-BE49-F238E27FC236}">
                  <a16:creationId xmlns:a16="http://schemas.microsoft.com/office/drawing/2014/main" id="{F92BF769-9AD9-89A5-DB51-C736EDE094B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41053" y="1842667"/>
              <a:ext cx="1179850" cy="1179850"/>
            </a:xfrm>
            <a:prstGeom prst="rect">
              <a:avLst/>
            </a:prstGeom>
          </p:spPr>
        </p:pic>
        <p:sp>
          <p:nvSpPr>
            <p:cNvPr id="20" name="Title 1">
              <a:extLst>
                <a:ext uri="{FF2B5EF4-FFF2-40B4-BE49-F238E27FC236}">
                  <a16:creationId xmlns:a16="http://schemas.microsoft.com/office/drawing/2014/main" id="{E384A5B1-D996-F008-04EE-791B1050AFA6}"/>
                </a:ext>
              </a:extLst>
            </p:cNvPr>
            <p:cNvSpPr txBox="1">
              <a:spLocks/>
            </p:cNvSpPr>
            <p:nvPr/>
          </p:nvSpPr>
          <p:spPr>
            <a:xfrm>
              <a:off x="1933353" y="3050595"/>
              <a:ext cx="2795250" cy="641199"/>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a:lstStyle>
            <a:p>
              <a:pPr algn="ctr">
                <a:lnSpc>
                  <a:spcPct val="120000"/>
                </a:lnSpc>
              </a:pPr>
              <a:r>
                <a:rPr lang="en-GB">
                  <a:solidFill>
                    <a:srgbClr val="F1582A"/>
                  </a:solidFill>
                </a:rPr>
                <a:t>Culture and </a:t>
              </a:r>
            </a:p>
            <a:p>
              <a:pPr algn="ctr">
                <a:lnSpc>
                  <a:spcPct val="120000"/>
                </a:lnSpc>
              </a:pPr>
              <a:r>
                <a:rPr lang="en-GB">
                  <a:solidFill>
                    <a:srgbClr val="F1582A"/>
                  </a:solidFill>
                </a:rPr>
                <a:t>Cultural Heritage</a:t>
              </a:r>
            </a:p>
          </p:txBody>
        </p:sp>
        <p:sp>
          <p:nvSpPr>
            <p:cNvPr id="21" name="Title 1">
              <a:extLst>
                <a:ext uri="{FF2B5EF4-FFF2-40B4-BE49-F238E27FC236}">
                  <a16:creationId xmlns:a16="http://schemas.microsoft.com/office/drawing/2014/main" id="{927964A8-E67C-2E50-524A-2ED247077E04}"/>
                </a:ext>
              </a:extLst>
            </p:cNvPr>
            <p:cNvSpPr txBox="1">
              <a:spLocks/>
            </p:cNvSpPr>
            <p:nvPr/>
          </p:nvSpPr>
          <p:spPr>
            <a:xfrm>
              <a:off x="4827703" y="3050595"/>
              <a:ext cx="2795250" cy="641199"/>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a:lstStyle>
            <a:p>
              <a:pPr algn="ctr">
                <a:lnSpc>
                  <a:spcPct val="120000"/>
                </a:lnSpc>
              </a:pPr>
              <a:r>
                <a:rPr lang="en-GB">
                  <a:solidFill>
                    <a:srgbClr val="F1582A"/>
                  </a:solidFill>
                </a:rPr>
                <a:t>Inclusion of Migrants and Refugees</a:t>
              </a:r>
            </a:p>
          </p:txBody>
        </p:sp>
        <p:sp>
          <p:nvSpPr>
            <p:cNvPr id="22" name="Title 1">
              <a:extLst>
                <a:ext uri="{FF2B5EF4-FFF2-40B4-BE49-F238E27FC236}">
                  <a16:creationId xmlns:a16="http://schemas.microsoft.com/office/drawing/2014/main" id="{7B82F1B7-A291-BA47-FEA8-F13B2D3A16F3}"/>
                </a:ext>
              </a:extLst>
            </p:cNvPr>
            <p:cNvSpPr txBox="1">
              <a:spLocks/>
            </p:cNvSpPr>
            <p:nvPr/>
          </p:nvSpPr>
          <p:spPr>
            <a:xfrm>
              <a:off x="7722053" y="3050595"/>
              <a:ext cx="2795250" cy="641199"/>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a:lstStyle>
            <a:p>
              <a:pPr algn="ctr">
                <a:lnSpc>
                  <a:spcPct val="120000"/>
                </a:lnSpc>
              </a:pPr>
              <a:r>
                <a:rPr lang="en-GB">
                  <a:solidFill>
                    <a:srgbClr val="F1582A"/>
                  </a:solidFill>
                </a:rPr>
                <a:t>Public </a:t>
              </a:r>
            </a:p>
            <a:p>
              <a:pPr algn="ctr">
                <a:lnSpc>
                  <a:spcPct val="120000"/>
                </a:lnSpc>
              </a:pPr>
              <a:r>
                <a:rPr lang="en-GB">
                  <a:solidFill>
                    <a:srgbClr val="F1582A"/>
                  </a:solidFill>
                </a:rPr>
                <a:t>Procurement</a:t>
              </a:r>
            </a:p>
          </p:txBody>
        </p:sp>
      </p:grpSp>
      <p:sp>
        <p:nvSpPr>
          <p:cNvPr id="24" name="Title 1">
            <a:extLst>
              <a:ext uri="{FF2B5EF4-FFF2-40B4-BE49-F238E27FC236}">
                <a16:creationId xmlns:a16="http://schemas.microsoft.com/office/drawing/2014/main" id="{DDB75674-E439-306B-A1BB-C3A7701FFB79}"/>
              </a:ext>
            </a:extLst>
          </p:cNvPr>
          <p:cNvSpPr txBox="1">
            <a:spLocks/>
          </p:cNvSpPr>
          <p:nvPr/>
        </p:nvSpPr>
        <p:spPr>
          <a:xfrm>
            <a:off x="838200" y="5553966"/>
            <a:ext cx="2795250" cy="641199"/>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a:lstStyle>
          <a:p>
            <a:pPr algn="ctr">
              <a:lnSpc>
                <a:spcPct val="120000"/>
              </a:lnSpc>
            </a:pPr>
            <a:r>
              <a:rPr lang="en-GB">
                <a:solidFill>
                  <a:srgbClr val="F1582A"/>
                </a:solidFill>
              </a:rPr>
              <a:t>Sustainable</a:t>
            </a:r>
            <a:br>
              <a:rPr lang="en-GB">
                <a:solidFill>
                  <a:srgbClr val="F1582A"/>
                </a:solidFill>
              </a:rPr>
            </a:br>
            <a:r>
              <a:rPr lang="en-GB">
                <a:solidFill>
                  <a:srgbClr val="F1582A"/>
                </a:solidFill>
              </a:rPr>
              <a:t>Tourism</a:t>
            </a:r>
          </a:p>
        </p:txBody>
      </p:sp>
      <p:sp>
        <p:nvSpPr>
          <p:cNvPr id="25" name="Title 1">
            <a:extLst>
              <a:ext uri="{FF2B5EF4-FFF2-40B4-BE49-F238E27FC236}">
                <a16:creationId xmlns:a16="http://schemas.microsoft.com/office/drawing/2014/main" id="{555C5B0E-6FB4-1BCD-8DA4-CEEC353A750E}"/>
              </a:ext>
            </a:extLst>
          </p:cNvPr>
          <p:cNvSpPr txBox="1">
            <a:spLocks/>
          </p:cNvSpPr>
          <p:nvPr/>
        </p:nvSpPr>
        <p:spPr>
          <a:xfrm>
            <a:off x="3732550" y="5553965"/>
            <a:ext cx="2795250" cy="641199"/>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a:lstStyle>
          <a:p>
            <a:pPr algn="ctr">
              <a:lnSpc>
                <a:spcPct val="120000"/>
              </a:lnSpc>
            </a:pPr>
            <a:r>
              <a:rPr lang="en-GB">
                <a:solidFill>
                  <a:srgbClr val="F1582A"/>
                </a:solidFill>
              </a:rPr>
              <a:t>Greening</a:t>
            </a:r>
            <a:br>
              <a:rPr lang="en-GB">
                <a:solidFill>
                  <a:srgbClr val="F1582A"/>
                </a:solidFill>
              </a:rPr>
            </a:br>
            <a:r>
              <a:rPr lang="en-GB">
                <a:solidFill>
                  <a:srgbClr val="F1582A"/>
                </a:solidFill>
              </a:rPr>
              <a:t>Cities</a:t>
            </a:r>
          </a:p>
        </p:txBody>
      </p:sp>
      <p:sp>
        <p:nvSpPr>
          <p:cNvPr id="26" name="Title 1">
            <a:extLst>
              <a:ext uri="{FF2B5EF4-FFF2-40B4-BE49-F238E27FC236}">
                <a16:creationId xmlns:a16="http://schemas.microsoft.com/office/drawing/2014/main" id="{89B5B6AE-0785-867F-1EEF-0FB29472E2E4}"/>
              </a:ext>
            </a:extLst>
          </p:cNvPr>
          <p:cNvSpPr txBox="1">
            <a:spLocks/>
          </p:cNvSpPr>
          <p:nvPr/>
        </p:nvSpPr>
        <p:spPr>
          <a:xfrm>
            <a:off x="6626900" y="5553964"/>
            <a:ext cx="2795250" cy="641199"/>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a:lstStyle>
          <a:p>
            <a:pPr algn="ctr">
              <a:lnSpc>
                <a:spcPct val="120000"/>
              </a:lnSpc>
            </a:pPr>
            <a:r>
              <a:rPr lang="en-GB">
                <a:solidFill>
                  <a:srgbClr val="F1582A"/>
                </a:solidFill>
              </a:rPr>
              <a:t>Cities of </a:t>
            </a:r>
          </a:p>
          <a:p>
            <a:pPr algn="ctr">
              <a:lnSpc>
                <a:spcPct val="120000"/>
              </a:lnSpc>
            </a:pPr>
            <a:r>
              <a:rPr lang="en-GB">
                <a:solidFill>
                  <a:srgbClr val="F1582A"/>
                </a:solidFill>
              </a:rPr>
              <a:t>Equality</a:t>
            </a:r>
          </a:p>
        </p:txBody>
      </p:sp>
      <p:sp>
        <p:nvSpPr>
          <p:cNvPr id="27" name="Title 1">
            <a:extLst>
              <a:ext uri="{FF2B5EF4-FFF2-40B4-BE49-F238E27FC236}">
                <a16:creationId xmlns:a16="http://schemas.microsoft.com/office/drawing/2014/main" id="{55D439DD-BDB7-029F-3F9E-A92CC4D60A42}"/>
              </a:ext>
            </a:extLst>
          </p:cNvPr>
          <p:cNvSpPr txBox="1">
            <a:spLocks/>
          </p:cNvSpPr>
          <p:nvPr/>
        </p:nvSpPr>
        <p:spPr>
          <a:xfrm>
            <a:off x="9521250" y="5553963"/>
            <a:ext cx="2795250" cy="6411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a:lstStyle>
          <a:p>
            <a:pPr algn="ctr">
              <a:lnSpc>
                <a:spcPct val="120000"/>
              </a:lnSpc>
            </a:pPr>
            <a:r>
              <a:rPr lang="en-GB" sz="1800">
                <a:solidFill>
                  <a:srgbClr val="F1582A"/>
                </a:solidFill>
              </a:rPr>
              <a:t>Food</a:t>
            </a:r>
          </a:p>
        </p:txBody>
      </p:sp>
      <p:sp>
        <p:nvSpPr>
          <p:cNvPr id="28" name="Rectangle 27">
            <a:extLst>
              <a:ext uri="{FF2B5EF4-FFF2-40B4-BE49-F238E27FC236}">
                <a16:creationId xmlns:a16="http://schemas.microsoft.com/office/drawing/2014/main" id="{229909EE-74EE-95E6-1C55-C922018A4332}"/>
              </a:ext>
            </a:extLst>
          </p:cNvPr>
          <p:cNvSpPr/>
          <p:nvPr/>
        </p:nvSpPr>
        <p:spPr>
          <a:xfrm>
            <a:off x="7112000" y="4172689"/>
            <a:ext cx="4775200" cy="2247901"/>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1619C518-5EE3-B429-81E1-C2A2CE7A8A43}"/>
              </a:ext>
            </a:extLst>
          </p:cNvPr>
          <p:cNvSpPr txBox="1"/>
          <p:nvPr/>
        </p:nvSpPr>
        <p:spPr>
          <a:xfrm>
            <a:off x="9742060" y="3887729"/>
            <a:ext cx="2075290" cy="369332"/>
          </a:xfrm>
          <a:prstGeom prst="rect">
            <a:avLst/>
          </a:prstGeom>
          <a:solidFill>
            <a:schemeClr val="accent2"/>
          </a:solidFill>
          <a:ln>
            <a:noFill/>
          </a:ln>
        </p:spPr>
        <p:txBody>
          <a:bodyPr wrap="square" rtlCol="0">
            <a:spAutoFit/>
          </a:bodyPr>
          <a:lstStyle/>
          <a:p>
            <a:pPr algn="ctr"/>
            <a:r>
              <a:rPr lang="en-GB">
                <a:solidFill>
                  <a:schemeClr val="bg1"/>
                </a:solidFill>
              </a:rPr>
              <a:t>Expected in 2023</a:t>
            </a:r>
          </a:p>
        </p:txBody>
      </p:sp>
      <p:sp>
        <p:nvSpPr>
          <p:cNvPr id="30" name="Rectangle 29">
            <a:extLst>
              <a:ext uri="{FF2B5EF4-FFF2-40B4-BE49-F238E27FC236}">
                <a16:creationId xmlns:a16="http://schemas.microsoft.com/office/drawing/2014/main" id="{B491E7C1-0E81-6106-8540-7377F94DA3A7}"/>
              </a:ext>
            </a:extLst>
          </p:cNvPr>
          <p:cNvSpPr/>
          <p:nvPr/>
        </p:nvSpPr>
        <p:spPr>
          <a:xfrm>
            <a:off x="1155750" y="4172688"/>
            <a:ext cx="4775200" cy="2247901"/>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4EB3E0CF-9F5F-DC90-D9AB-954402B7C147}"/>
              </a:ext>
            </a:extLst>
          </p:cNvPr>
          <p:cNvSpPr txBox="1"/>
          <p:nvPr/>
        </p:nvSpPr>
        <p:spPr>
          <a:xfrm>
            <a:off x="1228601" y="3887729"/>
            <a:ext cx="2075290" cy="369332"/>
          </a:xfrm>
          <a:prstGeom prst="rect">
            <a:avLst/>
          </a:prstGeom>
          <a:solidFill>
            <a:schemeClr val="accent2"/>
          </a:solidFill>
          <a:ln>
            <a:noFill/>
          </a:ln>
        </p:spPr>
        <p:txBody>
          <a:bodyPr wrap="square" rtlCol="0">
            <a:spAutoFit/>
          </a:bodyPr>
          <a:lstStyle/>
          <a:p>
            <a:pPr algn="ctr"/>
            <a:r>
              <a:rPr lang="en-GB">
                <a:solidFill>
                  <a:schemeClr val="bg1"/>
                </a:solidFill>
              </a:rPr>
              <a:t>Launched in 2022</a:t>
            </a:r>
          </a:p>
        </p:txBody>
      </p:sp>
      <p:sp>
        <p:nvSpPr>
          <p:cNvPr id="34" name="Rectangle 33">
            <a:extLst>
              <a:ext uri="{FF2B5EF4-FFF2-40B4-BE49-F238E27FC236}">
                <a16:creationId xmlns:a16="http://schemas.microsoft.com/office/drawing/2014/main" id="{482A4A86-31E7-26FF-0660-5509221F278E}"/>
              </a:ext>
            </a:extLst>
          </p:cNvPr>
          <p:cNvSpPr/>
          <p:nvPr/>
        </p:nvSpPr>
        <p:spPr>
          <a:xfrm>
            <a:off x="3024176" y="1466873"/>
            <a:ext cx="8863024" cy="2247901"/>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49821BC7-5B1B-4415-D5F8-B04C9585D43F}"/>
              </a:ext>
            </a:extLst>
          </p:cNvPr>
          <p:cNvSpPr txBox="1"/>
          <p:nvPr/>
        </p:nvSpPr>
        <p:spPr>
          <a:xfrm>
            <a:off x="1228601" y="2277397"/>
            <a:ext cx="2075290" cy="646331"/>
          </a:xfrm>
          <a:prstGeom prst="rect">
            <a:avLst/>
          </a:prstGeom>
          <a:solidFill>
            <a:schemeClr val="accent2"/>
          </a:solidFill>
          <a:ln>
            <a:noFill/>
          </a:ln>
        </p:spPr>
        <p:txBody>
          <a:bodyPr wrap="square" rtlCol="0">
            <a:spAutoFit/>
          </a:bodyPr>
          <a:lstStyle/>
          <a:p>
            <a:pPr algn="ctr"/>
            <a:r>
              <a:rPr lang="en-GB">
                <a:solidFill>
                  <a:schemeClr val="bg1"/>
                </a:solidFill>
              </a:rPr>
              <a:t>Launched </a:t>
            </a:r>
          </a:p>
          <a:p>
            <a:pPr algn="ctr"/>
            <a:r>
              <a:rPr lang="en-GB">
                <a:solidFill>
                  <a:schemeClr val="bg1"/>
                </a:solidFill>
              </a:rPr>
              <a:t>before 2O22</a:t>
            </a:r>
          </a:p>
        </p:txBody>
      </p:sp>
    </p:spTree>
    <p:extLst>
      <p:ext uri="{BB962C8B-B14F-4D97-AF65-F5344CB8AC3E}">
        <p14:creationId xmlns:p14="http://schemas.microsoft.com/office/powerpoint/2010/main" val="948472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79032-ED40-01B8-E4A5-743431BFB8D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D665A40-F5F1-61F5-3D88-6660CE32925A}"/>
              </a:ext>
            </a:extLst>
          </p:cNvPr>
          <p:cNvSpPr>
            <a:spLocks noGrp="1"/>
          </p:cNvSpPr>
          <p:nvPr>
            <p:ph type="title"/>
          </p:nvPr>
        </p:nvSpPr>
        <p:spPr>
          <a:xfrm>
            <a:off x="838200" y="0"/>
            <a:ext cx="10515600" cy="1184014"/>
          </a:xfrm>
        </p:spPr>
        <p:txBody>
          <a:bodyPr>
            <a:normAutofit/>
          </a:bodyPr>
          <a:lstStyle/>
          <a:p>
            <a:pPr algn="ctr"/>
            <a:r>
              <a:rPr lang="en-GB" dirty="0"/>
              <a:t>Functions of UCPs</a:t>
            </a:r>
            <a:endParaRPr lang="fr-FR" dirty="0"/>
          </a:p>
        </p:txBody>
      </p:sp>
      <p:sp>
        <p:nvSpPr>
          <p:cNvPr id="3" name="Content Placeholder 2">
            <a:extLst>
              <a:ext uri="{FF2B5EF4-FFF2-40B4-BE49-F238E27FC236}">
                <a16:creationId xmlns:a16="http://schemas.microsoft.com/office/drawing/2014/main" id="{3EE35B75-AB0E-7EB9-0951-1755391C96B9}"/>
              </a:ext>
            </a:extLst>
          </p:cNvPr>
          <p:cNvSpPr>
            <a:spLocks noGrp="1"/>
          </p:cNvSpPr>
          <p:nvPr>
            <p:ph idx="1"/>
          </p:nvPr>
        </p:nvSpPr>
        <p:spPr>
          <a:xfrm>
            <a:off x="838200" y="1083945"/>
            <a:ext cx="10515600" cy="3886686"/>
          </a:xfrm>
        </p:spPr>
        <p:txBody>
          <a:bodyPr>
            <a:normAutofit/>
          </a:bodyPr>
          <a:lstStyle/>
          <a:p>
            <a:pPr marL="0" indent="0">
              <a:buNone/>
            </a:pPr>
            <a:r>
              <a:rPr lang="en-GB" sz="2000" b="1" dirty="0">
                <a:solidFill>
                  <a:schemeClr val="accent2"/>
                </a:solidFill>
                <a:ea typeface="+mj-ea"/>
                <a:cs typeface="+mj-cs"/>
              </a:rPr>
              <a:t>UCP tasks</a:t>
            </a:r>
          </a:p>
          <a:p>
            <a:pPr marL="514350" indent="-514350">
              <a:buFont typeface="+mj-lt"/>
              <a:buAutoNum type="arabicPeriod"/>
            </a:pPr>
            <a:r>
              <a:rPr lang="en-GB" sz="1800" dirty="0"/>
              <a:t>Facilitate bridging and a two-way communication channel between the EUI and its stakeholders across the European Union.</a:t>
            </a:r>
          </a:p>
          <a:p>
            <a:pPr marL="514350" indent="-514350">
              <a:buFont typeface="+mj-lt"/>
              <a:buAutoNum type="arabicPeriod"/>
            </a:pPr>
            <a:r>
              <a:rPr lang="en-GB" sz="1800" dirty="0"/>
              <a:t>Raise awareness, reach out, and communicate on EUI and its opportunities, outputs, and results.</a:t>
            </a:r>
          </a:p>
          <a:p>
            <a:pPr marL="514350" indent="-514350">
              <a:buFont typeface="+mj-lt"/>
              <a:buAutoNum type="arabicPeriod"/>
            </a:pPr>
            <a:r>
              <a:rPr lang="en-GB" sz="1800" dirty="0"/>
              <a:t>Disseminate and share information on available urban knowledge and facilitate the production of it.</a:t>
            </a:r>
          </a:p>
          <a:p>
            <a:pPr marL="514350" indent="-514350">
              <a:buFont typeface="+mj-lt"/>
              <a:buAutoNum type="arabicPeriod" startAt="4"/>
            </a:pPr>
            <a:r>
              <a:rPr lang="en-GB" sz="1800" dirty="0"/>
              <a:t>Support specific EUI activities.</a:t>
            </a:r>
          </a:p>
          <a:p>
            <a:pPr marL="514350" indent="-514350">
              <a:buFont typeface="+mj-lt"/>
              <a:buAutoNum type="arabicPeriod" startAt="4"/>
            </a:pPr>
            <a:r>
              <a:rPr lang="en-GB" sz="1800" dirty="0"/>
              <a:t>Act as a key interlocutor to article 7 and article 11 cities and to Managing Authorities and intermediate bodies.</a:t>
            </a:r>
          </a:p>
          <a:p>
            <a:pPr marL="514350" indent="-514350">
              <a:buFont typeface="+mj-lt"/>
              <a:buAutoNum type="arabicPeriod" startAt="4"/>
            </a:pPr>
            <a:r>
              <a:rPr lang="en-GB" sz="1800" dirty="0"/>
              <a:t>Strengthen national networking.</a:t>
            </a:r>
          </a:p>
          <a:p>
            <a:pPr marL="514350" indent="-514350">
              <a:buFont typeface="+mj-lt"/>
              <a:buAutoNum type="arabicPeriod" startAt="4"/>
            </a:pPr>
            <a:r>
              <a:rPr lang="en-GB" sz="1800" dirty="0"/>
              <a:t>Facilitate linking between national activities and the Urban Agenda for the EU.</a:t>
            </a:r>
          </a:p>
          <a:p>
            <a:pPr marL="514350" indent="-514350">
              <a:buFont typeface="+mj-lt"/>
              <a:buAutoNum type="arabicPeriod"/>
            </a:pPr>
            <a:endParaRPr lang="en-GB" sz="1800" dirty="0"/>
          </a:p>
        </p:txBody>
      </p:sp>
    </p:spTree>
    <p:extLst>
      <p:ext uri="{BB962C8B-B14F-4D97-AF65-F5344CB8AC3E}">
        <p14:creationId xmlns:p14="http://schemas.microsoft.com/office/powerpoint/2010/main" val="4069820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5769A4-2F07-B1B2-1C49-A25D8CE8F5E2}"/>
              </a:ext>
            </a:extLst>
          </p:cNvPr>
          <p:cNvSpPr>
            <a:spLocks noGrp="1"/>
          </p:cNvSpPr>
          <p:nvPr>
            <p:ph type="title"/>
          </p:nvPr>
        </p:nvSpPr>
        <p:spPr>
          <a:xfrm>
            <a:off x="838200" y="0"/>
            <a:ext cx="10515600" cy="1184014"/>
          </a:xfrm>
        </p:spPr>
        <p:txBody>
          <a:bodyPr>
            <a:normAutofit/>
          </a:bodyPr>
          <a:lstStyle/>
          <a:p>
            <a:pPr algn="ctr"/>
            <a:r>
              <a:rPr lang="en-GB" dirty="0"/>
              <a:t>Reaching out and staying in touch</a:t>
            </a:r>
            <a:endParaRPr lang="fr-FR" dirty="0"/>
          </a:p>
        </p:txBody>
      </p:sp>
      <p:sp>
        <p:nvSpPr>
          <p:cNvPr id="3" name="Content Placeholder 2">
            <a:extLst>
              <a:ext uri="{FF2B5EF4-FFF2-40B4-BE49-F238E27FC236}">
                <a16:creationId xmlns:a16="http://schemas.microsoft.com/office/drawing/2014/main" id="{0B9FB6B8-1B6C-A040-10EA-38381C16901D}"/>
              </a:ext>
            </a:extLst>
          </p:cNvPr>
          <p:cNvSpPr>
            <a:spLocks noGrp="1"/>
          </p:cNvSpPr>
          <p:nvPr>
            <p:ph idx="1"/>
          </p:nvPr>
        </p:nvSpPr>
        <p:spPr>
          <a:xfrm>
            <a:off x="838200" y="1083945"/>
            <a:ext cx="10515600" cy="3886686"/>
          </a:xfrm>
        </p:spPr>
        <p:txBody>
          <a:bodyPr>
            <a:normAutofit/>
          </a:bodyPr>
          <a:lstStyle/>
          <a:p>
            <a:pPr marL="0" indent="0">
              <a:buNone/>
            </a:pPr>
            <a:r>
              <a:rPr lang="en-US" sz="1800" dirty="0"/>
              <a:t>Please follow us on “X”, formerly Twitter: </a:t>
            </a:r>
            <a:r>
              <a:rPr lang="en-US" sz="1800" dirty="0">
                <a:hlinkClick r:id="rId3"/>
              </a:rPr>
              <a:t>@URBACT_IE</a:t>
            </a:r>
            <a:endParaRPr lang="en-US" sz="1800" dirty="0"/>
          </a:p>
          <a:p>
            <a:pPr marL="0" indent="0">
              <a:buNone/>
            </a:pPr>
            <a:r>
              <a:rPr lang="en-US" sz="1800" dirty="0">
                <a:hlinkClick r:id="rId4"/>
              </a:rPr>
              <a:t>Subscribe</a:t>
            </a:r>
            <a:r>
              <a:rPr lang="en-US" sz="1800" dirty="0"/>
              <a:t> to the URBACT Ireland newsletter</a:t>
            </a:r>
          </a:p>
          <a:p>
            <a:pPr marL="0" indent="0">
              <a:buNone/>
            </a:pPr>
            <a:r>
              <a:rPr lang="en-US" sz="1800" dirty="0"/>
              <a:t>Both are the source of communication on all things EUI and URBACT</a:t>
            </a:r>
          </a:p>
          <a:p>
            <a:pPr marL="0" indent="0">
              <a:buNone/>
            </a:pPr>
            <a:r>
              <a:rPr lang="en-US" sz="1800" dirty="0"/>
              <a:t>Reach out anytime on the above slides or any other EUI or URBACT-related matter at </a:t>
            </a:r>
            <a:r>
              <a:rPr lang="en-US" sz="1800" dirty="0">
                <a:hlinkClick r:id="rId5"/>
              </a:rPr>
              <a:t>kmurphy@emra.ie</a:t>
            </a:r>
            <a:endParaRPr lang="en-US" sz="1800" dirty="0"/>
          </a:p>
          <a:p>
            <a:pPr marL="0" indent="0">
              <a:buNone/>
            </a:pPr>
            <a:endParaRPr lang="en-US" sz="1800" dirty="0"/>
          </a:p>
          <a:p>
            <a:pPr marL="0" indent="0">
              <a:buNone/>
            </a:pPr>
            <a:r>
              <a:rPr lang="en-US" sz="1800" dirty="0"/>
              <a:t>A reminder that a current </a:t>
            </a:r>
            <a:r>
              <a:rPr lang="en-US" sz="1800" dirty="0">
                <a:hlinkClick r:id="rId6"/>
              </a:rPr>
              <a:t>URBACT</a:t>
            </a:r>
            <a:r>
              <a:rPr lang="en-US" sz="1800" dirty="0"/>
              <a:t> call for Innovation Transfer Networks is open until March 20th: visit </a:t>
            </a:r>
            <a:r>
              <a:rPr lang="en-US" sz="1800" dirty="0">
                <a:hlinkClick r:id="rId7"/>
              </a:rPr>
              <a:t>https://urbact.eu/get-involved</a:t>
            </a:r>
            <a:r>
              <a:rPr lang="en-US" sz="1800" dirty="0"/>
              <a:t> to learn more and please reach out to me anytime.</a:t>
            </a:r>
            <a:endParaRPr lang="en-GB" sz="1800" dirty="0"/>
          </a:p>
        </p:txBody>
      </p:sp>
    </p:spTree>
    <p:extLst>
      <p:ext uri="{BB962C8B-B14F-4D97-AF65-F5344CB8AC3E}">
        <p14:creationId xmlns:p14="http://schemas.microsoft.com/office/powerpoint/2010/main" val="3667841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CDA4319-7B4B-A5C9-F0FD-0B6A052AC85D}"/>
              </a:ext>
            </a:extLst>
          </p:cNvPr>
          <p:cNvSpPr txBox="1"/>
          <p:nvPr/>
        </p:nvSpPr>
        <p:spPr>
          <a:xfrm>
            <a:off x="4548172" y="2192957"/>
            <a:ext cx="3244014" cy="3050024"/>
          </a:xfrm>
          <a:prstGeom prst="rect">
            <a:avLst/>
          </a:prstGeom>
          <a:noFill/>
        </p:spPr>
        <p:txBody>
          <a:bodyPr wrap="square" rtlCol="0">
            <a:spAutoFit/>
          </a:bodyPr>
          <a:lstStyle/>
          <a:p>
            <a:pPr algn="ctr"/>
            <a:r>
              <a:rPr lang="en-GB" sz="3200" b="1" dirty="0">
                <a:solidFill>
                  <a:schemeClr val="accent2"/>
                </a:solidFill>
                <a:latin typeface="+mj-lt"/>
                <a:ea typeface="Tahoma" panose="020B0604030504040204" pitchFamily="34" charset="0"/>
                <a:cs typeface="Tahoma" panose="020B0604030504040204" pitchFamily="34" charset="0"/>
              </a:rPr>
              <a:t>Thanks for your attention!!</a:t>
            </a:r>
          </a:p>
          <a:p>
            <a:pPr algn="ctr"/>
            <a:endParaRPr lang="en-GB" sz="3200" b="1" dirty="0">
              <a:solidFill>
                <a:schemeClr val="accent2"/>
              </a:solidFill>
              <a:latin typeface="+mj-lt"/>
              <a:ea typeface="Tahoma" panose="020B0604030504040204" pitchFamily="34" charset="0"/>
              <a:cs typeface="Tahoma" panose="020B0604030504040204" pitchFamily="34" charset="0"/>
            </a:endParaRPr>
          </a:p>
          <a:p>
            <a:pPr algn="ctr"/>
            <a:r>
              <a:rPr lang="en-GB" sz="3200" b="1" dirty="0">
                <a:solidFill>
                  <a:schemeClr val="accent2"/>
                </a:solidFill>
                <a:latin typeface="+mj-lt"/>
                <a:ea typeface="Tahoma" panose="020B0604030504040204" pitchFamily="34" charset="0"/>
                <a:cs typeface="Tahoma" panose="020B0604030504040204" pitchFamily="34" charset="0"/>
              </a:rPr>
              <a:t>Any questions?</a:t>
            </a:r>
            <a:endParaRPr lang="pl-PL" sz="2400" b="1" dirty="0">
              <a:solidFill>
                <a:schemeClr val="accent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68195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86D056-240D-0893-4F1E-145EB71C7308}"/>
              </a:ext>
            </a:extLst>
          </p:cNvPr>
          <p:cNvSpPr txBox="1"/>
          <p:nvPr/>
        </p:nvSpPr>
        <p:spPr>
          <a:xfrm>
            <a:off x="1393793" y="213064"/>
            <a:ext cx="7306324" cy="6001643"/>
          </a:xfrm>
          <a:prstGeom prst="rect">
            <a:avLst/>
          </a:prstGeom>
          <a:noFill/>
        </p:spPr>
        <p:txBody>
          <a:bodyPr wrap="square" rtlCol="0">
            <a:spAutoFit/>
          </a:bodyPr>
          <a:lstStyle/>
          <a:p>
            <a:endParaRPr lang="en-IE" dirty="0">
              <a:latin typeface="+mj-lt"/>
            </a:endParaRPr>
          </a:p>
          <a:p>
            <a:endParaRPr lang="en-IE" dirty="0">
              <a:latin typeface="+mj-lt"/>
            </a:endParaRPr>
          </a:p>
          <a:p>
            <a:pPr algn="ctr"/>
            <a:r>
              <a:rPr lang="en-IE" sz="2400" b="1" dirty="0">
                <a:solidFill>
                  <a:srgbClr val="1CAF96"/>
                </a:solidFill>
                <a:latin typeface="+mj-lt"/>
              </a:rPr>
              <a:t>Background</a:t>
            </a:r>
          </a:p>
          <a:p>
            <a:endParaRPr lang="en-IE" dirty="0">
              <a:latin typeface="+mj-lt"/>
            </a:endParaRPr>
          </a:p>
          <a:p>
            <a:r>
              <a:rPr lang="en-US" dirty="0"/>
              <a:t>Origins: during the period 2014-2020, €115 billion from Cohesion policy funds were invested in cities, with €17bn of this managed directly and implemented locally by urban authorities through almost 1,000 sustainable urban development strategies. </a:t>
            </a:r>
          </a:p>
          <a:p>
            <a:endParaRPr lang="en-US" dirty="0"/>
          </a:p>
          <a:p>
            <a:r>
              <a:rPr lang="en-US" dirty="0"/>
              <a:t>Alongside these, the Urban Innovative Actions (UIA) initiative provided direct support for cities to experiment with innovative solutions. </a:t>
            </a:r>
          </a:p>
          <a:p>
            <a:endParaRPr lang="en-US" dirty="0"/>
          </a:p>
          <a:p>
            <a:r>
              <a:rPr lang="en-US" dirty="0"/>
              <a:t>The Urban Development Network (UDN) was configured to support the communication and the exchange of information between "article 7 cities" (cities committed to implementing sustainable urban development), the UIA cities and the European Commission. </a:t>
            </a:r>
          </a:p>
          <a:p>
            <a:endParaRPr lang="en-US" dirty="0"/>
          </a:p>
          <a:p>
            <a:r>
              <a:rPr lang="en-US" dirty="0"/>
              <a:t>During this period, the URBACT III programme was helping cities too.</a:t>
            </a:r>
            <a:endParaRPr lang="en-US" sz="1200" dirty="0"/>
          </a:p>
          <a:p>
            <a:endParaRPr lang="en-IE" dirty="0"/>
          </a:p>
          <a:p>
            <a:endParaRPr lang="en-IE" dirty="0">
              <a:latin typeface="+mj-lt"/>
            </a:endParaRPr>
          </a:p>
        </p:txBody>
      </p:sp>
    </p:spTree>
    <p:extLst>
      <p:ext uri="{BB962C8B-B14F-4D97-AF65-F5344CB8AC3E}">
        <p14:creationId xmlns:p14="http://schemas.microsoft.com/office/powerpoint/2010/main" val="191426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86D056-240D-0893-4F1E-145EB71C7308}"/>
              </a:ext>
            </a:extLst>
          </p:cNvPr>
          <p:cNvSpPr txBox="1"/>
          <p:nvPr/>
        </p:nvSpPr>
        <p:spPr>
          <a:xfrm>
            <a:off x="1393793" y="213064"/>
            <a:ext cx="7306324" cy="5886227"/>
          </a:xfrm>
          <a:prstGeom prst="rect">
            <a:avLst/>
          </a:prstGeom>
          <a:noFill/>
        </p:spPr>
        <p:txBody>
          <a:bodyPr wrap="square" rtlCol="0">
            <a:spAutoFit/>
          </a:bodyPr>
          <a:lstStyle/>
          <a:p>
            <a:endParaRPr lang="en-IE" dirty="0">
              <a:latin typeface="+mj-lt"/>
            </a:endParaRPr>
          </a:p>
          <a:p>
            <a:endParaRPr lang="en-IE" dirty="0">
              <a:latin typeface="+mj-lt"/>
            </a:endParaRPr>
          </a:p>
          <a:p>
            <a:pPr algn="ctr"/>
            <a:r>
              <a:rPr lang="en-IE" sz="2400" b="1" dirty="0">
                <a:solidFill>
                  <a:srgbClr val="1CAF96"/>
                </a:solidFill>
                <a:latin typeface="+mj-lt"/>
              </a:rPr>
              <a:t>Background</a:t>
            </a:r>
          </a:p>
          <a:p>
            <a:endParaRPr lang="en-IE" dirty="0">
              <a:latin typeface="+mj-lt"/>
            </a:endParaRPr>
          </a:p>
          <a:p>
            <a:r>
              <a:rPr lang="en-US" dirty="0"/>
              <a:t>For the period 2021-27, objective 5 of the European Cohesion Policy "Europe closer to citizen" seeks to enhance Member States' commitment to integrated territorial development and to foster sustainable urban development. </a:t>
            </a:r>
          </a:p>
          <a:p>
            <a:endParaRPr lang="en-US" dirty="0"/>
          </a:p>
          <a:p>
            <a:r>
              <a:rPr lang="en-US" dirty="0"/>
              <a:t>In light of this, the EUI seeks to build on all the above legacy by continuing to support the Urban Agenda for the EU, working closely with the now URBACT IV programme, and by </a:t>
            </a:r>
            <a:r>
              <a:rPr lang="en-US" dirty="0">
                <a:solidFill>
                  <a:srgbClr val="0070C0"/>
                </a:solidFill>
              </a:rPr>
              <a:t>consolidating</a:t>
            </a:r>
            <a:r>
              <a:rPr lang="en-US" dirty="0"/>
              <a:t> the UIA and UDN into one initiative, giving concrete support to cities; fostering city-led innovation, the sharing of urban knowledge, practice, and to further build capacity. </a:t>
            </a:r>
          </a:p>
          <a:p>
            <a:endParaRPr lang="en-US" dirty="0"/>
          </a:p>
          <a:p>
            <a:r>
              <a:rPr lang="en-US" dirty="0"/>
              <a:t>The European Urban Initiative (EUI) is funded by the European Union, with a total ERDF budget of </a:t>
            </a:r>
            <a:r>
              <a:rPr lang="en-US" dirty="0">
                <a:solidFill>
                  <a:srgbClr val="0070C0"/>
                </a:solidFill>
              </a:rPr>
              <a:t>€450m for 2021-27</a:t>
            </a:r>
            <a:r>
              <a:rPr lang="en-US" dirty="0"/>
              <a:t>.</a:t>
            </a:r>
          </a:p>
          <a:p>
            <a:endParaRPr lang="en-US" sz="1050" dirty="0">
              <a:latin typeface="+mj-lt"/>
            </a:endParaRPr>
          </a:p>
          <a:p>
            <a:endParaRPr lang="en-IE" dirty="0">
              <a:latin typeface="+mj-lt"/>
            </a:endParaRPr>
          </a:p>
          <a:p>
            <a:endParaRPr lang="en-IE" dirty="0">
              <a:latin typeface="+mj-lt"/>
            </a:endParaRPr>
          </a:p>
        </p:txBody>
      </p:sp>
    </p:spTree>
    <p:extLst>
      <p:ext uri="{BB962C8B-B14F-4D97-AF65-F5344CB8AC3E}">
        <p14:creationId xmlns:p14="http://schemas.microsoft.com/office/powerpoint/2010/main" val="4284985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2706F7-4DFC-17A8-2052-AEC47656F2CA}"/>
              </a:ext>
            </a:extLst>
          </p:cNvPr>
          <p:cNvPicPr>
            <a:picLocks noChangeAspect="1"/>
          </p:cNvPicPr>
          <p:nvPr/>
        </p:nvPicPr>
        <p:blipFill rotWithShape="1">
          <a:blip r:embed="rId2"/>
          <a:srcRect t="11794"/>
          <a:stretch/>
        </p:blipFill>
        <p:spPr>
          <a:xfrm>
            <a:off x="871224" y="474470"/>
            <a:ext cx="5507379" cy="1659744"/>
          </a:xfrm>
          <a:prstGeom prst="rect">
            <a:avLst/>
          </a:prstGeom>
        </p:spPr>
      </p:pic>
      <p:pic>
        <p:nvPicPr>
          <p:cNvPr id="7" name="Picture 6">
            <a:extLst>
              <a:ext uri="{FF2B5EF4-FFF2-40B4-BE49-F238E27FC236}">
                <a16:creationId xmlns:a16="http://schemas.microsoft.com/office/drawing/2014/main" id="{2FDF5AC7-ABAE-C412-86C2-AC1707F2DA06}"/>
              </a:ext>
            </a:extLst>
          </p:cNvPr>
          <p:cNvPicPr>
            <a:picLocks noChangeAspect="1"/>
          </p:cNvPicPr>
          <p:nvPr/>
        </p:nvPicPr>
        <p:blipFill>
          <a:blip r:embed="rId3"/>
          <a:stretch>
            <a:fillRect/>
          </a:stretch>
        </p:blipFill>
        <p:spPr>
          <a:xfrm>
            <a:off x="1155655" y="2172052"/>
            <a:ext cx="4979252" cy="4288737"/>
          </a:xfrm>
          <a:prstGeom prst="rect">
            <a:avLst/>
          </a:prstGeom>
        </p:spPr>
      </p:pic>
      <p:pic>
        <p:nvPicPr>
          <p:cNvPr id="9" name="Picture 8">
            <a:extLst>
              <a:ext uri="{FF2B5EF4-FFF2-40B4-BE49-F238E27FC236}">
                <a16:creationId xmlns:a16="http://schemas.microsoft.com/office/drawing/2014/main" id="{83FD2FDC-8452-E743-676E-237D698095D2}"/>
              </a:ext>
            </a:extLst>
          </p:cNvPr>
          <p:cNvPicPr>
            <a:picLocks noChangeAspect="1"/>
          </p:cNvPicPr>
          <p:nvPr/>
        </p:nvPicPr>
        <p:blipFill rotWithShape="1">
          <a:blip r:embed="rId4"/>
          <a:srcRect r="45130"/>
          <a:stretch/>
        </p:blipFill>
        <p:spPr>
          <a:xfrm>
            <a:off x="7854861" y="3567525"/>
            <a:ext cx="3465288" cy="2396459"/>
          </a:xfrm>
          <a:prstGeom prst="rect">
            <a:avLst/>
          </a:prstGeom>
        </p:spPr>
      </p:pic>
      <p:pic>
        <p:nvPicPr>
          <p:cNvPr id="10" name="Picture 9">
            <a:extLst>
              <a:ext uri="{FF2B5EF4-FFF2-40B4-BE49-F238E27FC236}">
                <a16:creationId xmlns:a16="http://schemas.microsoft.com/office/drawing/2014/main" id="{22776DC6-F751-FEB6-CE91-03A9F2C426D2}"/>
              </a:ext>
            </a:extLst>
          </p:cNvPr>
          <p:cNvPicPr>
            <a:picLocks noChangeAspect="1"/>
          </p:cNvPicPr>
          <p:nvPr/>
        </p:nvPicPr>
        <p:blipFill rotWithShape="1">
          <a:blip r:embed="rId4"/>
          <a:srcRect l="59206" r="24337"/>
          <a:stretch/>
        </p:blipFill>
        <p:spPr>
          <a:xfrm flipH="1">
            <a:off x="6482448" y="3554530"/>
            <a:ext cx="1200775" cy="2768560"/>
          </a:xfrm>
          <a:prstGeom prst="rect">
            <a:avLst/>
          </a:prstGeom>
        </p:spPr>
      </p:pic>
      <p:sp>
        <p:nvSpPr>
          <p:cNvPr id="4" name="Oval 3">
            <a:extLst>
              <a:ext uri="{FF2B5EF4-FFF2-40B4-BE49-F238E27FC236}">
                <a16:creationId xmlns:a16="http://schemas.microsoft.com/office/drawing/2014/main" id="{ACCEEB12-AD6E-0F7B-C849-FAFB3E04E630}"/>
              </a:ext>
            </a:extLst>
          </p:cNvPr>
          <p:cNvSpPr/>
          <p:nvPr/>
        </p:nvSpPr>
        <p:spPr>
          <a:xfrm>
            <a:off x="3893537" y="153630"/>
            <a:ext cx="2418391" cy="2374203"/>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A61B8C29-6E81-3E2A-93F3-82887AC38042}"/>
              </a:ext>
            </a:extLst>
          </p:cNvPr>
          <p:cNvSpPr/>
          <p:nvPr/>
        </p:nvSpPr>
        <p:spPr>
          <a:xfrm>
            <a:off x="1019568" y="2762250"/>
            <a:ext cx="2382563" cy="2339030"/>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1F52FFCF-A2FD-8FA9-CD67-A2AA5BE6ABC5}"/>
              </a:ext>
            </a:extLst>
          </p:cNvPr>
          <p:cNvSpPr/>
          <p:nvPr/>
        </p:nvSpPr>
        <p:spPr>
          <a:xfrm>
            <a:off x="7641290" y="3329079"/>
            <a:ext cx="3344272" cy="3239601"/>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C277183A-ED0C-7E3D-A155-D1D1D01A4323}"/>
              </a:ext>
            </a:extLst>
          </p:cNvPr>
          <p:cNvSpPr/>
          <p:nvPr/>
        </p:nvSpPr>
        <p:spPr>
          <a:xfrm>
            <a:off x="3442490" y="4340129"/>
            <a:ext cx="2543446" cy="2496973"/>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circular logo with buildings and windmills&#10;&#10;Description automatically generated">
            <a:extLst>
              <a:ext uri="{FF2B5EF4-FFF2-40B4-BE49-F238E27FC236}">
                <a16:creationId xmlns:a16="http://schemas.microsoft.com/office/drawing/2014/main" id="{EFFB3526-E5D1-69A4-7FBB-F9FE3DD71CE7}"/>
              </a:ext>
            </a:extLst>
          </p:cNvPr>
          <p:cNvPicPr>
            <a:picLocks noChangeAspect="1"/>
          </p:cNvPicPr>
          <p:nvPr/>
        </p:nvPicPr>
        <p:blipFill>
          <a:blip r:embed="rId5"/>
          <a:stretch>
            <a:fillRect/>
          </a:stretch>
        </p:blipFill>
        <p:spPr>
          <a:xfrm>
            <a:off x="4857261" y="2681868"/>
            <a:ext cx="1642996" cy="1659744"/>
          </a:xfrm>
          <a:prstGeom prst="rect">
            <a:avLst/>
          </a:prstGeom>
        </p:spPr>
      </p:pic>
      <p:sp>
        <p:nvSpPr>
          <p:cNvPr id="12" name="Oval 11">
            <a:extLst>
              <a:ext uri="{FF2B5EF4-FFF2-40B4-BE49-F238E27FC236}">
                <a16:creationId xmlns:a16="http://schemas.microsoft.com/office/drawing/2014/main" id="{6F47638C-682B-4B2F-08EB-CC7AFD22EA2D}"/>
              </a:ext>
            </a:extLst>
          </p:cNvPr>
          <p:cNvSpPr/>
          <p:nvPr/>
        </p:nvSpPr>
        <p:spPr>
          <a:xfrm>
            <a:off x="4859484" y="2688086"/>
            <a:ext cx="1634491" cy="1604626"/>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41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animBg="1"/>
      <p:bldP spid="8"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30A832-B699-CA0A-03C5-268ACE2DFFF8}"/>
              </a:ext>
            </a:extLst>
          </p:cNvPr>
          <p:cNvSpPr txBox="1"/>
          <p:nvPr/>
        </p:nvSpPr>
        <p:spPr>
          <a:xfrm>
            <a:off x="3950563" y="2459504"/>
            <a:ext cx="4509856" cy="1323439"/>
          </a:xfrm>
          <a:prstGeom prst="rect">
            <a:avLst/>
          </a:prstGeom>
          <a:noFill/>
        </p:spPr>
        <p:txBody>
          <a:bodyPr wrap="square" rtlCol="0">
            <a:spAutoFit/>
          </a:bodyPr>
          <a:lstStyle/>
          <a:p>
            <a:pPr algn="ctr"/>
            <a:r>
              <a:rPr lang="fr-FR" sz="4000" dirty="0">
                <a:solidFill>
                  <a:schemeClr val="bg1"/>
                </a:solidFill>
              </a:rPr>
              <a:t>Innovative Actions</a:t>
            </a:r>
          </a:p>
          <a:p>
            <a:pPr algn="ctr"/>
            <a:endParaRPr lang="fr-FR" sz="4000" dirty="0">
              <a:solidFill>
                <a:schemeClr val="bg1"/>
              </a:solidFill>
            </a:endParaRPr>
          </a:p>
        </p:txBody>
      </p:sp>
    </p:spTree>
    <p:extLst>
      <p:ext uri="{BB962C8B-B14F-4D97-AF65-F5344CB8AC3E}">
        <p14:creationId xmlns:p14="http://schemas.microsoft.com/office/powerpoint/2010/main" val="3451777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4">
            <a:extLst>
              <a:ext uri="{FF2B5EF4-FFF2-40B4-BE49-F238E27FC236}">
                <a16:creationId xmlns:a16="http://schemas.microsoft.com/office/drawing/2014/main" id="{899BFF45-154B-B171-6F4F-0C19AC5E5129}"/>
              </a:ext>
            </a:extLst>
          </p:cNvPr>
          <p:cNvSpPr txBox="1"/>
          <p:nvPr/>
        </p:nvSpPr>
        <p:spPr>
          <a:xfrm>
            <a:off x="825341" y="402241"/>
            <a:ext cx="2283089" cy="1569660"/>
          </a:xfrm>
          <a:prstGeom prst="rect">
            <a:avLst/>
          </a:prstGeom>
          <a:noFill/>
        </p:spPr>
        <p:txBody>
          <a:bodyPr wrap="square" rtlCol="0">
            <a:spAutoFit/>
          </a:bodyPr>
          <a:lstStyle/>
          <a:p>
            <a:r>
              <a:rPr lang="pl-PL" sz="2400" b="1" dirty="0">
                <a:solidFill>
                  <a:schemeClr val="accent2"/>
                </a:solidFill>
                <a:latin typeface="+mj-lt"/>
                <a:ea typeface="Tahoma" panose="020B0604030504040204" pitchFamily="34" charset="0"/>
                <a:cs typeface="Tahoma" panose="020B0604030504040204" pitchFamily="34" charset="0"/>
              </a:rPr>
              <a:t>Innovative </a:t>
            </a:r>
          </a:p>
          <a:p>
            <a:r>
              <a:rPr lang="pl-PL" sz="2400" b="1" dirty="0">
                <a:solidFill>
                  <a:schemeClr val="accent2"/>
                </a:solidFill>
                <a:latin typeface="+mj-lt"/>
                <a:ea typeface="Tahoma" panose="020B0604030504040204" pitchFamily="34" charset="0"/>
                <a:cs typeface="Tahoma" panose="020B0604030504040204" pitchFamily="34" charset="0"/>
              </a:rPr>
              <a:t>Actions</a:t>
            </a:r>
          </a:p>
          <a:p>
            <a:r>
              <a:rPr lang="pl-PL" sz="2400" b="1" dirty="0">
                <a:latin typeface="+mj-lt"/>
                <a:ea typeface="Tahoma" panose="020B0604030504040204" pitchFamily="34" charset="0"/>
                <a:cs typeface="Tahoma" panose="020B0604030504040204" pitchFamily="34" charset="0"/>
              </a:rPr>
              <a:t>specific </a:t>
            </a:r>
          </a:p>
          <a:p>
            <a:r>
              <a:rPr lang="pl-PL" sz="2400" b="1" dirty="0">
                <a:latin typeface="+mj-lt"/>
                <a:ea typeface="Tahoma" panose="020B0604030504040204" pitchFamily="34" charset="0"/>
                <a:cs typeface="Tahoma" panose="020B0604030504040204" pitchFamily="34" charset="0"/>
              </a:rPr>
              <a:t>objectives</a:t>
            </a:r>
            <a:endParaRPr lang="fr-FR" sz="2400" b="1" dirty="0">
              <a:latin typeface="+mj-lt"/>
              <a:ea typeface="Tahoma" panose="020B0604030504040204" pitchFamily="34" charset="0"/>
              <a:cs typeface="Tahoma" panose="020B0604030504040204" pitchFamily="34" charset="0"/>
            </a:endParaRPr>
          </a:p>
        </p:txBody>
      </p:sp>
      <p:sp>
        <p:nvSpPr>
          <p:cNvPr id="5" name="ZoneTexte 4">
            <a:extLst>
              <a:ext uri="{FF2B5EF4-FFF2-40B4-BE49-F238E27FC236}">
                <a16:creationId xmlns:a16="http://schemas.microsoft.com/office/drawing/2014/main" id="{4F13EEB7-BF3F-B701-DB89-88C98D748EAE}"/>
              </a:ext>
            </a:extLst>
          </p:cNvPr>
          <p:cNvSpPr txBox="1"/>
          <p:nvPr/>
        </p:nvSpPr>
        <p:spPr>
          <a:xfrm>
            <a:off x="4417186" y="1142947"/>
            <a:ext cx="5942291" cy="830997"/>
          </a:xfrm>
          <a:prstGeom prst="rect">
            <a:avLst/>
          </a:prstGeom>
          <a:noFill/>
        </p:spPr>
        <p:txBody>
          <a:bodyPr wrap="square" rtlCol="0">
            <a:spAutoFit/>
          </a:bodyPr>
          <a:lstStyle/>
          <a:p>
            <a:r>
              <a:rPr lang="en-GB" sz="1600" dirty="0"/>
              <a:t>To identify and support the </a:t>
            </a:r>
            <a:r>
              <a:rPr lang="en-GB" sz="1600" b="1" dirty="0"/>
              <a:t>testing of </a:t>
            </a:r>
            <a:r>
              <a:rPr lang="en-GB" sz="1600" dirty="0"/>
              <a:t>transferable and scalable </a:t>
            </a:r>
            <a:r>
              <a:rPr lang="en-GB" sz="1600" b="1" dirty="0"/>
              <a:t>innovative solutions </a:t>
            </a:r>
            <a:r>
              <a:rPr lang="en-GB" sz="1600" dirty="0"/>
              <a:t>to address issues relating to sustainable urban development at Union level</a:t>
            </a:r>
            <a:endParaRPr lang="fr-FR" sz="1600" dirty="0">
              <a:solidFill>
                <a:schemeClr val="accent1"/>
              </a:solidFill>
              <a:ea typeface="Tahoma" panose="020B0604030504040204" pitchFamily="34" charset="0"/>
              <a:cs typeface="Tahoma" panose="020B0604030504040204" pitchFamily="34" charset="0"/>
            </a:endParaRPr>
          </a:p>
        </p:txBody>
      </p:sp>
      <p:sp>
        <p:nvSpPr>
          <p:cNvPr id="6" name="ZoneTexte 7">
            <a:extLst>
              <a:ext uri="{FF2B5EF4-FFF2-40B4-BE49-F238E27FC236}">
                <a16:creationId xmlns:a16="http://schemas.microsoft.com/office/drawing/2014/main" id="{305D4F61-6773-FF54-08F2-9E210DCB6B8D}"/>
              </a:ext>
            </a:extLst>
          </p:cNvPr>
          <p:cNvSpPr txBox="1"/>
          <p:nvPr/>
        </p:nvSpPr>
        <p:spPr>
          <a:xfrm>
            <a:off x="4417186" y="1971901"/>
            <a:ext cx="5942291" cy="1323439"/>
          </a:xfrm>
          <a:prstGeom prst="rect">
            <a:avLst/>
          </a:prstGeom>
          <a:noFill/>
        </p:spPr>
        <p:txBody>
          <a:bodyPr wrap="square" rtlCol="0">
            <a:spAutoFit/>
          </a:bodyPr>
          <a:lstStyle/>
          <a:p>
            <a:r>
              <a:rPr lang="en-GB" sz="1600" dirty="0"/>
              <a:t>To collect and </a:t>
            </a:r>
            <a:r>
              <a:rPr lang="en-GB" sz="1600" b="1" dirty="0"/>
              <a:t>share results from experimentations </a:t>
            </a:r>
            <a:r>
              <a:rPr lang="en-GB" sz="1600" dirty="0"/>
              <a:t>and </a:t>
            </a:r>
            <a:r>
              <a:rPr lang="en-GB" sz="1600" b="1" dirty="0"/>
              <a:t>support transfer activities</a:t>
            </a:r>
            <a:r>
              <a:rPr lang="en-GB" sz="1600" dirty="0"/>
              <a:t>, in view of fostering innovation capacities and knowledge building for all EU urban areas and mainstreaming innovative solutions in sustainable urban </a:t>
            </a:r>
            <a:r>
              <a:rPr lang="en-GB" sz="1600" dirty="0">
                <a:latin typeface="+mj-lt"/>
              </a:rPr>
              <a:t>development</a:t>
            </a:r>
            <a:endParaRPr lang="fr-FR" sz="1600" dirty="0">
              <a:solidFill>
                <a:schemeClr val="accent1"/>
              </a:solidFill>
              <a:latin typeface="+mj-lt"/>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6F60AEF4-3ADE-BCA6-8A24-3F9A89912793}"/>
              </a:ext>
            </a:extLst>
          </p:cNvPr>
          <p:cNvCxnSpPr/>
          <p:nvPr/>
        </p:nvCxnSpPr>
        <p:spPr>
          <a:xfrm>
            <a:off x="3869472" y="1142947"/>
            <a:ext cx="0" cy="546980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054" name="Picture 6" descr="WATSUPS visual">
            <a:extLst>
              <a:ext uri="{FF2B5EF4-FFF2-40B4-BE49-F238E27FC236}">
                <a16:creationId xmlns:a16="http://schemas.microsoft.com/office/drawing/2014/main" id="{627FDC8E-74D7-3493-F4BB-2556CE4060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854"/>
          <a:stretch/>
        </p:blipFill>
        <p:spPr bwMode="auto">
          <a:xfrm>
            <a:off x="4417187" y="3041601"/>
            <a:ext cx="5942290" cy="357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07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7A02932-2981-18D0-76D3-7DEBA367C84E}"/>
              </a:ext>
            </a:extLst>
          </p:cNvPr>
          <p:cNvSpPr txBox="1"/>
          <p:nvPr/>
        </p:nvSpPr>
        <p:spPr>
          <a:xfrm>
            <a:off x="760823" y="1756408"/>
            <a:ext cx="5150880" cy="4843442"/>
          </a:xfrm>
          <a:prstGeom prst="rect">
            <a:avLst/>
          </a:prstGeom>
          <a:noFill/>
        </p:spPr>
        <p:txBody>
          <a:bodyPr wrap="square" rtlCol="0">
            <a:spAutoFit/>
          </a:bodyPr>
          <a:lstStyle/>
          <a:p>
            <a:pPr marL="285750" indent="-285750">
              <a:lnSpc>
                <a:spcPct val="150000"/>
              </a:lnSpc>
              <a:buBlip>
                <a:blip r:embed="rId3"/>
              </a:buBlip>
            </a:pPr>
            <a:r>
              <a:rPr lang="en-GB" sz="1600" dirty="0">
                <a:ea typeface="Tahoma" panose="020B0604030504040204" pitchFamily="34" charset="0"/>
                <a:cs typeface="Tahoma" panose="020B0604030504040204" pitchFamily="34" charset="0"/>
              </a:rPr>
              <a:t>INNOVATIVE</a:t>
            </a:r>
            <a:endParaRPr lang="pl-PL" sz="1600" dirty="0">
              <a:ea typeface="Tahoma" panose="020B0604030504040204" pitchFamily="34" charset="0"/>
              <a:cs typeface="Tahoma" panose="020B0604030504040204" pitchFamily="34" charset="0"/>
            </a:endParaRPr>
          </a:p>
          <a:p>
            <a:pPr>
              <a:lnSpc>
                <a:spcPct val="150000"/>
              </a:lnSpc>
            </a:pPr>
            <a:r>
              <a:rPr lang="en-GB" sz="1600" b="1" dirty="0">
                <a:ea typeface="Calibri" panose="020F0502020204030204" pitchFamily="34" charset="0"/>
                <a:cs typeface="Times New Roman" panose="02020603050405020304" pitchFamily="18" charset="0"/>
              </a:rPr>
              <a:t>not implemented</a:t>
            </a:r>
            <a:r>
              <a:rPr lang="pl-PL" sz="1600" b="1" dirty="0">
                <a:ea typeface="Calibri" panose="020F0502020204030204" pitchFamily="34" charset="0"/>
                <a:cs typeface="Times New Roman" panose="02020603050405020304" pitchFamily="18" charset="0"/>
              </a:rPr>
              <a:t> </a:t>
            </a:r>
            <a:r>
              <a:rPr lang="en-GB" sz="1600" b="1" dirty="0">
                <a:ea typeface="Calibri" panose="020F0502020204030204" pitchFamily="34" charset="0"/>
                <a:cs typeface="Times New Roman" panose="02020603050405020304" pitchFamily="18" charset="0"/>
              </a:rPr>
              <a:t>previously in </a:t>
            </a:r>
            <a:r>
              <a:rPr lang="en-GB" sz="1600" b="1" dirty="0">
                <a:effectLst/>
                <a:ea typeface="Calibri" panose="020F0502020204030204" pitchFamily="34" charset="0"/>
                <a:cs typeface="Times New Roman" panose="02020603050405020304" pitchFamily="18" charset="0"/>
              </a:rPr>
              <a:t>EU</a:t>
            </a:r>
            <a:endParaRPr lang="pl-PL" sz="1600" b="1" dirty="0">
              <a:effectLst/>
              <a:ea typeface="Tahoma" panose="020B0604030504040204" pitchFamily="34" charset="0"/>
              <a:cs typeface="Tahoma" panose="020B0604030504040204" pitchFamily="34" charset="0"/>
            </a:endParaRPr>
          </a:p>
          <a:p>
            <a:pPr marL="285750" indent="-285750">
              <a:lnSpc>
                <a:spcPct val="150000"/>
              </a:lnSpc>
              <a:buBlip>
                <a:blip r:embed="rId3"/>
              </a:buBlip>
            </a:pPr>
            <a:r>
              <a:rPr lang="en-GB" sz="1600" dirty="0">
                <a:ea typeface="Tahoma" panose="020B0604030504040204" pitchFamily="34" charset="0"/>
                <a:cs typeface="Tahoma" panose="020B0604030504040204" pitchFamily="34" charset="0"/>
              </a:rPr>
              <a:t>PARTICIPATORY</a:t>
            </a:r>
          </a:p>
          <a:p>
            <a:pPr marL="285750" indent="-285750">
              <a:lnSpc>
                <a:spcPct val="150000"/>
              </a:lnSpc>
              <a:buBlip>
                <a:blip r:embed="rId3"/>
              </a:buBlip>
            </a:pPr>
            <a:r>
              <a:rPr lang="en-GB" sz="1600" dirty="0">
                <a:ea typeface="Tahoma" panose="020B0604030504040204" pitchFamily="34" charset="0"/>
                <a:cs typeface="Tahoma" panose="020B0604030504040204" pitchFamily="34" charset="0"/>
              </a:rPr>
              <a:t>MEASURABLE</a:t>
            </a:r>
          </a:p>
          <a:p>
            <a:pPr marL="285750" indent="-285750">
              <a:lnSpc>
                <a:spcPct val="150000"/>
              </a:lnSpc>
              <a:buBlip>
                <a:blip r:embed="rId3"/>
              </a:buBlip>
            </a:pPr>
            <a:r>
              <a:rPr lang="en-GB" sz="1600" dirty="0">
                <a:ea typeface="Tahoma" panose="020B0604030504040204" pitchFamily="34" charset="0"/>
                <a:cs typeface="Tahoma" panose="020B0604030504040204" pitchFamily="34" charset="0"/>
              </a:rPr>
              <a:t>SUSTAINABLE AND SCALABLE</a:t>
            </a:r>
          </a:p>
          <a:p>
            <a:pPr marL="285750" indent="-285750">
              <a:lnSpc>
                <a:spcPct val="150000"/>
              </a:lnSpc>
              <a:buBlip>
                <a:blip r:embed="rId3"/>
              </a:buBlip>
            </a:pPr>
            <a:r>
              <a:rPr lang="en-GB" sz="1600" dirty="0">
                <a:ea typeface="Tahoma" panose="020B0604030504040204" pitchFamily="34" charset="0"/>
                <a:cs typeface="Tahoma" panose="020B0604030504040204" pitchFamily="34" charset="0"/>
              </a:rPr>
              <a:t>TRANSFERABLE </a:t>
            </a:r>
          </a:p>
          <a:p>
            <a:pPr>
              <a:lnSpc>
                <a:spcPct val="150000"/>
              </a:lnSpc>
            </a:pPr>
            <a:endParaRPr lang="pl-PL" sz="1600" dirty="0">
              <a:ea typeface="Tahoma" panose="020B0604030504040204" pitchFamily="34" charset="0"/>
              <a:cs typeface="Tahoma" panose="020B0604030504040204" pitchFamily="34" charset="0"/>
            </a:endParaRPr>
          </a:p>
          <a:p>
            <a:pPr algn="just">
              <a:lnSpc>
                <a:spcPct val="150000"/>
              </a:lnSpc>
            </a:pPr>
            <a:r>
              <a:rPr lang="en-GB" sz="1600" dirty="0">
                <a:ea typeface="Tahoma" panose="020B0604030504040204" pitchFamily="34" charset="0"/>
                <a:cs typeface="Tahoma" panose="020B0604030504040204" pitchFamily="34" charset="0"/>
              </a:rPr>
              <a:t>Implemented in </a:t>
            </a:r>
            <a:r>
              <a:rPr lang="en-GB" sz="1600" b="1" dirty="0">
                <a:ea typeface="Tahoma" panose="020B0604030504040204" pitchFamily="34" charset="0"/>
                <a:cs typeface="Tahoma" panose="020B0604030504040204" pitchFamily="34" charset="0"/>
              </a:rPr>
              <a:t>partnership</a:t>
            </a:r>
            <a:r>
              <a:rPr lang="en-GB" sz="1600" dirty="0">
                <a:ea typeface="Tahoma" panose="020B0604030504040204" pitchFamily="34" charset="0"/>
                <a:cs typeface="Tahoma" panose="020B0604030504040204" pitchFamily="34" charset="0"/>
              </a:rPr>
              <a:t>. Prepared with a leading role for the </a:t>
            </a:r>
            <a:r>
              <a:rPr lang="en-GB" sz="1600" b="1" dirty="0">
                <a:ea typeface="Tahoma" panose="020B0604030504040204" pitchFamily="34" charset="0"/>
                <a:cs typeface="Tahoma" panose="020B0604030504040204" pitchFamily="34" charset="0"/>
              </a:rPr>
              <a:t>city as a strategic partnership leader</a:t>
            </a:r>
            <a:r>
              <a:rPr lang="en-GB" sz="1600" dirty="0">
                <a:ea typeface="Tahoma" panose="020B0604030504040204" pitchFamily="34" charset="0"/>
                <a:cs typeface="Tahoma" panose="020B0604030504040204" pitchFamily="34" charset="0"/>
              </a:rPr>
              <a:t>. Planned to </a:t>
            </a:r>
            <a:r>
              <a:rPr lang="en-GB" sz="1600" b="1" dirty="0">
                <a:ea typeface="Tahoma" panose="020B0604030504040204" pitchFamily="34" charset="0"/>
                <a:cs typeface="Tahoma" panose="020B0604030504040204" pitchFamily="34" charset="0"/>
              </a:rPr>
              <a:t>achieve the goals of local strategies and policies</a:t>
            </a:r>
            <a:r>
              <a:rPr lang="en-GB" sz="1600" dirty="0">
                <a:ea typeface="Tahoma" panose="020B0604030504040204" pitchFamily="34" charset="0"/>
                <a:cs typeface="Tahoma" panose="020B0604030504040204" pitchFamily="34" charset="0"/>
              </a:rPr>
              <a:t>. In line with the spirit of the principles of good urban governance according to the </a:t>
            </a:r>
            <a:r>
              <a:rPr lang="en-GB" sz="1600" b="1" dirty="0">
                <a:ea typeface="Tahoma" panose="020B0604030504040204" pitchFamily="34" charset="0"/>
                <a:cs typeface="Tahoma" panose="020B0604030504040204" pitchFamily="34" charset="0"/>
              </a:rPr>
              <a:t>New Leipzig Charter</a:t>
            </a:r>
            <a:r>
              <a:rPr lang="en-GB" sz="1600" dirty="0">
                <a:ea typeface="Tahoma" panose="020B0604030504040204" pitchFamily="34" charset="0"/>
                <a:cs typeface="Tahoma" panose="020B0604030504040204" pitchFamily="34" charset="0"/>
              </a:rPr>
              <a:t>.</a:t>
            </a:r>
            <a:r>
              <a:rPr lang="pl-PL" sz="1600" dirty="0">
                <a:ea typeface="Tahoma" panose="020B0604030504040204" pitchFamily="34" charset="0"/>
                <a:cs typeface="Tahoma" panose="020B0604030504040204" pitchFamily="34" charset="0"/>
              </a:rPr>
              <a:t> Fostering local </a:t>
            </a:r>
            <a:r>
              <a:rPr lang="pl-PL" sz="1600" b="1" dirty="0">
                <a:ea typeface="Tahoma" panose="020B0604030504040204" pitchFamily="34" charset="0"/>
                <a:cs typeface="Tahoma" panose="020B0604030504040204" pitchFamily="34" charset="0"/>
              </a:rPr>
              <a:t>innovation ecosystem</a:t>
            </a:r>
            <a:r>
              <a:rPr lang="pl-PL" sz="1600" dirty="0">
                <a:ea typeface="Tahoma" panose="020B0604030504040204" pitchFamily="34" charset="0"/>
                <a:cs typeface="Tahoma" panose="020B0604030504040204" pitchFamily="34" charset="0"/>
              </a:rPr>
              <a:t>.</a:t>
            </a:r>
            <a:endParaRPr lang="fr-FR" sz="1600" dirty="0">
              <a:ea typeface="Tahoma" panose="020B0604030504040204" pitchFamily="34" charset="0"/>
              <a:cs typeface="Tahoma" panose="020B0604030504040204" pitchFamily="34" charset="0"/>
            </a:endParaRPr>
          </a:p>
        </p:txBody>
      </p:sp>
      <p:sp>
        <p:nvSpPr>
          <p:cNvPr id="4" name="TITLE">
            <a:extLst>
              <a:ext uri="{FF2B5EF4-FFF2-40B4-BE49-F238E27FC236}">
                <a16:creationId xmlns:a16="http://schemas.microsoft.com/office/drawing/2014/main" id="{FDC167ED-0C76-7EF1-2F43-8EC524FDF619}"/>
              </a:ext>
            </a:extLst>
          </p:cNvPr>
          <p:cNvSpPr txBox="1"/>
          <p:nvPr/>
        </p:nvSpPr>
        <p:spPr>
          <a:xfrm>
            <a:off x="760824" y="628124"/>
            <a:ext cx="4478000" cy="830997"/>
          </a:xfrm>
          <a:prstGeom prst="rect">
            <a:avLst/>
          </a:prstGeom>
          <a:noFill/>
        </p:spPr>
        <p:txBody>
          <a:bodyPr wrap="square" rtlCol="0">
            <a:spAutoFit/>
          </a:bodyPr>
          <a:lstStyle/>
          <a:p>
            <a:r>
              <a:rPr lang="pl-PL" sz="2400" b="1" dirty="0">
                <a:latin typeface="+mj-lt"/>
                <a:ea typeface="Tahoma" panose="020B0604030504040204" pitchFamily="34" charset="0"/>
                <a:cs typeface="Tahoma" panose="020B0604030504040204" pitchFamily="34" charset="0"/>
              </a:rPr>
              <a:t>EUI SUPPORTS PROJECTS,</a:t>
            </a:r>
            <a:br>
              <a:rPr lang="fr-BE" sz="2400" b="1" dirty="0">
                <a:latin typeface="+mj-lt"/>
                <a:ea typeface="Tahoma" panose="020B0604030504040204" pitchFamily="34" charset="0"/>
                <a:cs typeface="Tahoma" panose="020B0604030504040204" pitchFamily="34" charset="0"/>
              </a:rPr>
            </a:br>
            <a:r>
              <a:rPr lang="en-GB" sz="2400" b="1" dirty="0">
                <a:solidFill>
                  <a:schemeClr val="accent2"/>
                </a:solidFill>
                <a:latin typeface="+mj-lt"/>
                <a:ea typeface="Tahoma" panose="020B0604030504040204" pitchFamily="34" charset="0"/>
                <a:cs typeface="Tahoma" panose="020B0604030504040204" pitchFamily="34" charset="0"/>
              </a:rPr>
              <a:t>which are</a:t>
            </a:r>
            <a:r>
              <a:rPr lang="pl-PL" sz="2400" b="1" dirty="0">
                <a:solidFill>
                  <a:schemeClr val="accent2"/>
                </a:solidFill>
                <a:latin typeface="+mj-lt"/>
                <a:ea typeface="Tahoma" panose="020B0604030504040204" pitchFamily="34" charset="0"/>
                <a:cs typeface="Tahoma" panose="020B0604030504040204" pitchFamily="34" charset="0"/>
              </a:rPr>
              <a:t>:</a:t>
            </a:r>
            <a:endParaRPr lang="fr-FR" sz="2400" b="1" dirty="0">
              <a:solidFill>
                <a:schemeClr val="tx2"/>
              </a:solidFill>
              <a:latin typeface="+mj-lt"/>
              <a:ea typeface="Tahoma" panose="020B0604030504040204" pitchFamily="34" charset="0"/>
              <a:cs typeface="Tahoma" panose="020B0604030504040204" pitchFamily="34" charset="0"/>
            </a:endParaRPr>
          </a:p>
        </p:txBody>
      </p:sp>
      <p:pic>
        <p:nvPicPr>
          <p:cNvPr id="8" name="Image 7" descr="Une image contenant extérieur, ciel, terrain, rue&#10;&#10;Description générée automatiquement">
            <a:extLst>
              <a:ext uri="{FF2B5EF4-FFF2-40B4-BE49-F238E27FC236}">
                <a16:creationId xmlns:a16="http://schemas.microsoft.com/office/drawing/2014/main" id="{82FE1958-7647-538E-53D2-B0E2E043AB83}"/>
              </a:ext>
            </a:extLst>
          </p:cNvPr>
          <p:cNvPicPr>
            <a:picLocks noChangeAspect="1"/>
          </p:cNvPicPr>
          <p:nvPr/>
        </p:nvPicPr>
        <p:blipFill rotWithShape="1">
          <a:blip r:embed="rId4"/>
          <a:srcRect l="7888" t="18381" r="2030" b="11950"/>
          <a:stretch/>
        </p:blipFill>
        <p:spPr>
          <a:xfrm>
            <a:off x="6280298" y="0"/>
            <a:ext cx="5911702" cy="6858000"/>
          </a:xfrm>
          <a:prstGeom prst="rect">
            <a:avLst/>
          </a:prstGeom>
        </p:spPr>
      </p:pic>
    </p:spTree>
    <p:extLst>
      <p:ext uri="{BB962C8B-B14F-4D97-AF65-F5344CB8AC3E}">
        <p14:creationId xmlns:p14="http://schemas.microsoft.com/office/powerpoint/2010/main" val="339672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0AB6A14C-E7A1-74C6-7DC8-9CC7A4B6F5A0}"/>
              </a:ext>
            </a:extLst>
          </p:cNvPr>
          <p:cNvGrpSpPr/>
          <p:nvPr/>
        </p:nvGrpSpPr>
        <p:grpSpPr>
          <a:xfrm>
            <a:off x="3079048" y="1227432"/>
            <a:ext cx="6028510" cy="738052"/>
            <a:chOff x="3370217" y="3167742"/>
            <a:chExt cx="6028510" cy="738052"/>
          </a:xfrm>
        </p:grpSpPr>
        <p:sp>
          <p:nvSpPr>
            <p:cNvPr id="7" name="N°1">
              <a:extLst>
                <a:ext uri="{FF2B5EF4-FFF2-40B4-BE49-F238E27FC236}">
                  <a16:creationId xmlns:a16="http://schemas.microsoft.com/office/drawing/2014/main" id="{6CF2A3F4-0674-E741-6271-26ACD2BEB8A6}"/>
                </a:ext>
              </a:extLst>
            </p:cNvPr>
            <p:cNvSpPr/>
            <p:nvPr/>
          </p:nvSpPr>
          <p:spPr>
            <a:xfrm>
              <a:off x="3370217" y="3167742"/>
              <a:ext cx="738052" cy="738052"/>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sz="1600" b="1">
                  <a:ea typeface="Tahoma" panose="020B0604030504040204" pitchFamily="34" charset="0"/>
                  <a:cs typeface="Tahoma" panose="020B0604030504040204" pitchFamily="34" charset="0"/>
                </a:rPr>
                <a:t>1</a:t>
              </a:r>
              <a:endParaRPr lang="fr-FR" sz="1600" b="1">
                <a:ea typeface="Tahoma" panose="020B0604030504040204" pitchFamily="34" charset="0"/>
                <a:cs typeface="Tahoma" panose="020B0604030504040204" pitchFamily="34" charset="0"/>
              </a:endParaRPr>
            </a:p>
          </p:txBody>
        </p:sp>
        <p:sp>
          <p:nvSpPr>
            <p:cNvPr id="8" name="ZoneTexte 7">
              <a:extLst>
                <a:ext uri="{FF2B5EF4-FFF2-40B4-BE49-F238E27FC236}">
                  <a16:creationId xmlns:a16="http://schemas.microsoft.com/office/drawing/2014/main" id="{A8B4F18F-3468-C6D1-F960-D37BF094D4E6}"/>
                </a:ext>
              </a:extLst>
            </p:cNvPr>
            <p:cNvSpPr txBox="1"/>
            <p:nvPr/>
          </p:nvSpPr>
          <p:spPr>
            <a:xfrm>
              <a:off x="4356464" y="3272244"/>
              <a:ext cx="5042263" cy="584775"/>
            </a:xfrm>
            <a:prstGeom prst="rect">
              <a:avLst/>
            </a:prstGeom>
            <a:noFill/>
          </p:spPr>
          <p:txBody>
            <a:bodyPr wrap="square" rtlCol="0">
              <a:spAutoFit/>
            </a:bodyPr>
            <a:lstStyle/>
            <a:p>
              <a:r>
                <a:rPr lang="pl-PL" sz="1600" b="1" dirty="0">
                  <a:ea typeface="Tahoma" panose="020B0604030504040204" pitchFamily="34" charset="0"/>
                  <a:cs typeface="Tahoma" panose="020B0604030504040204" pitchFamily="34" charset="0"/>
                </a:rPr>
                <a:t>Financial support</a:t>
              </a:r>
              <a:r>
                <a:rPr lang="pl-PL" sz="1600" dirty="0">
                  <a:ea typeface="Tahoma" panose="020B0604030504040204" pitchFamily="34" charset="0"/>
                  <a:cs typeface="Tahoma" panose="020B0604030504040204" pitchFamily="34" charset="0"/>
                </a:rPr>
                <a:t>:</a:t>
              </a:r>
              <a:r>
                <a:rPr lang="en-US" sz="1600" dirty="0">
                  <a:ea typeface="Tahoma" panose="020B0604030504040204" pitchFamily="34" charset="0"/>
                  <a:cs typeface="Tahoma" panose="020B0604030504040204" pitchFamily="34" charset="0"/>
                </a:rPr>
                <a:t> €315m available with</a:t>
              </a:r>
              <a:r>
                <a:rPr lang="en-GB" sz="1600" dirty="0">
                  <a:ea typeface="Tahoma" panose="020B0604030504040204" pitchFamily="34" charset="0"/>
                  <a:cs typeface="Tahoma" panose="020B0604030504040204" pitchFamily="34" charset="0"/>
                </a:rPr>
                <a:t> up to EUR 5 million ERDF (maximum co-financing rate of 80%)</a:t>
              </a:r>
              <a:endParaRPr lang="fr-FR" sz="1600" dirty="0">
                <a:ea typeface="Tahoma" panose="020B0604030504040204" pitchFamily="34" charset="0"/>
                <a:cs typeface="Tahoma" panose="020B0604030504040204" pitchFamily="34" charset="0"/>
              </a:endParaRPr>
            </a:p>
          </p:txBody>
        </p:sp>
      </p:grpSp>
      <p:grpSp>
        <p:nvGrpSpPr>
          <p:cNvPr id="9" name="Groupe 8">
            <a:extLst>
              <a:ext uri="{FF2B5EF4-FFF2-40B4-BE49-F238E27FC236}">
                <a16:creationId xmlns:a16="http://schemas.microsoft.com/office/drawing/2014/main" id="{84996A8D-30C0-4DCB-63F4-EFC011CF00EE}"/>
              </a:ext>
            </a:extLst>
          </p:cNvPr>
          <p:cNvGrpSpPr/>
          <p:nvPr/>
        </p:nvGrpSpPr>
        <p:grpSpPr>
          <a:xfrm>
            <a:off x="3079048" y="2186845"/>
            <a:ext cx="7004387" cy="935499"/>
            <a:chOff x="3370217" y="4127155"/>
            <a:chExt cx="7004387" cy="935499"/>
          </a:xfrm>
        </p:grpSpPr>
        <p:sp>
          <p:nvSpPr>
            <p:cNvPr id="10" name="N°1">
              <a:extLst>
                <a:ext uri="{FF2B5EF4-FFF2-40B4-BE49-F238E27FC236}">
                  <a16:creationId xmlns:a16="http://schemas.microsoft.com/office/drawing/2014/main" id="{7DF09849-6909-9361-BDA9-34D52290AF04}"/>
                </a:ext>
              </a:extLst>
            </p:cNvPr>
            <p:cNvSpPr/>
            <p:nvPr/>
          </p:nvSpPr>
          <p:spPr>
            <a:xfrm>
              <a:off x="3370217" y="4127155"/>
              <a:ext cx="738052" cy="738052"/>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sz="1600" b="1">
                  <a:ea typeface="Tahoma" panose="020B0604030504040204" pitchFamily="34" charset="0"/>
                  <a:cs typeface="Tahoma" panose="020B0604030504040204" pitchFamily="34" charset="0"/>
                </a:rPr>
                <a:t>2</a:t>
              </a:r>
              <a:endParaRPr lang="fr-FR" sz="1600" b="1">
                <a:ea typeface="Tahoma" panose="020B0604030504040204" pitchFamily="34" charset="0"/>
                <a:cs typeface="Tahoma" panose="020B0604030504040204" pitchFamily="34" charset="0"/>
              </a:endParaRPr>
            </a:p>
          </p:txBody>
        </p:sp>
        <p:sp>
          <p:nvSpPr>
            <p:cNvPr id="11" name="ZoneTexte 10">
              <a:extLst>
                <a:ext uri="{FF2B5EF4-FFF2-40B4-BE49-F238E27FC236}">
                  <a16:creationId xmlns:a16="http://schemas.microsoft.com/office/drawing/2014/main" id="{BA08EAA1-CD3C-0C7C-2E74-6C78F8FE6E1C}"/>
                </a:ext>
              </a:extLst>
            </p:cNvPr>
            <p:cNvSpPr txBox="1"/>
            <p:nvPr/>
          </p:nvSpPr>
          <p:spPr>
            <a:xfrm>
              <a:off x="4356464" y="4231657"/>
              <a:ext cx="6018140" cy="830997"/>
            </a:xfrm>
            <a:prstGeom prst="rect">
              <a:avLst/>
            </a:prstGeom>
            <a:noFill/>
          </p:spPr>
          <p:txBody>
            <a:bodyPr wrap="square" rtlCol="0">
              <a:spAutoFit/>
            </a:bodyPr>
            <a:lstStyle/>
            <a:p>
              <a:r>
                <a:rPr lang="en-GB" sz="1600" b="1" dirty="0">
                  <a:ea typeface="Tahoma" panose="020B0604030504040204" pitchFamily="34" charset="0"/>
                  <a:cs typeface="Tahoma" panose="020B0604030504040204" pitchFamily="34" charset="0"/>
                </a:rPr>
                <a:t>Beneficiaries</a:t>
              </a:r>
              <a:r>
                <a:rPr lang="pl-PL" sz="1600" b="1" dirty="0">
                  <a:ea typeface="Tahoma" panose="020B0604030504040204" pitchFamily="34" charset="0"/>
                  <a:cs typeface="Tahoma" panose="020B0604030504040204" pitchFamily="34" charset="0"/>
                </a:rPr>
                <a:t> </a:t>
              </a:r>
              <a:r>
                <a:rPr lang="en-GB" sz="1600" dirty="0">
                  <a:ea typeface="Tahoma" panose="020B0604030504040204" pitchFamily="34" charset="0"/>
                  <a:cs typeface="Tahoma" panose="020B0604030504040204" pitchFamily="34" charset="0"/>
                </a:rPr>
                <a:t>: </a:t>
              </a:r>
              <a:r>
                <a:rPr lang="pl-PL" sz="1600" dirty="0">
                  <a:ea typeface="Tahoma" panose="020B0604030504040204" pitchFamily="34" charset="0"/>
                  <a:cs typeface="Tahoma" panose="020B0604030504040204" pitchFamily="34" charset="0"/>
                </a:rPr>
                <a:t>urban authorities</a:t>
              </a:r>
              <a:r>
                <a:rPr lang="en-GB" sz="1600" dirty="0">
                  <a:ea typeface="Tahoma" panose="020B0604030504040204" pitchFamily="34" charset="0"/>
                  <a:cs typeface="Tahoma" panose="020B0604030504040204" pitchFamily="34" charset="0"/>
                </a:rPr>
                <a:t> (associations or </a:t>
              </a:r>
              <a:r>
                <a:rPr lang="pl-PL" sz="1600" dirty="0">
                  <a:ea typeface="Tahoma" panose="020B0604030504040204" pitchFamily="34" charset="0"/>
                  <a:cs typeface="Tahoma" panose="020B0604030504040204" pitchFamily="34" charset="0"/>
                </a:rPr>
                <a:t>groupings</a:t>
              </a:r>
              <a:r>
                <a:rPr lang="en-GB" sz="1600" dirty="0">
                  <a:ea typeface="Tahoma" panose="020B0604030504040204" pitchFamily="34" charset="0"/>
                  <a:cs typeface="Tahoma" panose="020B0604030504040204" pitchFamily="34" charset="0"/>
                </a:rPr>
                <a:t> of </a:t>
              </a:r>
              <a:r>
                <a:rPr lang="pl-PL" sz="1600" dirty="0">
                  <a:ea typeface="Tahoma" panose="020B0604030504040204" pitchFamily="34" charset="0"/>
                  <a:cs typeface="Tahoma" panose="020B0604030504040204" pitchFamily="34" charset="0"/>
                </a:rPr>
                <a:t>urban authorities</a:t>
              </a:r>
              <a:r>
                <a:rPr lang="en-GB" sz="1600" dirty="0">
                  <a:ea typeface="Tahoma" panose="020B0604030504040204" pitchFamily="34" charset="0"/>
                  <a:cs typeface="Tahoma" panose="020B0604030504040204" pitchFamily="34" charset="0"/>
                </a:rPr>
                <a:t>) with a total population of more than 50 000 inhabitants</a:t>
              </a:r>
              <a:endParaRPr lang="fr-FR" sz="1600" dirty="0">
                <a:ea typeface="Tahoma" panose="020B0604030504040204" pitchFamily="34" charset="0"/>
                <a:cs typeface="Tahoma" panose="020B0604030504040204" pitchFamily="34" charset="0"/>
              </a:endParaRPr>
            </a:p>
          </p:txBody>
        </p:sp>
      </p:grpSp>
      <p:grpSp>
        <p:nvGrpSpPr>
          <p:cNvPr id="12" name="Groupe 11">
            <a:extLst>
              <a:ext uri="{FF2B5EF4-FFF2-40B4-BE49-F238E27FC236}">
                <a16:creationId xmlns:a16="http://schemas.microsoft.com/office/drawing/2014/main" id="{9EA48C02-3B8D-D826-FB72-2586E5F80EAA}"/>
              </a:ext>
            </a:extLst>
          </p:cNvPr>
          <p:cNvGrpSpPr/>
          <p:nvPr/>
        </p:nvGrpSpPr>
        <p:grpSpPr>
          <a:xfrm>
            <a:off x="3079048" y="3146258"/>
            <a:ext cx="8429011" cy="938679"/>
            <a:chOff x="3370217" y="5086568"/>
            <a:chExt cx="8429011" cy="938679"/>
          </a:xfrm>
        </p:grpSpPr>
        <p:sp>
          <p:nvSpPr>
            <p:cNvPr id="13" name="N°1">
              <a:extLst>
                <a:ext uri="{FF2B5EF4-FFF2-40B4-BE49-F238E27FC236}">
                  <a16:creationId xmlns:a16="http://schemas.microsoft.com/office/drawing/2014/main" id="{62AA9A2B-67CB-A557-A23A-32FA26620587}"/>
                </a:ext>
              </a:extLst>
            </p:cNvPr>
            <p:cNvSpPr/>
            <p:nvPr/>
          </p:nvSpPr>
          <p:spPr>
            <a:xfrm>
              <a:off x="3370217" y="5086568"/>
              <a:ext cx="738052" cy="738052"/>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sz="1600" b="1">
                  <a:ea typeface="Tahoma" panose="020B0604030504040204" pitchFamily="34" charset="0"/>
                  <a:cs typeface="Tahoma" panose="020B0604030504040204" pitchFamily="34" charset="0"/>
                </a:rPr>
                <a:t>3</a:t>
              </a:r>
              <a:endParaRPr lang="fr-FR" sz="1600" b="1">
                <a:ea typeface="Tahoma" panose="020B0604030504040204" pitchFamily="34" charset="0"/>
                <a:cs typeface="Tahoma" panose="020B0604030504040204" pitchFamily="34" charset="0"/>
              </a:endParaRPr>
            </a:p>
          </p:txBody>
        </p:sp>
        <p:sp>
          <p:nvSpPr>
            <p:cNvPr id="14" name="ZoneTexte 13">
              <a:extLst>
                <a:ext uri="{FF2B5EF4-FFF2-40B4-BE49-F238E27FC236}">
                  <a16:creationId xmlns:a16="http://schemas.microsoft.com/office/drawing/2014/main" id="{2669937D-2248-689D-D567-E99EB12D88C6}"/>
                </a:ext>
              </a:extLst>
            </p:cNvPr>
            <p:cNvSpPr txBox="1"/>
            <p:nvPr/>
          </p:nvSpPr>
          <p:spPr>
            <a:xfrm>
              <a:off x="4356464" y="5194250"/>
              <a:ext cx="7442764" cy="830997"/>
            </a:xfrm>
            <a:prstGeom prst="rect">
              <a:avLst/>
            </a:prstGeom>
            <a:noFill/>
          </p:spPr>
          <p:txBody>
            <a:bodyPr wrap="square" rtlCol="0">
              <a:spAutoFit/>
            </a:bodyPr>
            <a:lstStyle/>
            <a:p>
              <a:r>
                <a:rPr lang="en-GB" sz="1600" b="1" dirty="0">
                  <a:ea typeface="Tahoma" panose="020B0604030504040204" pitchFamily="34" charset="0"/>
                  <a:cs typeface="Tahoma" panose="020B0604030504040204" pitchFamily="34" charset="0"/>
                </a:rPr>
                <a:t>Implementation period</a:t>
              </a:r>
              <a:r>
                <a:rPr lang="pl-PL" sz="1600" b="1" dirty="0">
                  <a:ea typeface="Tahoma" panose="020B0604030504040204" pitchFamily="34" charset="0"/>
                  <a:cs typeface="Tahoma" panose="020B0604030504040204" pitchFamily="34" charset="0"/>
                </a:rPr>
                <a:t> </a:t>
              </a:r>
              <a:r>
                <a:rPr lang="en-GB" sz="1600" dirty="0">
                  <a:ea typeface="Tahoma" panose="020B0604030504040204" pitchFamily="34" charset="0"/>
                  <a:cs typeface="Tahoma" panose="020B0604030504040204" pitchFamily="34" charset="0"/>
                </a:rPr>
                <a:t>: 3.5 years</a:t>
              </a:r>
            </a:p>
            <a:p>
              <a:r>
                <a:rPr lang="en-GB" sz="1600" dirty="0">
                  <a:ea typeface="Tahoma" panose="020B0604030504040204" pitchFamily="34" charset="0"/>
                  <a:cs typeface="Tahoma" panose="020B0604030504040204" pitchFamily="34" charset="0"/>
                </a:rPr>
                <a:t>(+ 6 months of Initiation Phase and 3 months for administrative closure of activities)</a:t>
              </a:r>
              <a:endParaRPr lang="fr-FR" sz="1600" dirty="0">
                <a:ea typeface="Tahoma" panose="020B0604030504040204" pitchFamily="34" charset="0"/>
                <a:cs typeface="Tahoma" panose="020B0604030504040204" pitchFamily="34" charset="0"/>
              </a:endParaRPr>
            </a:p>
          </p:txBody>
        </p:sp>
      </p:grpSp>
      <p:grpSp>
        <p:nvGrpSpPr>
          <p:cNvPr id="15" name="Groupe 11">
            <a:extLst>
              <a:ext uri="{FF2B5EF4-FFF2-40B4-BE49-F238E27FC236}">
                <a16:creationId xmlns:a16="http://schemas.microsoft.com/office/drawing/2014/main" id="{380C5B63-17D9-87A2-1EA9-24CEC89AC238}"/>
              </a:ext>
            </a:extLst>
          </p:cNvPr>
          <p:cNvGrpSpPr/>
          <p:nvPr/>
        </p:nvGrpSpPr>
        <p:grpSpPr>
          <a:xfrm>
            <a:off x="3079048" y="4167271"/>
            <a:ext cx="7688943" cy="1323439"/>
            <a:chOff x="3370217" y="5081680"/>
            <a:chExt cx="7688943" cy="1323439"/>
          </a:xfrm>
        </p:grpSpPr>
        <p:sp>
          <p:nvSpPr>
            <p:cNvPr id="16" name="N°1">
              <a:extLst>
                <a:ext uri="{FF2B5EF4-FFF2-40B4-BE49-F238E27FC236}">
                  <a16:creationId xmlns:a16="http://schemas.microsoft.com/office/drawing/2014/main" id="{13382452-583C-2CCF-22A9-FF60AFD1C4A5}"/>
                </a:ext>
              </a:extLst>
            </p:cNvPr>
            <p:cNvSpPr/>
            <p:nvPr/>
          </p:nvSpPr>
          <p:spPr>
            <a:xfrm>
              <a:off x="3370217" y="5189707"/>
              <a:ext cx="738052" cy="738052"/>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sz="1600" b="1">
                  <a:ea typeface="Tahoma" panose="020B0604030504040204" pitchFamily="34" charset="0"/>
                  <a:cs typeface="Tahoma" panose="020B0604030504040204" pitchFamily="34" charset="0"/>
                </a:rPr>
                <a:t>4</a:t>
              </a:r>
              <a:endParaRPr lang="fr-FR" sz="1600" b="1">
                <a:ea typeface="Tahoma" panose="020B0604030504040204" pitchFamily="34" charset="0"/>
                <a:cs typeface="Tahoma" panose="020B0604030504040204" pitchFamily="34" charset="0"/>
              </a:endParaRPr>
            </a:p>
          </p:txBody>
        </p:sp>
        <p:sp>
          <p:nvSpPr>
            <p:cNvPr id="17" name="ZoneTexte 13">
              <a:extLst>
                <a:ext uri="{FF2B5EF4-FFF2-40B4-BE49-F238E27FC236}">
                  <a16:creationId xmlns:a16="http://schemas.microsoft.com/office/drawing/2014/main" id="{AE9ED4E2-5CF7-5968-DA47-60C7747E21E8}"/>
                </a:ext>
              </a:extLst>
            </p:cNvPr>
            <p:cNvSpPr txBox="1"/>
            <p:nvPr/>
          </p:nvSpPr>
          <p:spPr>
            <a:xfrm>
              <a:off x="4356464" y="5081680"/>
              <a:ext cx="6702696" cy="1323439"/>
            </a:xfrm>
            <a:prstGeom prst="rect">
              <a:avLst/>
            </a:prstGeom>
            <a:noFill/>
          </p:spPr>
          <p:txBody>
            <a:bodyPr wrap="square" rtlCol="0">
              <a:spAutoFit/>
            </a:bodyPr>
            <a:lstStyle/>
            <a:p>
              <a:r>
                <a:rPr lang="en-GB" sz="1600" b="1" dirty="0">
                  <a:ea typeface="Tahoma" panose="020B0604030504040204" pitchFamily="34" charset="0"/>
                  <a:cs typeface="Tahoma" panose="020B0604030504040204" pitchFamily="34" charset="0"/>
                </a:rPr>
                <a:t>Thematic</a:t>
              </a:r>
              <a:r>
                <a:rPr lang="pl-PL" sz="1600" b="1" dirty="0">
                  <a:ea typeface="Tahoma" panose="020B0604030504040204" pitchFamily="34" charset="0"/>
                  <a:cs typeface="Tahoma" panose="020B0604030504040204" pitchFamily="34" charset="0"/>
                </a:rPr>
                <a:t>s </a:t>
              </a:r>
              <a:r>
                <a:rPr lang="en-GB" sz="1600" dirty="0">
                  <a:ea typeface="Tahoma" panose="020B0604030504040204" pitchFamily="34" charset="0"/>
                  <a:cs typeface="Tahoma" panose="020B0604030504040204" pitchFamily="34" charset="0"/>
                </a:rPr>
                <a:t>: each time defined by the European Commission and based on themes identified in the Urban Agenda for the EU;</a:t>
              </a:r>
            </a:p>
            <a:p>
              <a:r>
                <a:rPr lang="pl-PL" sz="1600" dirty="0">
                  <a:ea typeface="Tahoma" panose="020B0604030504040204" pitchFamily="34" charset="0"/>
                  <a:cs typeface="Tahoma" panose="020B0604030504040204" pitchFamily="34" charset="0"/>
                </a:rPr>
                <a:t>Call 1 </a:t>
              </a:r>
              <a:r>
                <a:rPr lang="en-GB" sz="1600" dirty="0">
                  <a:ea typeface="Tahoma" panose="020B0604030504040204" pitchFamily="34" charset="0"/>
                  <a:cs typeface="Tahoma" panose="020B0604030504040204" pitchFamily="34" charset="0"/>
                </a:rPr>
                <a:t>: New European Bauhaus</a:t>
              </a:r>
            </a:p>
            <a:p>
              <a:r>
                <a:rPr lang="pl-PL" sz="1600" dirty="0">
                  <a:ea typeface="Tahoma" panose="020B0604030504040204" pitchFamily="34" charset="0"/>
                  <a:cs typeface="Tahoma" panose="020B0604030504040204" pitchFamily="34" charset="0"/>
                </a:rPr>
                <a:t>Call 2 </a:t>
              </a:r>
              <a:r>
                <a:rPr lang="en-GB" sz="1600" dirty="0">
                  <a:ea typeface="Tahoma" panose="020B0604030504040204" pitchFamily="34" charset="0"/>
                  <a:cs typeface="Tahoma" panose="020B0604030504040204" pitchFamily="34" charset="0"/>
                </a:rPr>
                <a:t>: Greening cities, Sustainable tourism, Harnessing talent in shrinking cities</a:t>
              </a:r>
              <a:endParaRPr lang="fr-FR" sz="1600" dirty="0">
                <a:ea typeface="Tahoma" panose="020B0604030504040204" pitchFamily="34" charset="0"/>
                <a:cs typeface="Tahoma" panose="020B0604030504040204" pitchFamily="34" charset="0"/>
              </a:endParaRPr>
            </a:p>
          </p:txBody>
        </p:sp>
      </p:grpSp>
      <p:grpSp>
        <p:nvGrpSpPr>
          <p:cNvPr id="2" name="Groupe 5">
            <a:extLst>
              <a:ext uri="{FF2B5EF4-FFF2-40B4-BE49-F238E27FC236}">
                <a16:creationId xmlns:a16="http://schemas.microsoft.com/office/drawing/2014/main" id="{A756C3DD-3AB0-A5B2-F41B-B244695E36EB}"/>
              </a:ext>
            </a:extLst>
          </p:cNvPr>
          <p:cNvGrpSpPr/>
          <p:nvPr/>
        </p:nvGrpSpPr>
        <p:grpSpPr>
          <a:xfrm>
            <a:off x="3079048" y="5526066"/>
            <a:ext cx="6028510" cy="1092512"/>
            <a:chOff x="3370217" y="3167742"/>
            <a:chExt cx="6028510" cy="1092512"/>
          </a:xfrm>
        </p:grpSpPr>
        <p:sp>
          <p:nvSpPr>
            <p:cNvPr id="18" name="N°1">
              <a:extLst>
                <a:ext uri="{FF2B5EF4-FFF2-40B4-BE49-F238E27FC236}">
                  <a16:creationId xmlns:a16="http://schemas.microsoft.com/office/drawing/2014/main" id="{35D9BE87-FFFB-4E88-C7FD-1349C19A69B4}"/>
                </a:ext>
              </a:extLst>
            </p:cNvPr>
            <p:cNvSpPr/>
            <p:nvPr/>
          </p:nvSpPr>
          <p:spPr>
            <a:xfrm>
              <a:off x="3370217" y="3167742"/>
              <a:ext cx="738052" cy="738052"/>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IE" sz="1600" b="1" dirty="0">
                  <a:ea typeface="Tahoma" panose="020B0604030504040204" pitchFamily="34" charset="0"/>
                  <a:cs typeface="Tahoma" panose="020B0604030504040204" pitchFamily="34" charset="0"/>
                </a:rPr>
                <a:t>5</a:t>
              </a:r>
              <a:endParaRPr lang="fr-FR" sz="1600" b="1" dirty="0">
                <a:ea typeface="Tahoma" panose="020B0604030504040204" pitchFamily="34" charset="0"/>
                <a:cs typeface="Tahoma" panose="020B0604030504040204" pitchFamily="34" charset="0"/>
              </a:endParaRPr>
            </a:p>
          </p:txBody>
        </p:sp>
        <p:sp>
          <p:nvSpPr>
            <p:cNvPr id="19" name="ZoneTexte 7">
              <a:extLst>
                <a:ext uri="{FF2B5EF4-FFF2-40B4-BE49-F238E27FC236}">
                  <a16:creationId xmlns:a16="http://schemas.microsoft.com/office/drawing/2014/main" id="{FFA3CE4E-6C34-0852-B85E-9683AEBC05C3}"/>
                </a:ext>
              </a:extLst>
            </p:cNvPr>
            <p:cNvSpPr txBox="1"/>
            <p:nvPr/>
          </p:nvSpPr>
          <p:spPr>
            <a:xfrm>
              <a:off x="4356464" y="3183036"/>
              <a:ext cx="5042263" cy="1077218"/>
            </a:xfrm>
            <a:prstGeom prst="rect">
              <a:avLst/>
            </a:prstGeom>
            <a:noFill/>
          </p:spPr>
          <p:txBody>
            <a:bodyPr wrap="square" rtlCol="0">
              <a:spAutoFit/>
            </a:bodyPr>
            <a:lstStyle/>
            <a:p>
              <a:r>
                <a:rPr lang="pl-PL" sz="1600" b="1" dirty="0">
                  <a:ea typeface="Tahoma" panose="020B0604030504040204" pitchFamily="34" charset="0"/>
                  <a:cs typeface="Tahoma" panose="020B0604030504040204" pitchFamily="34" charset="0"/>
                </a:rPr>
                <a:t>Next Calls : </a:t>
              </a:r>
              <a:endParaRPr lang="pl-PL" sz="1600" dirty="0">
                <a:ea typeface="Tahoma" panose="020B0604030504040204" pitchFamily="34" charset="0"/>
                <a:cs typeface="Tahoma" panose="020B0604030504040204" pitchFamily="34" charset="0"/>
              </a:endParaRPr>
            </a:p>
            <a:p>
              <a:r>
                <a:rPr lang="pl-PL" sz="1600" dirty="0">
                  <a:ea typeface="Tahoma" panose="020B0604030504040204" pitchFamily="34" charset="0"/>
                  <a:cs typeface="Tahoma" panose="020B0604030504040204" pitchFamily="34" charset="0"/>
                </a:rPr>
                <a:t>Call 3 : May 2024</a:t>
              </a:r>
              <a:r>
                <a:rPr lang="en-US" sz="1600" dirty="0">
                  <a:ea typeface="Tahoma" panose="020B0604030504040204" pitchFamily="34" charset="0"/>
                  <a:cs typeface="Tahoma" panose="020B0604030504040204" pitchFamily="34" charset="0"/>
                </a:rPr>
                <a:t>. </a:t>
              </a:r>
              <a:r>
                <a:rPr lang="en-US" sz="1600" dirty="0">
                  <a:solidFill>
                    <a:srgbClr val="FF0000"/>
                  </a:solidFill>
                  <a:ea typeface="Tahoma" panose="020B0604030504040204" pitchFamily="34" charset="0"/>
                  <a:cs typeface="Tahoma" panose="020B0604030504040204" pitchFamily="34" charset="0"/>
                </a:rPr>
                <a:t>the themes released in March!</a:t>
              </a:r>
              <a:endParaRPr lang="pl-PL" sz="1600" dirty="0">
                <a:solidFill>
                  <a:srgbClr val="FF0000"/>
                </a:solidFill>
                <a:ea typeface="Tahoma" panose="020B0604030504040204" pitchFamily="34" charset="0"/>
                <a:cs typeface="Tahoma" panose="020B0604030504040204" pitchFamily="34" charset="0"/>
              </a:endParaRPr>
            </a:p>
            <a:p>
              <a:r>
                <a:rPr lang="pl-PL" sz="1600" dirty="0">
                  <a:ea typeface="Tahoma" panose="020B0604030504040204" pitchFamily="34" charset="0"/>
                  <a:cs typeface="Tahoma" panose="020B0604030504040204" pitchFamily="34" charset="0"/>
                </a:rPr>
                <a:t>Call 4 : Spring 2025</a:t>
              </a:r>
              <a:endParaRPr lang="en-IE" sz="1600" dirty="0">
                <a:ea typeface="Tahoma" panose="020B0604030504040204" pitchFamily="34" charset="0"/>
                <a:cs typeface="Tahoma" panose="020B0604030504040204" pitchFamily="34" charset="0"/>
              </a:endParaRPr>
            </a:p>
            <a:p>
              <a:endParaRPr lang="en-IE" sz="1600" dirty="0">
                <a:solidFill>
                  <a:schemeClr val="accent1"/>
                </a:solidFill>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0123257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6.1.4122"/>
  <p:tag name="SLIDO_PRESENTATION_ID" val="00000000-0000-0000-0000-000000000000"/>
  <p:tag name="SLIDO_EVENT_UUID" val="425f5b3e-d23b-4f0d-9949-53b242e2946a"/>
  <p:tag name="SLIDO_EVENT_SECTION_UUID" val="3f6f5651-d434-443f-b259-877c12fe854e"/>
</p:tagLst>
</file>

<file path=ppt/theme/theme1.xml><?xml version="1.0" encoding="utf-8"?>
<a:theme xmlns:a="http://schemas.openxmlformats.org/drawingml/2006/main" name="EUI - TITLE SLIDES">
  <a:themeElements>
    <a:clrScheme name="EUI ">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I - POWERPOINT TEMPLATE - NEUTRE" id="{8FDC6CF4-DE30-8E4F-A912-1E5145E39163}" vid="{03224F65-8EC2-3C44-9ABC-4E072BC3912C}"/>
    </a:ext>
  </a:extLst>
</a:theme>
</file>

<file path=ppt/theme/theme2.xml><?xml version="1.0" encoding="utf-8"?>
<a:theme xmlns:a="http://schemas.openxmlformats.org/drawingml/2006/main" name="EUI CONTENT SLIDES">
  <a:themeElements>
    <a:clrScheme name="EUI - TEMPLATE">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I - POWERPOINT TEMPLATE - NEUTRE" id="{8FDC6CF4-DE30-8E4F-A912-1E5145E39163}" vid="{A661FB4F-4507-C344-98BB-80AF606A7515}"/>
    </a:ext>
  </a:extLst>
</a:theme>
</file>

<file path=ppt/theme/theme3.xml><?xml version="1.0" encoding="utf-8"?>
<a:theme xmlns:a="http://schemas.openxmlformats.org/drawingml/2006/main" name="1_Conception personnalisée">
  <a:themeElements>
    <a:clrScheme name="EUI ">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I - POWERPOINT TEMPLATE - NEUTRE" id="{8FDC6CF4-DE30-8E4F-A912-1E5145E39163}" vid="{BD7082C9-206E-2E44-B599-3EDAA8BC50AC}"/>
    </a:ext>
  </a:extLst>
</a:theme>
</file>

<file path=ppt/theme/theme4.xml><?xml version="1.0" encoding="utf-8"?>
<a:theme xmlns:a="http://schemas.openxmlformats.org/drawingml/2006/main" name="SIMPLE - LAYOUT">
  <a:themeElements>
    <a:clrScheme name="EUI - TEMPLATE">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I - POWERPOINT TEMPLATE - NEUTRE" id="{8FDC6CF4-DE30-8E4F-A912-1E5145E39163}" vid="{C405E423-91B3-624E-84DC-AAEDDCE7567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BDEE40DCD8E2419E01055EECC563B1" ma:contentTypeVersion="14" ma:contentTypeDescription="Create a new document." ma:contentTypeScope="" ma:versionID="7a0e50c57741fc1e64903848ebdfe5b0">
  <xsd:schema xmlns:xsd="http://www.w3.org/2001/XMLSchema" xmlns:xs="http://www.w3.org/2001/XMLSchema" xmlns:p="http://schemas.microsoft.com/office/2006/metadata/properties" xmlns:ns2="f58146b2-274b-4226-9504-207b8a4cc1ba" xmlns:ns3="0d10a1db-cb7b-47df-a367-3cb4a7090fad" targetNamespace="http://schemas.microsoft.com/office/2006/metadata/properties" ma:root="true" ma:fieldsID="63b78ed4e27efdefad9bdb2fc2cf63f8" ns2:_="" ns3:_="">
    <xsd:import namespace="f58146b2-274b-4226-9504-207b8a4cc1ba"/>
    <xsd:import namespace="0d10a1db-cb7b-47df-a367-3cb4a7090fa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8146b2-274b-4226-9504-207b8a4cc1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4fd23e0-4e92-4052-93a3-35dc230bb37a" ma:termSetId="09814cd3-568e-fe90-9814-8d621ff8fb84" ma:anchorId="fba54fb3-c3e1-fe81-a776-ca4b69148c4d" ma:open="true" ma:isKeyword="false">
      <xsd:complexType>
        <xsd:sequence>
          <xsd:element ref="pc:Terms" minOccurs="0" maxOccurs="1"/>
        </xsd:sequence>
      </xsd:complex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10a1db-cb7b-47df-a367-3cb4a7090fad"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4992e38c-ed70-4275-9482-bb6317978a9e}" ma:internalName="TaxCatchAll" ma:showField="CatchAllData" ma:web="0d10a1db-cb7b-47df-a367-3cb4a7090fa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6AD826-B180-441C-B413-2C33DFD13B31}">
  <ds:schemaRefs>
    <ds:schemaRef ds:uri="0d10a1db-cb7b-47df-a367-3cb4a7090fad"/>
    <ds:schemaRef ds:uri="f58146b2-274b-4226-9504-207b8a4cc1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B6D2A24-B8E7-4199-B2E6-CF18BDF8BD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EUI - POWERPOINT TEMPLATE - NEUTRE</Template>
  <TotalTime>1008</TotalTime>
  <Words>1659</Words>
  <Application>Microsoft Office PowerPoint</Application>
  <PresentationFormat>Widescreen</PresentationFormat>
  <Paragraphs>204</Paragraphs>
  <Slides>25</Slides>
  <Notes>14</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25</vt:i4>
      </vt:variant>
    </vt:vector>
  </HeadingPairs>
  <TitlesOfParts>
    <vt:vector size="36" baseType="lpstr">
      <vt:lpstr>Arial</vt:lpstr>
      <vt:lpstr>Calibri</vt:lpstr>
      <vt:lpstr>Calibri Light</vt:lpstr>
      <vt:lpstr>Symbol</vt:lpstr>
      <vt:lpstr>Tahoma</vt:lpstr>
      <vt:lpstr>Ubuntu</vt:lpstr>
      <vt:lpstr>EUI - TITLE SLIDES</vt:lpstr>
      <vt:lpstr>EUI CONTENT SLIDES</vt:lpstr>
      <vt:lpstr>1_Conception personnalisée</vt:lpstr>
      <vt:lpstr>SIMPLE - LAYOUT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Capacity Building</vt:lpstr>
      <vt:lpstr>PowerPoint Presentation</vt:lpstr>
      <vt:lpstr>PowerPoint Presentation</vt:lpstr>
      <vt:lpstr>PowerPoint Presentation</vt:lpstr>
      <vt:lpstr>PowerPoint Presentation</vt:lpstr>
      <vt:lpstr>PowerPoint Presentation</vt:lpstr>
      <vt:lpstr>PowerPoint Presentation</vt:lpstr>
      <vt:lpstr>What it is?</vt:lpstr>
      <vt:lpstr>PowerPoint Presentation</vt:lpstr>
      <vt:lpstr>What is the scope?</vt:lpstr>
      <vt:lpstr>Partnership composition? </vt:lpstr>
      <vt:lpstr>UAEU Thematic Partnerships</vt:lpstr>
      <vt:lpstr>Functions of UCPs</vt:lpstr>
      <vt:lpstr>Reaching out and staying in touch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Murphy</dc:creator>
  <cp:lastModifiedBy>Karl Murphy</cp:lastModifiedBy>
  <cp:revision>25</cp:revision>
  <cp:lastPrinted>2023-09-26T10:20:21Z</cp:lastPrinted>
  <dcterms:created xsi:type="dcterms:W3CDTF">2023-09-20T07:24:32Z</dcterms:created>
  <dcterms:modified xsi:type="dcterms:W3CDTF">2024-02-14T15:27:01Z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1.6.1.4122</vt:lpwstr>
  </property>
</Properties>
</file>