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omments/modernComment_106_2516013D.xml" ContentType="application/vnd.ms-powerpoint.comment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3E8D09_ECE36F14.xml" ContentType="application/vnd.ms-powerpoint.comments+xml"/>
  <Override PartName="/ppt/notesSlides/notesSlide8.xml" ContentType="application/vnd.openxmlformats-officedocument.presentationml.notesSlide+xml"/>
  <Override PartName="/ppt/comments/modernComment_10B_2938831E.xml" ContentType="application/vnd.ms-powerpoint.comment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18D_60CE7260.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omments/modernComment_7F3E8D0D_A136CC56.xml" ContentType="application/vnd.ms-powerpoint.comment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omments/modernComment_194_B4915765.xml" ContentType="application/vnd.ms-powerpoint.comments+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7F3E8D10_4595EB16.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comments/modernComment_7F3E8D03_B757FE87.xml" ContentType="application/vnd.ms-powerpoint.comments+xml"/>
  <Override PartName="/ppt/notesSlides/notesSlide3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4"/>
  </p:sldMasterIdLst>
  <p:notesMasterIdLst>
    <p:notesMasterId r:id="rId48"/>
  </p:notesMasterIdLst>
  <p:sldIdLst>
    <p:sldId id="268" r:id="rId5"/>
    <p:sldId id="2134805780" r:id="rId6"/>
    <p:sldId id="2134805783" r:id="rId7"/>
    <p:sldId id="276" r:id="rId8"/>
    <p:sldId id="3684" r:id="rId9"/>
    <p:sldId id="3645" r:id="rId10"/>
    <p:sldId id="262" r:id="rId11"/>
    <p:sldId id="2134805781" r:id="rId12"/>
    <p:sldId id="346" r:id="rId13"/>
    <p:sldId id="2134805769" r:id="rId14"/>
    <p:sldId id="267" r:id="rId15"/>
    <p:sldId id="2134805779" r:id="rId16"/>
    <p:sldId id="2134805784" r:id="rId17"/>
    <p:sldId id="3841" r:id="rId18"/>
    <p:sldId id="2134805777" r:id="rId19"/>
    <p:sldId id="408" r:id="rId20"/>
    <p:sldId id="1080" r:id="rId21"/>
    <p:sldId id="302" r:id="rId22"/>
    <p:sldId id="374" r:id="rId23"/>
    <p:sldId id="407" r:id="rId24"/>
    <p:sldId id="319" r:id="rId25"/>
    <p:sldId id="264" r:id="rId26"/>
    <p:sldId id="265" r:id="rId27"/>
    <p:sldId id="403" r:id="rId28"/>
    <p:sldId id="377" r:id="rId29"/>
    <p:sldId id="343" r:id="rId30"/>
    <p:sldId id="375" r:id="rId31"/>
    <p:sldId id="296" r:id="rId32"/>
    <p:sldId id="381" r:id="rId33"/>
    <p:sldId id="334" r:id="rId34"/>
    <p:sldId id="1094" r:id="rId35"/>
    <p:sldId id="397" r:id="rId36"/>
    <p:sldId id="2134805772" r:id="rId37"/>
    <p:sldId id="2134805773" r:id="rId38"/>
    <p:sldId id="364" r:id="rId39"/>
    <p:sldId id="404" r:id="rId40"/>
    <p:sldId id="1079" r:id="rId41"/>
    <p:sldId id="2134805774" r:id="rId42"/>
    <p:sldId id="2134805775" r:id="rId43"/>
    <p:sldId id="2134805776" r:id="rId44"/>
    <p:sldId id="2134805778" r:id="rId45"/>
    <p:sldId id="2134805763" r:id="rId46"/>
    <p:sldId id="2134805782" r:id="rId47"/>
  </p:sldIdLst>
  <p:sldSz cx="12192000" cy="6858000"/>
  <p:notesSz cx="6858000" cy="9144000"/>
  <p:embeddedFontLst>
    <p:embeddedFont>
      <p:font typeface="Bahnschrift Condensed" panose="020B0502040204020203" pitchFamily="34" charset="0"/>
      <p:regular r:id="rId49"/>
      <p:bold r:id="rId50"/>
    </p:embeddedFont>
    <p:embeddedFont>
      <p:font typeface="Bahnschrift SemiBold" panose="020B0502040204020203" pitchFamily="34" charset="0"/>
      <p:bold r:id="rId51"/>
    </p:embeddedFont>
    <p:embeddedFont>
      <p:font typeface="Calibri" panose="020F0502020204030204" pitchFamily="34" charset="0"/>
      <p:regular r:id="rId52"/>
      <p:bold r:id="rId53"/>
      <p:italic r:id="rId54"/>
      <p:boldItalic r:id="rId55"/>
    </p:embeddedFont>
    <p:embeddedFont>
      <p:font typeface="Calibri Light" panose="020F0302020204030204" pitchFamily="34" charset="0"/>
      <p:regular r:id="rId56"/>
      <p:italic r:id="rId57"/>
    </p:embeddedFont>
    <p:embeddedFont>
      <p:font typeface="Caveat" panose="020B0604020202020204" charset="0"/>
      <p:regular r:id="rId58"/>
      <p:bold r:id="rId59"/>
    </p:embeddedFont>
    <p:embeddedFont>
      <p:font typeface="Century Gothic" panose="020B0502020202020204" pitchFamily="34" charset="0"/>
      <p:regular r:id="rId60"/>
      <p:bold r:id="rId61"/>
      <p:italic r:id="rId62"/>
      <p:boldItalic r:id="rId63"/>
    </p:embeddedFont>
    <p:embeddedFont>
      <p:font typeface="Korolev Light" panose="020B0604020202020204" charset="0"/>
      <p:regular r:id="rId64"/>
      <p:italic r:id="rId65"/>
    </p:embeddedFont>
    <p:embeddedFont>
      <p:font typeface="Montserrat" panose="00000500000000000000" pitchFamily="2" charset="0"/>
      <p:regular r:id="rId66"/>
      <p:bold r:id="rId67"/>
    </p:embeddedFont>
    <p:embeddedFont>
      <p:font typeface="Montserrat SemiBold" panose="00000700000000000000" pitchFamily="2" charset="0"/>
      <p:bold r:id="rId68"/>
      <p:boldItalic r:id="rId69"/>
    </p:embeddedFont>
    <p:embeddedFont>
      <p:font typeface="Raleway" pitchFamily="2" charset="0"/>
      <p:regular r:id="rId70"/>
      <p:bold r:id="rId71"/>
      <p:italic r:id="rId72"/>
      <p:boldItalic r:id="rId73"/>
    </p:embeddedFont>
    <p:embeddedFont>
      <p:font typeface="Roboto" panose="02000000000000000000" pitchFamily="2" charset="0"/>
      <p:regular r:id="rId74"/>
      <p:bold r:id="rId75"/>
      <p:italic r:id="rId76"/>
      <p:boldItalic r:id="rId77"/>
    </p:embeddedFont>
    <p:embeddedFont>
      <p:font typeface="Source Sans Pro" panose="020B0503030403020204" pitchFamily="34" charset="0"/>
      <p:regular r:id="rId78"/>
      <p:bold r:id="rId79"/>
      <p:italic r:id="rId80"/>
      <p:boldItalic r:id="rId81"/>
    </p:embeddedFont>
    <p:embeddedFont>
      <p:font typeface="Work Sans" pitchFamily="2" charset="0"/>
      <p:regular r:id="rId82"/>
      <p:bold r:id="rId83"/>
      <p:italic r:id="rId84"/>
      <p:boldItalic r:id="rId85"/>
    </p:embeddedFont>
    <p:embeddedFont>
      <p:font typeface="Work Sans Light" pitchFamily="2" charset="0"/>
      <p:regular r:id="rId86"/>
      <p:italic r:id="rId8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2C618D1F-C869-917E-0940-D3054B72C1F6}" name="Irene Rondini" initials="IR" userId="Irene Rondini" providerId="None"/>
  <p188:author id="{21DB4CC1-1783-9B8D-197F-69CAC5735EC1}" name="Marion Jammet" initials="MJ" userId="S::marion@igbc.ie::4ad99fe3-60f6-4151-9048-c49a526bf52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40D6B8"/>
    <a:srgbClr val="E6F2F2"/>
    <a:srgbClr val="797877"/>
    <a:srgbClr val="62BB46"/>
    <a:srgbClr val="177E7E"/>
    <a:srgbClr val="60256C"/>
    <a:srgbClr val="E6E6E6"/>
    <a:srgbClr val="61BA46"/>
    <a:srgbClr val="C22E8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50" autoAdjust="0"/>
    <p:restoredTop sz="94676" autoAdjust="0"/>
  </p:normalViewPr>
  <p:slideViewPr>
    <p:cSldViewPr snapToGrid="0">
      <p:cViewPr varScale="1">
        <p:scale>
          <a:sx n="85" d="100"/>
          <a:sy n="85" d="100"/>
        </p:scale>
        <p:origin x="660"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font" Target="fonts/font2.fntdata"/><Relationship Id="rId55" Type="http://schemas.openxmlformats.org/officeDocument/2006/relationships/font" Target="fonts/font7.fntdata"/><Relationship Id="rId63" Type="http://schemas.openxmlformats.org/officeDocument/2006/relationships/font" Target="fonts/font15.fntdata"/><Relationship Id="rId68" Type="http://schemas.openxmlformats.org/officeDocument/2006/relationships/font" Target="fonts/font20.fntdata"/><Relationship Id="rId76" Type="http://schemas.openxmlformats.org/officeDocument/2006/relationships/font" Target="fonts/font28.fntdata"/><Relationship Id="rId84" Type="http://schemas.openxmlformats.org/officeDocument/2006/relationships/font" Target="fonts/font36.fntdata"/><Relationship Id="rId89" Type="http://schemas.openxmlformats.org/officeDocument/2006/relationships/viewProps" Target="viewProps.xml"/><Relationship Id="rId7" Type="http://schemas.openxmlformats.org/officeDocument/2006/relationships/slide" Target="slides/slide3.xml"/><Relationship Id="rId71" Type="http://schemas.openxmlformats.org/officeDocument/2006/relationships/font" Target="fonts/font23.fntdata"/><Relationship Id="rId92"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5.fntdata"/><Relationship Id="rId58" Type="http://schemas.openxmlformats.org/officeDocument/2006/relationships/font" Target="fonts/font10.fntdata"/><Relationship Id="rId66" Type="http://schemas.openxmlformats.org/officeDocument/2006/relationships/font" Target="fonts/font18.fntdata"/><Relationship Id="rId74" Type="http://schemas.openxmlformats.org/officeDocument/2006/relationships/font" Target="fonts/font26.fntdata"/><Relationship Id="rId79" Type="http://schemas.openxmlformats.org/officeDocument/2006/relationships/font" Target="fonts/font31.fntdata"/><Relationship Id="rId87" Type="http://schemas.openxmlformats.org/officeDocument/2006/relationships/font" Target="fonts/font39.fntdata"/><Relationship Id="rId5" Type="http://schemas.openxmlformats.org/officeDocument/2006/relationships/slide" Target="slides/slide1.xml"/><Relationship Id="rId61" Type="http://schemas.openxmlformats.org/officeDocument/2006/relationships/font" Target="fonts/font13.fntdata"/><Relationship Id="rId82" Type="http://schemas.openxmlformats.org/officeDocument/2006/relationships/font" Target="fonts/font34.fntdata"/><Relationship Id="rId90" Type="http://schemas.openxmlformats.org/officeDocument/2006/relationships/theme" Target="theme/them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notesMaster" Target="notesMasters/notesMaster1.xml"/><Relationship Id="rId56" Type="http://schemas.openxmlformats.org/officeDocument/2006/relationships/font" Target="fonts/font8.fntdata"/><Relationship Id="rId64" Type="http://schemas.openxmlformats.org/officeDocument/2006/relationships/font" Target="fonts/font16.fntdata"/><Relationship Id="rId69" Type="http://schemas.openxmlformats.org/officeDocument/2006/relationships/font" Target="fonts/font21.fntdata"/><Relationship Id="rId77" Type="http://schemas.openxmlformats.org/officeDocument/2006/relationships/font" Target="fonts/font29.fntdata"/><Relationship Id="rId8" Type="http://schemas.openxmlformats.org/officeDocument/2006/relationships/slide" Target="slides/slide4.xml"/><Relationship Id="rId51" Type="http://schemas.openxmlformats.org/officeDocument/2006/relationships/font" Target="fonts/font3.fntdata"/><Relationship Id="rId72" Type="http://schemas.openxmlformats.org/officeDocument/2006/relationships/font" Target="fonts/font24.fntdata"/><Relationship Id="rId80" Type="http://schemas.openxmlformats.org/officeDocument/2006/relationships/font" Target="fonts/font32.fntdata"/><Relationship Id="rId85" Type="http://schemas.openxmlformats.org/officeDocument/2006/relationships/font" Target="fonts/font37.fntdata"/><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11.fntdata"/><Relationship Id="rId67" Type="http://schemas.openxmlformats.org/officeDocument/2006/relationships/font" Target="fonts/font19.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6.fntdata"/><Relationship Id="rId62" Type="http://schemas.openxmlformats.org/officeDocument/2006/relationships/font" Target="fonts/font14.fntdata"/><Relationship Id="rId70" Type="http://schemas.openxmlformats.org/officeDocument/2006/relationships/font" Target="fonts/font22.fntdata"/><Relationship Id="rId75" Type="http://schemas.openxmlformats.org/officeDocument/2006/relationships/font" Target="fonts/font27.fntdata"/><Relationship Id="rId83" Type="http://schemas.openxmlformats.org/officeDocument/2006/relationships/font" Target="fonts/font35.fntdata"/><Relationship Id="rId88" Type="http://schemas.openxmlformats.org/officeDocument/2006/relationships/presProps" Target="presProps.xml"/><Relationship Id="rId9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1.fntdata"/><Relationship Id="rId57" Type="http://schemas.openxmlformats.org/officeDocument/2006/relationships/font" Target="fonts/font9.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4.fntdata"/><Relationship Id="rId60" Type="http://schemas.openxmlformats.org/officeDocument/2006/relationships/font" Target="fonts/font12.fntdata"/><Relationship Id="rId65" Type="http://schemas.openxmlformats.org/officeDocument/2006/relationships/font" Target="fonts/font17.fntdata"/><Relationship Id="rId73" Type="http://schemas.openxmlformats.org/officeDocument/2006/relationships/font" Target="fonts/font25.fntdata"/><Relationship Id="rId78" Type="http://schemas.openxmlformats.org/officeDocument/2006/relationships/font" Target="fonts/font30.fntdata"/><Relationship Id="rId81" Type="http://schemas.openxmlformats.org/officeDocument/2006/relationships/font" Target="fonts/font33.fntdata"/><Relationship Id="rId86" Type="http://schemas.openxmlformats.org/officeDocument/2006/relationships/font" Target="fonts/font38.fntdata"/><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oleObject" Target="https://hier.sharepoint.com/sites/SKAO/CO2Prestatieladder/Certificaten/Maandrapportages/2022/Overzicht_2022.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3.4206275693424502E-3"/>
          <c:y val="1.25270133340507E-2"/>
          <c:w val="0.98745769891241097"/>
          <c:h val="0.97494597333189859"/>
        </c:manualLayout>
      </c:layout>
      <c:lineChart>
        <c:grouping val="standard"/>
        <c:varyColors val="0"/>
        <c:ser>
          <c:idx val="0"/>
          <c:order val="0"/>
          <c:spPr>
            <a:ln w="28575" cap="rnd">
              <a:solidFill>
                <a:srgbClr val="006D6E"/>
              </a:solidFill>
              <a:round/>
            </a:ln>
            <a:effectLst/>
          </c:spPr>
          <c:marker>
            <c:symbol val="none"/>
          </c:marker>
          <c:dPt>
            <c:idx val="1"/>
            <c:marker>
              <c:symbol val="none"/>
            </c:marker>
            <c:bubble3D val="0"/>
            <c:spPr>
              <a:ln w="28575" cap="rnd">
                <a:solidFill>
                  <a:srgbClr val="C00000"/>
                </a:solidFill>
                <a:round/>
              </a:ln>
              <a:effectLst/>
            </c:spPr>
            <c:extLst>
              <c:ext xmlns:c16="http://schemas.microsoft.com/office/drawing/2014/chart" uri="{C3380CC4-5D6E-409C-BE32-E72D297353CC}">
                <c16:uniqueId val="{00000001-484A-4802-B600-4754EE353875}"/>
              </c:ext>
            </c:extLst>
          </c:dPt>
          <c:dLbls>
            <c:dLbl>
              <c:idx val="0"/>
              <c:delete val="1"/>
              <c:extLst>
                <c:ext xmlns:c15="http://schemas.microsoft.com/office/drawing/2012/chart" uri="{CE6537A1-D6FC-4f65-9D91-7224C49458BB}"/>
                <c:ext xmlns:c16="http://schemas.microsoft.com/office/drawing/2014/chart" uri="{C3380CC4-5D6E-409C-BE32-E72D297353CC}">
                  <c16:uniqueId val="{00000002-484A-4802-B600-4754EE353875}"/>
                </c:ext>
              </c:extLst>
            </c:dLbl>
            <c:dLbl>
              <c:idx val="1"/>
              <c:delete val="1"/>
              <c:extLst>
                <c:ext xmlns:c15="http://schemas.microsoft.com/office/drawing/2012/chart" uri="{CE6537A1-D6FC-4f65-9D91-7224C49458BB}"/>
                <c:ext xmlns:c16="http://schemas.microsoft.com/office/drawing/2014/chart" uri="{C3380CC4-5D6E-409C-BE32-E72D297353CC}">
                  <c16:uniqueId val="{00000001-484A-4802-B600-4754EE353875}"/>
                </c:ext>
              </c:extLst>
            </c:dLbl>
            <c:dLbl>
              <c:idx val="2"/>
              <c:delete val="1"/>
              <c:extLst>
                <c:ext xmlns:c15="http://schemas.microsoft.com/office/drawing/2012/chart" uri="{CE6537A1-D6FC-4f65-9D91-7224C49458BB}"/>
                <c:ext xmlns:c16="http://schemas.microsoft.com/office/drawing/2014/chart" uri="{C3380CC4-5D6E-409C-BE32-E72D297353CC}">
                  <c16:uniqueId val="{0000000D-484A-4802-B600-4754EE353875}"/>
                </c:ext>
              </c:extLst>
            </c:dLbl>
            <c:dLbl>
              <c:idx val="3"/>
              <c:delete val="1"/>
              <c:extLst>
                <c:ext xmlns:c15="http://schemas.microsoft.com/office/drawing/2012/chart" uri="{CE6537A1-D6FC-4f65-9D91-7224C49458BB}"/>
                <c:ext xmlns:c16="http://schemas.microsoft.com/office/drawing/2014/chart" uri="{C3380CC4-5D6E-409C-BE32-E72D297353CC}">
                  <c16:uniqueId val="{0000000C-33BE-484E-9DFA-D3C05E7BA585}"/>
                </c:ext>
              </c:extLst>
            </c:dLbl>
            <c:dLbl>
              <c:idx val="4"/>
              <c:delete val="1"/>
              <c:extLst>
                <c:ext xmlns:c15="http://schemas.microsoft.com/office/drawing/2012/chart" uri="{CE6537A1-D6FC-4f65-9D91-7224C49458BB}"/>
                <c:ext xmlns:c16="http://schemas.microsoft.com/office/drawing/2014/chart" uri="{C3380CC4-5D6E-409C-BE32-E72D297353CC}">
                  <c16:uniqueId val="{00000003-484A-4802-B600-4754EE353875}"/>
                </c:ext>
              </c:extLst>
            </c:dLbl>
            <c:dLbl>
              <c:idx val="5"/>
              <c:delete val="1"/>
              <c:extLst>
                <c:ext xmlns:c15="http://schemas.microsoft.com/office/drawing/2012/chart" uri="{CE6537A1-D6FC-4f65-9D91-7224C49458BB}"/>
                <c:ext xmlns:c16="http://schemas.microsoft.com/office/drawing/2014/chart" uri="{C3380CC4-5D6E-409C-BE32-E72D297353CC}">
                  <c16:uniqueId val="{0000000B-33BE-484E-9DFA-D3C05E7BA585}"/>
                </c:ext>
              </c:extLst>
            </c:dLbl>
            <c:dLbl>
              <c:idx val="6"/>
              <c:delete val="1"/>
              <c:extLst>
                <c:ext xmlns:c15="http://schemas.microsoft.com/office/drawing/2012/chart" uri="{CE6537A1-D6FC-4f65-9D91-7224C49458BB}"/>
                <c:ext xmlns:c16="http://schemas.microsoft.com/office/drawing/2014/chart" uri="{C3380CC4-5D6E-409C-BE32-E72D297353CC}">
                  <c16:uniqueId val="{00000004-484A-4802-B600-4754EE353875}"/>
                </c:ext>
              </c:extLst>
            </c:dLbl>
            <c:dLbl>
              <c:idx val="7"/>
              <c:delete val="1"/>
              <c:extLst>
                <c:ext xmlns:c15="http://schemas.microsoft.com/office/drawing/2012/chart" uri="{CE6537A1-D6FC-4f65-9D91-7224C49458BB}"/>
                <c:ext xmlns:c16="http://schemas.microsoft.com/office/drawing/2014/chart" uri="{C3380CC4-5D6E-409C-BE32-E72D297353CC}">
                  <c16:uniqueId val="{0000000A-33BE-484E-9DFA-D3C05E7BA585}"/>
                </c:ext>
              </c:extLst>
            </c:dLbl>
            <c:dLbl>
              <c:idx val="8"/>
              <c:delete val="1"/>
              <c:extLst>
                <c:ext xmlns:c15="http://schemas.microsoft.com/office/drawing/2012/chart" uri="{CE6537A1-D6FC-4f65-9D91-7224C49458BB}"/>
                <c:ext xmlns:c16="http://schemas.microsoft.com/office/drawing/2014/chart" uri="{C3380CC4-5D6E-409C-BE32-E72D297353CC}">
                  <c16:uniqueId val="{00000005-484A-4802-B600-4754EE353875}"/>
                </c:ext>
              </c:extLst>
            </c:dLbl>
            <c:dLbl>
              <c:idx val="9"/>
              <c:delete val="1"/>
              <c:extLst>
                <c:ext xmlns:c15="http://schemas.microsoft.com/office/drawing/2012/chart" uri="{CE6537A1-D6FC-4f65-9D91-7224C49458BB}"/>
                <c:ext xmlns:c16="http://schemas.microsoft.com/office/drawing/2014/chart" uri="{C3380CC4-5D6E-409C-BE32-E72D297353CC}">
                  <c16:uniqueId val="{00000009-33BE-484E-9DFA-D3C05E7BA585}"/>
                </c:ext>
              </c:extLst>
            </c:dLbl>
            <c:dLbl>
              <c:idx val="10"/>
              <c:delete val="1"/>
              <c:extLst>
                <c:ext xmlns:c15="http://schemas.microsoft.com/office/drawing/2012/chart" uri="{CE6537A1-D6FC-4f65-9D91-7224C49458BB}"/>
                <c:ext xmlns:c16="http://schemas.microsoft.com/office/drawing/2014/chart" uri="{C3380CC4-5D6E-409C-BE32-E72D297353CC}">
                  <c16:uniqueId val="{00000006-484A-4802-B600-4754EE353875}"/>
                </c:ext>
              </c:extLst>
            </c:dLbl>
            <c:dLbl>
              <c:idx val="11"/>
              <c:delete val="1"/>
              <c:extLst>
                <c:ext xmlns:c15="http://schemas.microsoft.com/office/drawing/2012/chart" uri="{CE6537A1-D6FC-4f65-9D91-7224C49458BB}"/>
                <c:ext xmlns:c16="http://schemas.microsoft.com/office/drawing/2014/chart" uri="{C3380CC4-5D6E-409C-BE32-E72D297353CC}">
                  <c16:uniqueId val="{00000008-33BE-484E-9DFA-D3C05E7BA585}"/>
                </c:ext>
              </c:extLst>
            </c:dLbl>
            <c:dLbl>
              <c:idx val="12"/>
              <c:delete val="1"/>
              <c:extLst>
                <c:ext xmlns:c15="http://schemas.microsoft.com/office/drawing/2012/chart" uri="{CE6537A1-D6FC-4f65-9D91-7224C49458BB}"/>
                <c:ext xmlns:c16="http://schemas.microsoft.com/office/drawing/2014/chart" uri="{C3380CC4-5D6E-409C-BE32-E72D297353CC}">
                  <c16:uniqueId val="{00000007-484A-4802-B600-4754EE353875}"/>
                </c:ext>
              </c:extLst>
            </c:dLbl>
            <c:dLbl>
              <c:idx val="13"/>
              <c:delete val="1"/>
              <c:extLst>
                <c:ext xmlns:c15="http://schemas.microsoft.com/office/drawing/2012/chart" uri="{CE6537A1-D6FC-4f65-9D91-7224C49458BB}"/>
                <c:ext xmlns:c16="http://schemas.microsoft.com/office/drawing/2014/chart" uri="{C3380CC4-5D6E-409C-BE32-E72D297353CC}">
                  <c16:uniqueId val="{00000007-33BE-484E-9DFA-D3C05E7BA585}"/>
                </c:ext>
              </c:extLst>
            </c:dLbl>
            <c:dLbl>
              <c:idx val="14"/>
              <c:delete val="1"/>
              <c:extLst>
                <c:ext xmlns:c15="http://schemas.microsoft.com/office/drawing/2012/chart" uri="{CE6537A1-D6FC-4f65-9D91-7224C49458BB}"/>
                <c:ext xmlns:c16="http://schemas.microsoft.com/office/drawing/2014/chart" uri="{C3380CC4-5D6E-409C-BE32-E72D297353CC}">
                  <c16:uniqueId val="{00000008-484A-4802-B600-4754EE353875}"/>
                </c:ext>
              </c:extLst>
            </c:dLbl>
            <c:dLbl>
              <c:idx val="15"/>
              <c:delete val="1"/>
              <c:extLst>
                <c:ext xmlns:c15="http://schemas.microsoft.com/office/drawing/2012/chart" uri="{CE6537A1-D6FC-4f65-9D91-7224C49458BB}"/>
                <c:ext xmlns:c16="http://schemas.microsoft.com/office/drawing/2014/chart" uri="{C3380CC4-5D6E-409C-BE32-E72D297353CC}">
                  <c16:uniqueId val="{00000006-33BE-484E-9DFA-D3C05E7BA585}"/>
                </c:ext>
              </c:extLst>
            </c:dLbl>
            <c:dLbl>
              <c:idx val="16"/>
              <c:delete val="1"/>
              <c:extLst>
                <c:ext xmlns:c15="http://schemas.microsoft.com/office/drawing/2012/chart" uri="{CE6537A1-D6FC-4f65-9D91-7224C49458BB}"/>
                <c:ext xmlns:c16="http://schemas.microsoft.com/office/drawing/2014/chart" uri="{C3380CC4-5D6E-409C-BE32-E72D297353CC}">
                  <c16:uniqueId val="{00000009-484A-4802-B600-4754EE353875}"/>
                </c:ext>
              </c:extLst>
            </c:dLbl>
            <c:dLbl>
              <c:idx val="17"/>
              <c:delete val="1"/>
              <c:extLst>
                <c:ext xmlns:c15="http://schemas.microsoft.com/office/drawing/2012/chart" uri="{CE6537A1-D6FC-4f65-9D91-7224C49458BB}"/>
                <c:ext xmlns:c16="http://schemas.microsoft.com/office/drawing/2014/chart" uri="{C3380CC4-5D6E-409C-BE32-E72D297353CC}">
                  <c16:uniqueId val="{00000005-33BE-484E-9DFA-D3C05E7BA585}"/>
                </c:ext>
              </c:extLst>
            </c:dLbl>
            <c:dLbl>
              <c:idx val="18"/>
              <c:delete val="1"/>
              <c:extLst>
                <c:ext xmlns:c15="http://schemas.microsoft.com/office/drawing/2012/chart" uri="{CE6537A1-D6FC-4f65-9D91-7224C49458BB}"/>
                <c:ext xmlns:c16="http://schemas.microsoft.com/office/drawing/2014/chart" uri="{C3380CC4-5D6E-409C-BE32-E72D297353CC}">
                  <c16:uniqueId val="{0000000A-484A-4802-B600-4754EE353875}"/>
                </c:ext>
              </c:extLst>
            </c:dLbl>
            <c:dLbl>
              <c:idx val="19"/>
              <c:delete val="1"/>
              <c:extLst>
                <c:ext xmlns:c15="http://schemas.microsoft.com/office/drawing/2012/chart" uri="{CE6537A1-D6FC-4f65-9D91-7224C49458BB}"/>
                <c:ext xmlns:c16="http://schemas.microsoft.com/office/drawing/2014/chart" uri="{C3380CC4-5D6E-409C-BE32-E72D297353CC}">
                  <c16:uniqueId val="{00000004-33BE-484E-9DFA-D3C05E7BA585}"/>
                </c:ext>
              </c:extLst>
            </c:dLbl>
            <c:dLbl>
              <c:idx val="20"/>
              <c:delete val="1"/>
              <c:extLst>
                <c:ext xmlns:c15="http://schemas.microsoft.com/office/drawing/2012/chart" uri="{CE6537A1-D6FC-4f65-9D91-7224C49458BB}"/>
                <c:ext xmlns:c16="http://schemas.microsoft.com/office/drawing/2014/chart" uri="{C3380CC4-5D6E-409C-BE32-E72D297353CC}">
                  <c16:uniqueId val="{0000000B-484A-4802-B600-4754EE353875}"/>
                </c:ext>
              </c:extLst>
            </c:dLbl>
            <c:dLbl>
              <c:idx val="21"/>
              <c:delete val="1"/>
              <c:extLst>
                <c:ext xmlns:c15="http://schemas.microsoft.com/office/drawing/2012/chart" uri="{CE6537A1-D6FC-4f65-9D91-7224C49458BB}"/>
                <c:ext xmlns:c16="http://schemas.microsoft.com/office/drawing/2014/chart" uri="{C3380CC4-5D6E-409C-BE32-E72D297353CC}">
                  <c16:uniqueId val="{00000003-33BE-484E-9DFA-D3C05E7BA585}"/>
                </c:ext>
              </c:extLst>
            </c:dLbl>
            <c:dLbl>
              <c:idx val="22"/>
              <c:delete val="1"/>
              <c:extLst>
                <c:ext xmlns:c15="http://schemas.microsoft.com/office/drawing/2012/chart" uri="{CE6537A1-D6FC-4f65-9D91-7224C49458BB}"/>
                <c:ext xmlns:c16="http://schemas.microsoft.com/office/drawing/2014/chart" uri="{C3380CC4-5D6E-409C-BE32-E72D297353CC}">
                  <c16:uniqueId val="{00000002-33BE-484E-9DFA-D3C05E7BA585}"/>
                </c:ext>
              </c:extLst>
            </c:dLbl>
            <c:dLbl>
              <c:idx val="23"/>
              <c:delete val="1"/>
              <c:extLst>
                <c:ext xmlns:c15="http://schemas.microsoft.com/office/drawing/2012/chart" uri="{CE6537A1-D6FC-4f65-9D91-7224C49458BB}"/>
                <c:ext xmlns:c16="http://schemas.microsoft.com/office/drawing/2014/chart" uri="{C3380CC4-5D6E-409C-BE32-E72D297353CC}">
                  <c16:uniqueId val="{0000000E-484A-4802-B600-4754EE353875}"/>
                </c:ext>
              </c:extLst>
            </c:dLbl>
            <c:dLbl>
              <c:idx val="24"/>
              <c:layout>
                <c:manualLayout>
                  <c:x val="0"/>
                  <c:y val="-1.9224109848057808E-2"/>
                </c:manualLayout>
              </c:layout>
              <c:tx>
                <c:rich>
                  <a:bodyPr/>
                  <a:lstStyle/>
                  <a:p>
                    <a:r>
                      <a:rPr lang="en-US" sz="2000" dirty="0"/>
                      <a:t>1500</a:t>
                    </a:r>
                  </a:p>
                </c:rich>
              </c:tx>
              <c:dLblPos val="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F-484A-4802-B600-4754EE353875}"/>
                </c:ext>
              </c:extLst>
            </c:dLbl>
            <c:spPr>
              <a:noFill/>
              <a:ln>
                <a:noFill/>
              </a:ln>
              <a:effectLst/>
            </c:spPr>
            <c:txPr>
              <a:bodyPr rot="0" spcFirstLastPara="1" vertOverflow="clip" horzOverflow="clip" vert="horz" wrap="square" lIns="36576" tIns="18288" rIns="36576" bIns="18288" anchor="ctr" anchorCtr="1">
                <a:spAutoFit/>
              </a:bodyPr>
              <a:lstStyle/>
              <a:p>
                <a:pPr>
                  <a:defRPr lang="en-US" sz="20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pPr xmlns:c15="http://schemas.microsoft.com/office/drawing/2012/chart">
                  <a:prstGeom prst="rect">
                    <a:avLst/>
                  </a:prstGeom>
                  <a:noFill/>
                  <a:ln>
                    <a:noFill/>
                  </a:ln>
                </c15:spPr>
                <c15:showLeaderLines val="1"/>
                <c15:leaderLines>
                  <c:spPr>
                    <a:ln w="9525" cap="flat" cmpd="sng" algn="ctr">
                      <a:solidFill>
                        <a:schemeClr val="tx1">
                          <a:lumMod val="35000"/>
                          <a:lumOff val="65000"/>
                        </a:schemeClr>
                      </a:solidFill>
                      <a:round/>
                    </a:ln>
                    <a:effectLst/>
                  </c:spPr>
                </c15:leaderLines>
              </c:ext>
            </c:extLst>
          </c:dLbls>
          <c:cat>
            <c:numRef>
              <c:f>('Trend (graf.)'!$A$27:$A$48,'Trend (graf.)'!$A$50:$A$52)</c:f>
              <c:numCache>
                <c:formatCode>m/d/yyyy</c:formatCode>
                <c:ptCount val="25"/>
                <c:pt idx="0">
                  <c:v>40179</c:v>
                </c:pt>
                <c:pt idx="1">
                  <c:v>40544</c:v>
                </c:pt>
                <c:pt idx="2" formatCode="d\-mmm\-yy">
                  <c:v>40618</c:v>
                </c:pt>
                <c:pt idx="3">
                  <c:v>40909</c:v>
                </c:pt>
                <c:pt idx="4">
                  <c:v>41091</c:v>
                </c:pt>
                <c:pt idx="5">
                  <c:v>41275</c:v>
                </c:pt>
                <c:pt idx="6">
                  <c:v>41456</c:v>
                </c:pt>
                <c:pt idx="7">
                  <c:v>41640</c:v>
                </c:pt>
                <c:pt idx="8">
                  <c:v>41821</c:v>
                </c:pt>
                <c:pt idx="9">
                  <c:v>42005</c:v>
                </c:pt>
                <c:pt idx="10">
                  <c:v>42156</c:v>
                </c:pt>
                <c:pt idx="11">
                  <c:v>42370</c:v>
                </c:pt>
                <c:pt idx="12">
                  <c:v>42522</c:v>
                </c:pt>
                <c:pt idx="13">
                  <c:v>42736</c:v>
                </c:pt>
                <c:pt idx="14">
                  <c:v>42917</c:v>
                </c:pt>
                <c:pt idx="15">
                  <c:v>43101</c:v>
                </c:pt>
                <c:pt idx="16">
                  <c:v>43282</c:v>
                </c:pt>
                <c:pt idx="17">
                  <c:v>43466</c:v>
                </c:pt>
                <c:pt idx="18">
                  <c:v>43647</c:v>
                </c:pt>
                <c:pt idx="19">
                  <c:v>43831</c:v>
                </c:pt>
                <c:pt idx="20">
                  <c:v>44013</c:v>
                </c:pt>
                <c:pt idx="21">
                  <c:v>44197</c:v>
                </c:pt>
                <c:pt idx="22">
                  <c:v>44562</c:v>
                </c:pt>
                <c:pt idx="23">
                  <c:v>44743</c:v>
                </c:pt>
                <c:pt idx="24">
                  <c:v>44927</c:v>
                </c:pt>
              </c:numCache>
              <c:extLst/>
            </c:numRef>
          </c:cat>
          <c:val>
            <c:numRef>
              <c:f>('Trend (graf.)'!$B$27:$B$48,'Trend (graf.)'!$B$50:$B$52)</c:f>
              <c:numCache>
                <c:formatCode>General</c:formatCode>
                <c:ptCount val="25"/>
                <c:pt idx="0">
                  <c:v>12</c:v>
                </c:pt>
                <c:pt idx="1">
                  <c:v>75</c:v>
                </c:pt>
                <c:pt idx="2">
                  <c:v>92</c:v>
                </c:pt>
                <c:pt idx="3">
                  <c:v>184</c:v>
                </c:pt>
                <c:pt idx="4">
                  <c:v>224</c:v>
                </c:pt>
                <c:pt idx="5">
                  <c:v>284</c:v>
                </c:pt>
                <c:pt idx="6">
                  <c:v>336</c:v>
                </c:pt>
                <c:pt idx="7">
                  <c:v>404</c:v>
                </c:pt>
                <c:pt idx="8">
                  <c:v>477</c:v>
                </c:pt>
                <c:pt idx="9">
                  <c:v>572</c:v>
                </c:pt>
                <c:pt idx="10">
                  <c:v>642</c:v>
                </c:pt>
                <c:pt idx="11">
                  <c:v>705</c:v>
                </c:pt>
                <c:pt idx="12">
                  <c:v>738</c:v>
                </c:pt>
                <c:pt idx="13">
                  <c:v>769</c:v>
                </c:pt>
                <c:pt idx="14">
                  <c:v>801</c:v>
                </c:pt>
                <c:pt idx="15">
                  <c:v>829</c:v>
                </c:pt>
                <c:pt idx="16">
                  <c:v>884</c:v>
                </c:pt>
                <c:pt idx="17">
                  <c:v>896</c:v>
                </c:pt>
                <c:pt idx="18">
                  <c:v>932</c:v>
                </c:pt>
                <c:pt idx="19">
                  <c:v>957</c:v>
                </c:pt>
                <c:pt idx="20">
                  <c:v>984</c:v>
                </c:pt>
                <c:pt idx="21">
                  <c:v>1050</c:v>
                </c:pt>
                <c:pt idx="22">
                  <c:v>1204</c:v>
                </c:pt>
                <c:pt idx="23">
                  <c:v>1273</c:v>
                </c:pt>
                <c:pt idx="24">
                  <c:v>1346</c:v>
                </c:pt>
              </c:numCache>
              <c:extLst/>
            </c:numRef>
          </c:val>
          <c:smooth val="0"/>
          <c:extLst>
            <c:ext xmlns:c16="http://schemas.microsoft.com/office/drawing/2014/chart" uri="{C3380CC4-5D6E-409C-BE32-E72D297353CC}">
              <c16:uniqueId val="{0000000C-484A-4802-B600-4754EE353875}"/>
            </c:ext>
          </c:extLst>
        </c:ser>
        <c:dLbls>
          <c:dLblPos val="ctr"/>
          <c:showLegendKey val="0"/>
          <c:showVal val="1"/>
          <c:showCatName val="0"/>
          <c:showSerName val="0"/>
          <c:showPercent val="0"/>
          <c:showBubbleSize val="0"/>
        </c:dLbls>
        <c:smooth val="0"/>
        <c:axId val="568273040"/>
        <c:axId val="568275784"/>
      </c:lineChart>
      <c:dateAx>
        <c:axId val="568273040"/>
        <c:scaling>
          <c:orientation val="minMax"/>
        </c:scaling>
        <c:delete val="1"/>
        <c:axPos val="b"/>
        <c:numFmt formatCode="m/d/yyyy" sourceLinked="1"/>
        <c:majorTickMark val="out"/>
        <c:minorTickMark val="none"/>
        <c:tickLblPos val="nextTo"/>
        <c:crossAx val="568275784"/>
        <c:crosses val="autoZero"/>
        <c:auto val="1"/>
        <c:lblOffset val="100"/>
        <c:baseTimeUnit val="months"/>
        <c:majorUnit val="12"/>
        <c:majorTimeUnit val="months"/>
      </c:dateAx>
      <c:valAx>
        <c:axId val="568275784"/>
        <c:scaling>
          <c:orientation val="minMax"/>
          <c:min val="0"/>
        </c:scaling>
        <c:delete val="1"/>
        <c:axPos val="l"/>
        <c:majorGridlines>
          <c:spPr>
            <a:ln w="9525" cap="flat" cmpd="sng" algn="ctr">
              <a:noFill/>
              <a:round/>
            </a:ln>
            <a:effectLst/>
          </c:spPr>
        </c:majorGridlines>
        <c:numFmt formatCode="General" sourceLinked="1"/>
        <c:majorTickMark val="none"/>
        <c:minorTickMark val="none"/>
        <c:tickLblPos val="nextTo"/>
        <c:crossAx val="568273040"/>
        <c:crosses val="autoZero"/>
        <c:crossBetween val="between"/>
      </c:valAx>
      <c:spPr>
        <a:noFill/>
        <a:ln>
          <a:noFill/>
        </a:ln>
        <a:effectLst/>
      </c:spPr>
    </c:plotArea>
    <c:plotVisOnly val="1"/>
    <c:dispBlanksAs val="gap"/>
    <c:showDLblsOverMax val="0"/>
  </c:chart>
  <c:spPr>
    <a:noFill/>
    <a:ln>
      <a:noFill/>
    </a:ln>
    <a:effectLst/>
  </c:spPr>
  <c:txPr>
    <a:bodyPr/>
    <a:lstStyle/>
    <a:p>
      <a:pPr>
        <a:defRPr lang="en-US" sz="1000" b="0" i="0" u="none" strike="noStrike" kern="1200" baseline="0">
          <a:solidFill>
            <a:schemeClr val="tx1"/>
          </a:solidFill>
          <a:latin typeface="+mn-lt"/>
          <a:ea typeface="+mn-ea"/>
          <a:cs typeface="+mn-cs"/>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06_2516013D.xml><?xml version="1.0" encoding="utf-8"?>
<p188:cmLst xmlns:a="http://schemas.openxmlformats.org/drawingml/2006/main" xmlns:r="http://schemas.openxmlformats.org/officeDocument/2006/relationships" xmlns:p188="http://schemas.microsoft.com/office/powerpoint/2018/8/main">
  <p188:cm id="{789B932D-BD1C-4D7C-A02A-8FAF55C075DE}" authorId="{21DB4CC1-1783-9B8D-197F-69CAC5735EC1}" created="2023-11-14T11:52:08.932">
    <pc:sldMkLst xmlns:pc="http://schemas.microsoft.com/office/powerpoint/2013/main/command">
      <pc:docMk/>
      <pc:sldMk cId="622199101" sldId="262"/>
    </pc:sldMkLst>
    <p188:txBody>
      <a:bodyPr/>
      <a:lstStyle/>
      <a:p>
        <a:r>
          <a:rPr lang="en-IE"/>
          <a:t>On emissions, shouldn't we use the data for Ireland given we have them - Would be more specific + a way to promote our work
Simply remove in Europe from the slide title </a:t>
        </a:r>
      </a:p>
    </p188:txBody>
  </p188:cm>
</p188:cmLst>
</file>

<file path=ppt/comments/modernComment_10B_2938831E.xml><?xml version="1.0" encoding="utf-8"?>
<p188:cmLst xmlns:a="http://schemas.openxmlformats.org/drawingml/2006/main" xmlns:r="http://schemas.openxmlformats.org/officeDocument/2006/relationships" xmlns:p188="http://schemas.microsoft.com/office/powerpoint/2018/8/main">
  <p188:cm id="{3E0C59CB-C538-4DC8-85E9-A15E952F2719}" authorId="{21DB4CC1-1783-9B8D-197F-69CAC5735EC1}" created="2023-11-14T12:01:04.868">
    <pc:sldMkLst xmlns:pc="http://schemas.microsoft.com/office/powerpoint/2013/main/command">
      <pc:docMk/>
      <pc:sldMk cId="691569438" sldId="267"/>
    </pc:sldMkLst>
    <p188:replyLst>
      <p188:reply id="{A4C3F706-A7C6-48DB-9D22-E92750E730FE}" authorId="{21DB4CC1-1783-9B8D-197F-69CAC5735EC1}" created="2023-11-14T12:04:00.518">
        <p188:txBody>
          <a:bodyPr/>
          <a:lstStyle/>
          <a:p>
            <a:r>
              <a:rPr lang="en-IE"/>
              <a:t>You may also mention the new GPP Strategy and Action Plan (public consultation closing on Friday) which will cover the period 2023-2027.
Objective of the strategy: Ensure GPP is a core and integral component of the public procurement process and associated governance structures in Ireland.</a:t>
            </a:r>
          </a:p>
        </p188:txBody>
      </p188:reply>
    </p188:replyLst>
    <p188:txBody>
      <a:bodyPr/>
      <a:lstStyle/>
      <a:p>
        <a:r>
          <a:rPr lang="en-IE"/>
          <a:t>Text might/might not be useful for your presentation:
One of the important areas of the economy that can play a key role in helping Ireland to
become a more resource-efficient and circular economy is Green Public Procurement. In Ireland public bodies (excluding utilities) spend an estimated €18.5 billion a year on goods, 5
services and works.1 This provides Ireland’s public sector with significant influence to stimulate and actively encourage the provision of more resource-efficient, low carbon, less polluting goods, services and works across the public sector.</a:t>
        </a:r>
      </a:p>
    </p188:txBody>
  </p188:cm>
</p188:cmLst>
</file>

<file path=ppt/comments/modernComment_18D_60CE7260.xml><?xml version="1.0" encoding="utf-8"?>
<p188:cmLst xmlns:a="http://schemas.openxmlformats.org/drawingml/2006/main" xmlns:r="http://schemas.openxmlformats.org/officeDocument/2006/relationships" xmlns:p188="http://schemas.microsoft.com/office/powerpoint/2018/8/main">
  <p188:cm id="{B2602631-3844-4ED8-91CE-5EB7B14FA175}" authorId="{21DB4CC1-1783-9B8D-197F-69CAC5735EC1}" created="2023-11-14T12:18:12.533">
    <pc:sldMkLst xmlns:pc="http://schemas.microsoft.com/office/powerpoint/2013/main/command">
      <pc:docMk/>
      <pc:sldMk cId="1624142432" sldId="397"/>
    </pc:sldMkLst>
    <p188:txBody>
      <a:bodyPr/>
      <a:lstStyle/>
      <a:p>
        <a:r>
          <a:rPr lang="en-IE"/>
          <a:t>TII pilot is key, you may want to mention it ealier e.g. in slide 41</a:t>
        </a:r>
      </a:p>
    </p188:txBody>
  </p188:cm>
</p188:cmLst>
</file>

<file path=ppt/comments/modernComment_194_B4915765.xml><?xml version="1.0" encoding="utf-8"?>
<p188:cmLst xmlns:a="http://schemas.openxmlformats.org/drawingml/2006/main" xmlns:r="http://schemas.openxmlformats.org/officeDocument/2006/relationships" xmlns:p188="http://schemas.microsoft.com/office/powerpoint/2018/8/main">
  <p188:cm id="{61320F33-3A0E-49F8-B3C7-795A14B740BC}" authorId="{21DB4CC1-1783-9B8D-197F-69CAC5735EC1}" created="2023-11-14T12:16:52.174">
    <pc:sldMkLst xmlns:pc="http://schemas.microsoft.com/office/powerpoint/2013/main/command">
      <pc:docMk/>
      <pc:sldMk cId="3029423973" sldId="404"/>
    </pc:sldMkLst>
    <p188:txBody>
      <a:bodyPr/>
      <a:lstStyle/>
      <a:p>
        <a:r>
          <a:rPr lang="en-IE"/>
          <a:t>Is that slide necessary? Seems very similar to 26. You don't want the whole slide deck to sound too project heavy</a:t>
        </a:r>
      </a:p>
    </p188:txBody>
  </p188:cm>
</p188:cmLst>
</file>

<file path=ppt/comments/modernComment_7F3E8D03_B757FE87.xml><?xml version="1.0" encoding="utf-8"?>
<p188:cmLst xmlns:a="http://schemas.openxmlformats.org/drawingml/2006/main" xmlns:r="http://schemas.openxmlformats.org/officeDocument/2006/relationships" xmlns:p188="http://schemas.microsoft.com/office/powerpoint/2018/8/main">
  <p188:cm id="{02AFED14-8DEE-449F-983B-2A17FCB2962D}" authorId="{21DB4CC1-1783-9B8D-197F-69CAC5735EC1}" created="2023-11-14T11:58:44.676">
    <pc:sldMkLst xmlns:pc="http://schemas.microsoft.com/office/powerpoint/2013/main/command">
      <pc:docMk/>
      <pc:sldMk cId="3075997319" sldId="2134805763"/>
    </pc:sldMkLst>
    <p188:txBody>
      <a:bodyPr/>
      <a:lstStyle/>
      <a:p>
        <a:r>
          <a:rPr lang="en-IE"/>
          <a:t>I would move these 3 slides further up i.e., after slide 8 to keep all the education / We educate part together. + it’s not really where next given we are already offering them</a:t>
        </a:r>
      </a:p>
    </p188:txBody>
  </p188:cm>
</p188:cmLst>
</file>

<file path=ppt/comments/modernComment_7F3E8D09_ECE36F14.xml><?xml version="1.0" encoding="utf-8"?>
<p188:cmLst xmlns:a="http://schemas.openxmlformats.org/drawingml/2006/main" xmlns:r="http://schemas.openxmlformats.org/officeDocument/2006/relationships" xmlns:p188="http://schemas.microsoft.com/office/powerpoint/2018/8/main">
  <p188:cm id="{41AC064B-00BE-46EE-8702-EF0CD5812214}" authorId="{21DB4CC1-1783-9B8D-197F-69CAC5735EC1}" created="2023-11-14T12:06:20.720">
    <ac:deMkLst xmlns:ac="http://schemas.microsoft.com/office/drawing/2013/main/command">
      <pc:docMk xmlns:pc="http://schemas.microsoft.com/office/powerpoint/2013/main/command"/>
      <pc:sldMk xmlns:pc="http://schemas.microsoft.com/office/powerpoint/2013/main/command" cId="3974328084" sldId="2134805769"/>
      <ac:spMk id="5" creationId="{ADC505A3-123B-D723-38F4-DC9EDE00460D}"/>
    </ac:deMkLst>
    <p188:txBody>
      <a:bodyPr/>
      <a:lstStyle/>
      <a:p>
        <a:r>
          <a:rPr lang="en-IE"/>
          <a:t>On that slide or even verbally, I would mention article 7 of the new EED (see slack conversation) as this is such a driver for public bodies using GPP in IE, plus for the first time cover far more than EE i.e., WLC</a:t>
        </a:r>
      </a:p>
    </p188:txBody>
  </p188:cm>
</p188:cmLst>
</file>

<file path=ppt/comments/modernComment_7F3E8D0D_A136CC56.xml><?xml version="1.0" encoding="utf-8"?>
<p188:cmLst xmlns:a="http://schemas.openxmlformats.org/drawingml/2006/main" xmlns:r="http://schemas.openxmlformats.org/officeDocument/2006/relationships" xmlns:p188="http://schemas.microsoft.com/office/powerpoint/2018/8/main">
  <p188:cm id="{2088D5B4-469D-4030-88F8-006D50A9EB07}" authorId="{21DB4CC1-1783-9B8D-197F-69CAC5735EC1}" created="2023-11-14T12:18:43.582">
    <pc:sldMkLst xmlns:pc="http://schemas.microsoft.com/office/powerpoint/2013/main/command">
      <pc:docMk/>
      <pc:sldMk cId="2704723030" sldId="2134805773"/>
    </pc:sldMkLst>
    <p188:txBody>
      <a:bodyPr/>
      <a:lstStyle/>
      <a:p>
        <a:r>
          <a:rPr lang="en-IE"/>
          <a:t>I am not sure this slide is necessary.</a:t>
        </a:r>
      </a:p>
    </p188:txBody>
  </p188:cm>
</p188:cmLst>
</file>

<file path=ppt/comments/modernComment_7F3E8D10_4595EB16.xml><?xml version="1.0" encoding="utf-8"?>
<p188:cmLst xmlns:a="http://schemas.openxmlformats.org/drawingml/2006/main" xmlns:r="http://schemas.openxmlformats.org/officeDocument/2006/relationships" xmlns:p188="http://schemas.microsoft.com/office/powerpoint/2018/8/main">
  <p188:cm id="{CCD69B9C-0DB2-42C5-968F-26C055747C86}" authorId="{21DB4CC1-1783-9B8D-197F-69CAC5735EC1}" created="2023-11-14T12:20:53.650">
    <pc:sldMkLst xmlns:pc="http://schemas.microsoft.com/office/powerpoint/2013/main/command">
      <pc:docMk/>
      <pc:sldMk cId="1167452950" sldId="2134805776"/>
    </pc:sldMkLst>
    <p188:txBody>
      <a:bodyPr/>
      <a:lstStyle/>
      <a:p>
        <a:r>
          <a:rPr lang="en-IE"/>
          <a:t>I think this is the most relevant question and should be moved before 49. In relation to the 2 other questions, do you need them to be covered in your slide deck or could you just use them if prompted? I don't know how long you have but the presentation is quite long. Hence my question</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AD32689-0869-449F-932D-86306AE02065}" type="datetimeFigureOut">
              <a:rPr lang="en-IE" smtClean="0"/>
              <a:t>07/03/2024</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7DC9D1-A8E4-4071-94EC-5AF09A6BAB2A}" type="slidenum">
              <a:rPr lang="en-IE" smtClean="0"/>
              <a:t>‹#›</a:t>
            </a:fld>
            <a:endParaRPr lang="en-IE"/>
          </a:p>
        </p:txBody>
      </p:sp>
    </p:spTree>
    <p:extLst>
      <p:ext uri="{BB962C8B-B14F-4D97-AF65-F5344CB8AC3E}">
        <p14:creationId xmlns:p14="http://schemas.microsoft.com/office/powerpoint/2010/main" val="1385068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alternative implementation of the IGBC design device, intended for use on slides with less content.</a:t>
            </a:r>
          </a:p>
        </p:txBody>
      </p:sp>
      <p:sp>
        <p:nvSpPr>
          <p:cNvPr id="4" name="Slide Number Placeholder 3"/>
          <p:cNvSpPr>
            <a:spLocks noGrp="1"/>
          </p:cNvSpPr>
          <p:nvPr>
            <p:ph type="sldNum" sz="quarter" idx="5"/>
          </p:nvPr>
        </p:nvSpPr>
        <p:spPr/>
        <p:txBody>
          <a:bodyPr/>
          <a:lstStyle/>
          <a:p>
            <a:fld id="{365D0D1E-BBA4-3945-A090-3762CC4B63FC}" type="slidenum">
              <a:rPr lang="en-US" smtClean="0"/>
              <a:t>2</a:t>
            </a:fld>
            <a:endParaRPr lang="en-US"/>
          </a:p>
        </p:txBody>
      </p:sp>
    </p:spTree>
    <p:extLst>
      <p:ext uri="{BB962C8B-B14F-4D97-AF65-F5344CB8AC3E}">
        <p14:creationId xmlns:p14="http://schemas.microsoft.com/office/powerpoint/2010/main" val="18058603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going to tell you about Levels in a bit more detail now because we’re starting to see it appearing in more and more documents….(CLICK)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in the national policy for architecture – it is referenced as essential for making comparisons of proposals and identifying what it is exactly we want our buildings to do and what the impacts may be,(CLICK) and it advocates both more public sector use of the Levels framework and bringing Levels into the regulations on environmental impacts of building products..(CLICK)</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 EPA GPP guidance</a:t>
            </a:r>
          </a:p>
          <a:p>
            <a:endParaRPr lang="en-IE" dirty="0"/>
          </a:p>
        </p:txBody>
      </p:sp>
      <p:sp>
        <p:nvSpPr>
          <p:cNvPr id="4" name="Slide Number Placeholder 3"/>
          <p:cNvSpPr>
            <a:spLocks noGrp="1"/>
          </p:cNvSpPr>
          <p:nvPr>
            <p:ph type="sldNum" sz="quarter" idx="5"/>
          </p:nvPr>
        </p:nvSpPr>
        <p:spPr/>
        <p:txBody>
          <a:bodyPr/>
          <a:lstStyle/>
          <a:p>
            <a:fld id="{365D0D1E-BBA4-3945-A090-3762CC4B63FC}" type="slidenum">
              <a:rPr lang="en-US" smtClean="0"/>
              <a:t>13</a:t>
            </a:fld>
            <a:endParaRPr lang="en-US"/>
          </a:p>
        </p:txBody>
      </p:sp>
    </p:spTree>
    <p:extLst>
      <p:ext uri="{BB962C8B-B14F-4D97-AF65-F5344CB8AC3E}">
        <p14:creationId xmlns:p14="http://schemas.microsoft.com/office/powerpoint/2010/main" val="18906996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all this thinking is finding its way into the re-working of the GPP Criteria guidelines. The JRC is currently re-drafting its criteria guidance on GPP, which it expects to publish early next year, and as we’ll see, its draft structure is based on the same objectives as Levels…These new proposals apply not only to office buildings, but also to schools and social housing, and the same criteria could also be used in other types of public buildings or in the private sector.</a:t>
            </a:r>
          </a:p>
          <a:p>
            <a:r>
              <a:rPr lang="en-GB" dirty="0"/>
              <a:t>Take a look at the first technical report here if you have the chance – it gives a detailed first draft of where things are heading. There are still outstanding questions posed throughout the report so if you think there is anything you can contribute you may want to contact the JRC directly…</a:t>
            </a:r>
            <a:endParaRPr lang="en-IE" dirty="0"/>
          </a:p>
        </p:txBody>
      </p:sp>
      <p:sp>
        <p:nvSpPr>
          <p:cNvPr id="4" name="Slide Number Placeholder 3"/>
          <p:cNvSpPr>
            <a:spLocks noGrp="1"/>
          </p:cNvSpPr>
          <p:nvPr>
            <p:ph type="sldNum" sz="quarter" idx="5"/>
          </p:nvPr>
        </p:nvSpPr>
        <p:spPr/>
        <p:txBody>
          <a:bodyPr/>
          <a:lstStyle/>
          <a:p>
            <a:fld id="{365D0D1E-BBA4-3945-A090-3762CC4B63FC}" type="slidenum">
              <a:rPr lang="en-US" smtClean="0"/>
              <a:t>14</a:t>
            </a:fld>
            <a:endParaRPr lang="en-US"/>
          </a:p>
        </p:txBody>
      </p:sp>
    </p:spTree>
    <p:extLst>
      <p:ext uri="{BB962C8B-B14F-4D97-AF65-F5344CB8AC3E}">
        <p14:creationId xmlns:p14="http://schemas.microsoft.com/office/powerpoint/2010/main" val="252014860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17</a:t>
            </a:fld>
            <a:endParaRPr lang="nl-NL"/>
          </a:p>
        </p:txBody>
      </p:sp>
    </p:spTree>
    <p:extLst>
      <p:ext uri="{BB962C8B-B14F-4D97-AF65-F5344CB8AC3E}">
        <p14:creationId xmlns:p14="http://schemas.microsoft.com/office/powerpoint/2010/main" val="13081827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lnSpc>
                <a:spcPct val="107000"/>
              </a:lnSpc>
              <a:spcAft>
                <a:spcPts val="800"/>
              </a:spcAft>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18</a:t>
            </a:fld>
            <a:endParaRPr lang="nl-NL"/>
          </a:p>
        </p:txBody>
      </p:sp>
    </p:spTree>
    <p:extLst>
      <p:ext uri="{BB962C8B-B14F-4D97-AF65-F5344CB8AC3E}">
        <p14:creationId xmlns:p14="http://schemas.microsoft.com/office/powerpoint/2010/main" val="218004565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19</a:t>
            </a:fld>
            <a:endParaRPr lang="nl-NL"/>
          </a:p>
        </p:txBody>
      </p:sp>
    </p:spTree>
    <p:extLst>
      <p:ext uri="{BB962C8B-B14F-4D97-AF65-F5344CB8AC3E}">
        <p14:creationId xmlns:p14="http://schemas.microsoft.com/office/powerpoint/2010/main" val="80701731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6D3494A2-9C44-9443-90A6-DB31188EEF1E}" type="slidenum">
              <a:rPr kumimoji="0" lang="nl-NL"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nl-NL"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36770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21</a:t>
            </a:fld>
            <a:endParaRPr lang="nl-NL"/>
          </a:p>
        </p:txBody>
      </p:sp>
    </p:spTree>
    <p:extLst>
      <p:ext uri="{BB962C8B-B14F-4D97-AF65-F5344CB8AC3E}">
        <p14:creationId xmlns:p14="http://schemas.microsoft.com/office/powerpoint/2010/main" val="1222544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22</a:t>
            </a:fld>
            <a:endParaRPr lang="nl-NL"/>
          </a:p>
        </p:txBody>
      </p:sp>
    </p:spTree>
    <p:extLst>
      <p:ext uri="{BB962C8B-B14F-4D97-AF65-F5344CB8AC3E}">
        <p14:creationId xmlns:p14="http://schemas.microsoft.com/office/powerpoint/2010/main" val="32769771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indent="-171450">
              <a:buFontTx/>
              <a:buChar char="-"/>
            </a:pPr>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23</a:t>
            </a:fld>
            <a:endParaRPr lang="nl-NL"/>
          </a:p>
        </p:txBody>
      </p:sp>
    </p:spTree>
    <p:extLst>
      <p:ext uri="{BB962C8B-B14F-4D97-AF65-F5344CB8AC3E}">
        <p14:creationId xmlns:p14="http://schemas.microsoft.com/office/powerpoint/2010/main" val="42577673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25</a:t>
            </a:fld>
            <a:endParaRPr lang="nl-NL"/>
          </a:p>
        </p:txBody>
      </p:sp>
    </p:spTree>
    <p:extLst>
      <p:ext uri="{BB962C8B-B14F-4D97-AF65-F5344CB8AC3E}">
        <p14:creationId xmlns:p14="http://schemas.microsoft.com/office/powerpoint/2010/main" val="9411696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You can update the numbers</a:t>
            </a:r>
          </a:p>
        </p:txBody>
      </p:sp>
      <p:sp>
        <p:nvSpPr>
          <p:cNvPr id="4" name="Slide Number Placeholder 3"/>
          <p:cNvSpPr>
            <a:spLocks noGrp="1"/>
          </p:cNvSpPr>
          <p:nvPr>
            <p:ph type="sldNum" sz="quarter" idx="5"/>
          </p:nvPr>
        </p:nvSpPr>
        <p:spPr/>
        <p:txBody>
          <a:bodyPr/>
          <a:lstStyle/>
          <a:p>
            <a:fld id="{327DC9D1-A8E4-4071-94EC-5AF09A6BAB2A}" type="slidenum">
              <a:rPr lang="en-IE" smtClean="0"/>
              <a:t>3</a:t>
            </a:fld>
            <a:endParaRPr lang="en-IE"/>
          </a:p>
        </p:txBody>
      </p:sp>
    </p:spTree>
    <p:extLst>
      <p:ext uri="{BB962C8B-B14F-4D97-AF65-F5344CB8AC3E}">
        <p14:creationId xmlns:p14="http://schemas.microsoft.com/office/powerpoint/2010/main" val="328614117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i="0" dirty="0">
                <a:effectLst/>
                <a:latin typeface="Calibri" panose="020F0502020204030204" pitchFamily="34" charset="0"/>
                <a:ea typeface="Calibri" panose="020F0502020204030204" pitchFamily="34" charset="0"/>
                <a:cs typeface="Times New Roman" panose="02020603050405020304" pitchFamily="18" charset="0"/>
              </a:rPr>
              <a:t>Getting certified is important to the green business case of organisations, due to the reward certified organisations can get in procurement processes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GB" sz="1200" i="0" dirty="0">
                <a:effectLst/>
                <a:latin typeface="Calibri" panose="020F0502020204030204" pitchFamily="34" charset="0"/>
                <a:ea typeface="Calibri" panose="020F0502020204030204" pitchFamily="34" charset="0"/>
                <a:cs typeface="Times New Roman" panose="02020603050405020304" pitchFamily="18" charset="0"/>
              </a:rPr>
              <a:t>Governments can stimulate carbon reduction and support the green economy by harnessing their </a:t>
            </a:r>
            <a:r>
              <a:rPr lang="en-GB" sz="1200" i="0" dirty="0" err="1">
                <a:effectLst/>
                <a:latin typeface="Calibri" panose="020F0502020204030204" pitchFamily="34" charset="0"/>
                <a:ea typeface="Calibri" panose="020F0502020204030204" pitchFamily="34" charset="0"/>
                <a:cs typeface="Times New Roman" panose="02020603050405020304" pitchFamily="18" charset="0"/>
              </a:rPr>
              <a:t>PoP</a:t>
            </a:r>
            <a:endParaRPr lang="en-GB" sz="1200" i="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i="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en-US" sz="1200" dirty="0">
                <a:effectLst/>
                <a:latin typeface="Calibri" panose="020F0502020204030204" pitchFamily="34" charset="0"/>
                <a:ea typeface="Calibri" panose="020F0502020204030204" pitchFamily="34" charset="0"/>
                <a:cs typeface="Times New Roman" panose="02020603050405020304" pitchFamily="18" charset="0"/>
              </a:rPr>
              <a:t>Then the GPP tool. Essentially, the co2pl can be inserted into tenders as an award criteria whereby tendering </a:t>
            </a:r>
            <a:r>
              <a:rPr lang="en-US" sz="1200" dirty="0" err="1">
                <a:effectLst/>
                <a:latin typeface="Calibri" panose="020F0502020204030204" pitchFamily="34" charset="0"/>
                <a:ea typeface="Calibri" panose="020F0502020204030204" pitchFamily="34" charset="0"/>
                <a:cs typeface="Times New Roman" panose="02020603050405020304" pitchFamily="18" charset="0"/>
              </a:rPr>
              <a:t>organisations</a:t>
            </a:r>
            <a:r>
              <a:rPr lang="en-US" sz="1200" dirty="0">
                <a:effectLst/>
                <a:latin typeface="Calibri" panose="020F0502020204030204" pitchFamily="34" charset="0"/>
                <a:ea typeface="Calibri" panose="020F0502020204030204" pitchFamily="34" charset="0"/>
                <a:cs typeface="Times New Roman" panose="02020603050405020304" pitchFamily="18" charset="0"/>
              </a:rPr>
              <a:t> get points or a financial advantage based on their ambition level, 1-5. These levels correspond with the levels of the ladder, and a certificate is adequate proof to submit that ambition level, but this can also be proved at project-level if preferred (through an audited project declaration). Also the ladder is always optional – tendering parties can submit ambition level 0 if they prefer, but will of course then receive no bonus. </a:t>
            </a:r>
            <a:endParaRPr lang="nl-NL" sz="12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lang="en-GB" sz="1200" i="0" dirty="0">
              <a:effectLst/>
              <a:latin typeface="Calibri" panose="020F0502020204030204" pitchFamily="34" charset="0"/>
              <a:ea typeface="Calibri" panose="020F0502020204030204" pitchFamily="34" charset="0"/>
              <a:cs typeface="Times New Roman" panose="02020603050405020304" pitchFamily="18" charset="0"/>
            </a:endParaRPr>
          </a:p>
          <a:p>
            <a:endParaRPr lang="nl-NL" i="0" dirty="0"/>
          </a:p>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26</a:t>
            </a:fld>
            <a:endParaRPr lang="nl-NL"/>
          </a:p>
        </p:txBody>
      </p:sp>
    </p:spTree>
    <p:extLst>
      <p:ext uri="{BB962C8B-B14F-4D97-AF65-F5344CB8AC3E}">
        <p14:creationId xmlns:p14="http://schemas.microsoft.com/office/powerpoint/2010/main" val="620045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27</a:t>
            </a:fld>
            <a:endParaRPr lang="nl-NL"/>
          </a:p>
        </p:txBody>
      </p:sp>
    </p:spTree>
    <p:extLst>
      <p:ext uri="{BB962C8B-B14F-4D97-AF65-F5344CB8AC3E}">
        <p14:creationId xmlns:p14="http://schemas.microsoft.com/office/powerpoint/2010/main" val="26803543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28</a:t>
            </a:fld>
            <a:endParaRPr lang="nl-NL"/>
          </a:p>
        </p:txBody>
      </p:sp>
    </p:spTree>
    <p:extLst>
      <p:ext uri="{BB962C8B-B14F-4D97-AF65-F5344CB8AC3E}">
        <p14:creationId xmlns:p14="http://schemas.microsoft.com/office/powerpoint/2010/main" val="5907996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29</a:t>
            </a:fld>
            <a:endParaRPr lang="nl-NL"/>
          </a:p>
        </p:txBody>
      </p:sp>
    </p:spTree>
    <p:extLst>
      <p:ext uri="{BB962C8B-B14F-4D97-AF65-F5344CB8AC3E}">
        <p14:creationId xmlns:p14="http://schemas.microsoft.com/office/powerpoint/2010/main" val="35210978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30</a:t>
            </a:fld>
            <a:endParaRPr lang="nl-NL"/>
          </a:p>
        </p:txBody>
      </p:sp>
    </p:spTree>
    <p:extLst>
      <p:ext uri="{BB962C8B-B14F-4D97-AF65-F5344CB8AC3E}">
        <p14:creationId xmlns:p14="http://schemas.microsoft.com/office/powerpoint/2010/main" val="24382754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We’re</a:t>
            </a:r>
            <a:r>
              <a:rPr lang="nl-NL" dirty="0"/>
              <a:t> making </a:t>
            </a:r>
            <a:r>
              <a:rPr lang="nl-NL" dirty="0" err="1"/>
              <a:t>an</a:t>
            </a:r>
            <a:r>
              <a:rPr lang="nl-NL" dirty="0"/>
              <a:t> </a:t>
            </a:r>
            <a:r>
              <a:rPr lang="nl-NL" dirty="0" err="1"/>
              <a:t>exception</a:t>
            </a:r>
            <a:r>
              <a:rPr lang="nl-NL" dirty="0"/>
              <a:t>, </a:t>
            </a:r>
            <a:r>
              <a:rPr lang="nl-NL" dirty="0" err="1"/>
              <a:t>normally</a:t>
            </a:r>
            <a:r>
              <a:rPr lang="nl-NL" dirty="0"/>
              <a:t> more independent </a:t>
            </a:r>
            <a:r>
              <a:rPr lang="nl-NL" dirty="0" err="1"/>
              <a:t>than</a:t>
            </a:r>
            <a:r>
              <a:rPr lang="nl-NL" dirty="0"/>
              <a:t> </a:t>
            </a:r>
            <a:r>
              <a:rPr lang="nl-NL" dirty="0" err="1"/>
              <a:t>this</a:t>
            </a:r>
            <a:r>
              <a:rPr lang="nl-NL" dirty="0"/>
              <a:t>, in NL </a:t>
            </a:r>
            <a:r>
              <a:rPr lang="nl-NL" dirty="0" err="1"/>
              <a:t>wouldn’t</a:t>
            </a:r>
            <a:r>
              <a:rPr lang="nl-NL" dirty="0"/>
              <a:t> </a:t>
            </a:r>
            <a:r>
              <a:rPr lang="nl-NL" dirty="0" err="1"/>
              <a:t>explain</a:t>
            </a:r>
            <a:r>
              <a:rPr lang="nl-NL" dirty="0"/>
              <a:t> </a:t>
            </a:r>
            <a:r>
              <a:rPr lang="nl-NL" dirty="0" err="1"/>
              <a:t>to</a:t>
            </a:r>
            <a:r>
              <a:rPr lang="nl-NL" dirty="0"/>
              <a:t> </a:t>
            </a:r>
            <a:r>
              <a:rPr lang="nl-NL" dirty="0" err="1"/>
              <a:t>individual</a:t>
            </a:r>
            <a:r>
              <a:rPr lang="nl-NL" dirty="0"/>
              <a:t> business </a:t>
            </a:r>
            <a:r>
              <a:rPr lang="nl-NL" dirty="0" err="1"/>
              <a:t>how</a:t>
            </a:r>
            <a:r>
              <a:rPr lang="nl-NL" dirty="0"/>
              <a:t> Co2PL </a:t>
            </a:r>
            <a:r>
              <a:rPr lang="nl-NL" dirty="0" err="1"/>
              <a:t>works</a:t>
            </a:r>
            <a:r>
              <a:rPr lang="nl-NL" dirty="0"/>
              <a:t>, but </a:t>
            </a:r>
            <a:r>
              <a:rPr lang="nl-NL" dirty="0" err="1"/>
              <a:t>given</a:t>
            </a:r>
            <a:r>
              <a:rPr lang="nl-NL" dirty="0"/>
              <a:t> </a:t>
            </a:r>
            <a:r>
              <a:rPr lang="nl-NL" dirty="0" err="1"/>
              <a:t>just</a:t>
            </a:r>
            <a:r>
              <a:rPr lang="nl-NL" dirty="0"/>
              <a:t> </a:t>
            </a:r>
            <a:r>
              <a:rPr lang="nl-NL" dirty="0" err="1"/>
              <a:t>starting</a:t>
            </a:r>
            <a:r>
              <a:rPr lang="nl-NL" dirty="0"/>
              <a:t> in IE </a:t>
            </a:r>
            <a:r>
              <a:rPr lang="nl-NL" dirty="0" err="1"/>
              <a:t>and</a:t>
            </a:r>
            <a:r>
              <a:rPr lang="nl-NL" dirty="0"/>
              <a:t> IGBC </a:t>
            </a:r>
            <a:r>
              <a:rPr lang="nl-NL" dirty="0" err="1"/>
              <a:t>getting</a:t>
            </a:r>
            <a:r>
              <a:rPr lang="nl-NL" dirty="0"/>
              <a:t> up </a:t>
            </a:r>
            <a:r>
              <a:rPr lang="nl-NL" dirty="0" err="1"/>
              <a:t>to</a:t>
            </a:r>
            <a:r>
              <a:rPr lang="nl-NL"/>
              <a:t> speed</a:t>
            </a:r>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32</a:t>
            </a:fld>
            <a:endParaRPr lang="nl-NL"/>
          </a:p>
        </p:txBody>
      </p:sp>
    </p:spTree>
    <p:extLst>
      <p:ext uri="{BB962C8B-B14F-4D97-AF65-F5344CB8AC3E}">
        <p14:creationId xmlns:p14="http://schemas.microsoft.com/office/powerpoint/2010/main" val="358773212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We’re</a:t>
            </a:r>
            <a:r>
              <a:rPr lang="nl-NL" dirty="0"/>
              <a:t> making </a:t>
            </a:r>
            <a:r>
              <a:rPr lang="nl-NL" dirty="0" err="1"/>
              <a:t>an</a:t>
            </a:r>
            <a:r>
              <a:rPr lang="nl-NL" dirty="0"/>
              <a:t> </a:t>
            </a:r>
            <a:r>
              <a:rPr lang="nl-NL" dirty="0" err="1"/>
              <a:t>exception</a:t>
            </a:r>
            <a:r>
              <a:rPr lang="nl-NL" dirty="0"/>
              <a:t>, </a:t>
            </a:r>
            <a:r>
              <a:rPr lang="nl-NL" dirty="0" err="1"/>
              <a:t>normally</a:t>
            </a:r>
            <a:r>
              <a:rPr lang="nl-NL" dirty="0"/>
              <a:t> more independent </a:t>
            </a:r>
            <a:r>
              <a:rPr lang="nl-NL" dirty="0" err="1"/>
              <a:t>than</a:t>
            </a:r>
            <a:r>
              <a:rPr lang="nl-NL" dirty="0"/>
              <a:t> </a:t>
            </a:r>
            <a:r>
              <a:rPr lang="nl-NL" dirty="0" err="1"/>
              <a:t>this</a:t>
            </a:r>
            <a:r>
              <a:rPr lang="nl-NL" dirty="0"/>
              <a:t>, in NL </a:t>
            </a:r>
            <a:r>
              <a:rPr lang="nl-NL" dirty="0" err="1"/>
              <a:t>wouldn’t</a:t>
            </a:r>
            <a:r>
              <a:rPr lang="nl-NL" dirty="0"/>
              <a:t> </a:t>
            </a:r>
            <a:r>
              <a:rPr lang="nl-NL" dirty="0" err="1"/>
              <a:t>explain</a:t>
            </a:r>
            <a:r>
              <a:rPr lang="nl-NL" dirty="0"/>
              <a:t> </a:t>
            </a:r>
            <a:r>
              <a:rPr lang="nl-NL" dirty="0" err="1"/>
              <a:t>to</a:t>
            </a:r>
            <a:r>
              <a:rPr lang="nl-NL" dirty="0"/>
              <a:t> </a:t>
            </a:r>
            <a:r>
              <a:rPr lang="nl-NL" dirty="0" err="1"/>
              <a:t>individual</a:t>
            </a:r>
            <a:r>
              <a:rPr lang="nl-NL" dirty="0"/>
              <a:t> business </a:t>
            </a:r>
            <a:r>
              <a:rPr lang="nl-NL" dirty="0" err="1"/>
              <a:t>how</a:t>
            </a:r>
            <a:r>
              <a:rPr lang="nl-NL" dirty="0"/>
              <a:t> Co2PL </a:t>
            </a:r>
            <a:r>
              <a:rPr lang="nl-NL" dirty="0" err="1"/>
              <a:t>works</a:t>
            </a:r>
            <a:r>
              <a:rPr lang="nl-NL" dirty="0"/>
              <a:t>, but </a:t>
            </a:r>
            <a:r>
              <a:rPr lang="nl-NL" dirty="0" err="1"/>
              <a:t>given</a:t>
            </a:r>
            <a:r>
              <a:rPr lang="nl-NL" dirty="0"/>
              <a:t> </a:t>
            </a:r>
            <a:r>
              <a:rPr lang="nl-NL" dirty="0" err="1"/>
              <a:t>just</a:t>
            </a:r>
            <a:r>
              <a:rPr lang="nl-NL" dirty="0"/>
              <a:t> </a:t>
            </a:r>
            <a:r>
              <a:rPr lang="nl-NL" dirty="0" err="1"/>
              <a:t>starting</a:t>
            </a:r>
            <a:r>
              <a:rPr lang="nl-NL" dirty="0"/>
              <a:t> in IE </a:t>
            </a:r>
            <a:r>
              <a:rPr lang="nl-NL" dirty="0" err="1"/>
              <a:t>and</a:t>
            </a:r>
            <a:r>
              <a:rPr lang="nl-NL" dirty="0"/>
              <a:t> IGBC </a:t>
            </a:r>
            <a:r>
              <a:rPr lang="nl-NL" dirty="0" err="1"/>
              <a:t>getting</a:t>
            </a:r>
            <a:r>
              <a:rPr lang="nl-NL" dirty="0"/>
              <a:t> up </a:t>
            </a:r>
            <a:r>
              <a:rPr lang="nl-NL" dirty="0" err="1"/>
              <a:t>to</a:t>
            </a:r>
            <a:r>
              <a:rPr lang="nl-NL"/>
              <a:t> speed</a:t>
            </a:r>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33</a:t>
            </a:fld>
            <a:endParaRPr lang="nl-NL"/>
          </a:p>
        </p:txBody>
      </p:sp>
    </p:spTree>
    <p:extLst>
      <p:ext uri="{BB962C8B-B14F-4D97-AF65-F5344CB8AC3E}">
        <p14:creationId xmlns:p14="http://schemas.microsoft.com/office/powerpoint/2010/main" val="281704667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NL" dirty="0" err="1"/>
              <a:t>We’re</a:t>
            </a:r>
            <a:r>
              <a:rPr lang="nl-NL" dirty="0"/>
              <a:t> making </a:t>
            </a:r>
            <a:r>
              <a:rPr lang="nl-NL" dirty="0" err="1"/>
              <a:t>an</a:t>
            </a:r>
            <a:r>
              <a:rPr lang="nl-NL" dirty="0"/>
              <a:t> </a:t>
            </a:r>
            <a:r>
              <a:rPr lang="nl-NL" dirty="0" err="1"/>
              <a:t>exception</a:t>
            </a:r>
            <a:r>
              <a:rPr lang="nl-NL" dirty="0"/>
              <a:t>, </a:t>
            </a:r>
            <a:r>
              <a:rPr lang="nl-NL" dirty="0" err="1"/>
              <a:t>normally</a:t>
            </a:r>
            <a:r>
              <a:rPr lang="nl-NL" dirty="0"/>
              <a:t> more independent </a:t>
            </a:r>
            <a:r>
              <a:rPr lang="nl-NL" dirty="0" err="1"/>
              <a:t>than</a:t>
            </a:r>
            <a:r>
              <a:rPr lang="nl-NL" dirty="0"/>
              <a:t> </a:t>
            </a:r>
            <a:r>
              <a:rPr lang="nl-NL" dirty="0" err="1"/>
              <a:t>this</a:t>
            </a:r>
            <a:r>
              <a:rPr lang="nl-NL" dirty="0"/>
              <a:t>, in NL </a:t>
            </a:r>
            <a:r>
              <a:rPr lang="nl-NL" dirty="0" err="1"/>
              <a:t>wouldn’t</a:t>
            </a:r>
            <a:r>
              <a:rPr lang="nl-NL" dirty="0"/>
              <a:t> </a:t>
            </a:r>
            <a:r>
              <a:rPr lang="nl-NL" dirty="0" err="1"/>
              <a:t>explain</a:t>
            </a:r>
            <a:r>
              <a:rPr lang="nl-NL" dirty="0"/>
              <a:t> </a:t>
            </a:r>
            <a:r>
              <a:rPr lang="nl-NL" dirty="0" err="1"/>
              <a:t>to</a:t>
            </a:r>
            <a:r>
              <a:rPr lang="nl-NL" dirty="0"/>
              <a:t> </a:t>
            </a:r>
            <a:r>
              <a:rPr lang="nl-NL" dirty="0" err="1"/>
              <a:t>individual</a:t>
            </a:r>
            <a:r>
              <a:rPr lang="nl-NL" dirty="0"/>
              <a:t> business </a:t>
            </a:r>
            <a:r>
              <a:rPr lang="nl-NL" dirty="0" err="1"/>
              <a:t>how</a:t>
            </a:r>
            <a:r>
              <a:rPr lang="nl-NL" dirty="0"/>
              <a:t> Co2PL </a:t>
            </a:r>
            <a:r>
              <a:rPr lang="nl-NL" dirty="0" err="1"/>
              <a:t>works</a:t>
            </a:r>
            <a:r>
              <a:rPr lang="nl-NL" dirty="0"/>
              <a:t>, but </a:t>
            </a:r>
            <a:r>
              <a:rPr lang="nl-NL" dirty="0" err="1"/>
              <a:t>given</a:t>
            </a:r>
            <a:r>
              <a:rPr lang="nl-NL" dirty="0"/>
              <a:t> </a:t>
            </a:r>
            <a:r>
              <a:rPr lang="nl-NL" dirty="0" err="1"/>
              <a:t>just</a:t>
            </a:r>
            <a:r>
              <a:rPr lang="nl-NL" dirty="0"/>
              <a:t> </a:t>
            </a:r>
            <a:r>
              <a:rPr lang="nl-NL" dirty="0" err="1"/>
              <a:t>starting</a:t>
            </a:r>
            <a:r>
              <a:rPr lang="nl-NL" dirty="0"/>
              <a:t> in IE </a:t>
            </a:r>
            <a:r>
              <a:rPr lang="nl-NL" dirty="0" err="1"/>
              <a:t>and</a:t>
            </a:r>
            <a:r>
              <a:rPr lang="nl-NL" dirty="0"/>
              <a:t> IGBC </a:t>
            </a:r>
            <a:r>
              <a:rPr lang="nl-NL" dirty="0" err="1"/>
              <a:t>getting</a:t>
            </a:r>
            <a:r>
              <a:rPr lang="nl-NL" dirty="0"/>
              <a:t> up </a:t>
            </a:r>
            <a:r>
              <a:rPr lang="nl-NL" dirty="0" err="1"/>
              <a:t>to</a:t>
            </a:r>
            <a:r>
              <a:rPr lang="nl-NL"/>
              <a:t> speed</a:t>
            </a:r>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34</a:t>
            </a:fld>
            <a:endParaRPr lang="nl-NL"/>
          </a:p>
        </p:txBody>
      </p:sp>
    </p:spTree>
    <p:extLst>
      <p:ext uri="{BB962C8B-B14F-4D97-AF65-F5344CB8AC3E}">
        <p14:creationId xmlns:p14="http://schemas.microsoft.com/office/powerpoint/2010/main" val="6566871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35</a:t>
            </a:fld>
            <a:endParaRPr lang="nl-NL"/>
          </a:p>
        </p:txBody>
      </p:sp>
    </p:spTree>
    <p:extLst>
      <p:ext uri="{BB962C8B-B14F-4D97-AF65-F5344CB8AC3E}">
        <p14:creationId xmlns:p14="http://schemas.microsoft.com/office/powerpoint/2010/main" val="33978795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36</a:t>
            </a:fld>
            <a:endParaRPr lang="nl-NL"/>
          </a:p>
        </p:txBody>
      </p:sp>
    </p:spTree>
    <p:extLst>
      <p:ext uri="{BB962C8B-B14F-4D97-AF65-F5344CB8AC3E}">
        <p14:creationId xmlns:p14="http://schemas.microsoft.com/office/powerpoint/2010/main" val="36602434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50000"/>
              </a:lnSpc>
            </a:pPr>
            <a:r>
              <a:rPr lang="en-US" dirty="0"/>
              <a:t>391 members </a:t>
            </a:r>
            <a:r>
              <a:rPr lang="en-US" sz="1600" b="1" dirty="0"/>
              <a:t>United in one common goal </a:t>
            </a:r>
            <a:endParaRPr lang="en-US" sz="1600" dirty="0"/>
          </a:p>
          <a:p>
            <a:pPr>
              <a:lnSpc>
                <a:spcPct val="150000"/>
              </a:lnSpc>
            </a:pPr>
            <a:r>
              <a:rPr lang="en-US" sz="1200" dirty="0"/>
              <a:t>A</a:t>
            </a:r>
            <a:r>
              <a:rPr lang="en-US" sz="1200" b="0" i="0" dirty="0">
                <a:effectLst/>
              </a:rPr>
              <a:t>ccelerate the transformation to a sustainable built environment, industry and supply chain through leadership, research, education, and policy into national and local government</a:t>
            </a:r>
          </a:p>
          <a:p>
            <a:endParaRPr lang="en-IE" dirty="0"/>
          </a:p>
        </p:txBody>
      </p:sp>
      <p:sp>
        <p:nvSpPr>
          <p:cNvPr id="4" name="Slide Number Placeholder 3"/>
          <p:cNvSpPr>
            <a:spLocks noGrp="1"/>
          </p:cNvSpPr>
          <p:nvPr>
            <p:ph type="sldNum" sz="quarter" idx="5"/>
          </p:nvPr>
        </p:nvSpPr>
        <p:spPr/>
        <p:txBody>
          <a:bodyPr/>
          <a:lstStyle/>
          <a:p>
            <a:fld id="{CC7100C2-B0E3-4B4D-B420-1E7632AA67FF}" type="slidenum">
              <a:rPr lang="en-IE" smtClean="0"/>
              <a:t>4</a:t>
            </a:fld>
            <a:endParaRPr lang="en-IE"/>
          </a:p>
        </p:txBody>
      </p:sp>
    </p:spTree>
    <p:extLst>
      <p:ext uri="{BB962C8B-B14F-4D97-AF65-F5344CB8AC3E}">
        <p14:creationId xmlns:p14="http://schemas.microsoft.com/office/powerpoint/2010/main" val="374597351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37</a:t>
            </a:fld>
            <a:endParaRPr lang="nl-NL"/>
          </a:p>
        </p:txBody>
      </p:sp>
    </p:spTree>
    <p:extLst>
      <p:ext uri="{BB962C8B-B14F-4D97-AF65-F5344CB8AC3E}">
        <p14:creationId xmlns:p14="http://schemas.microsoft.com/office/powerpoint/2010/main" val="88098942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38</a:t>
            </a:fld>
            <a:endParaRPr lang="nl-NL"/>
          </a:p>
        </p:txBody>
      </p:sp>
    </p:spTree>
    <p:extLst>
      <p:ext uri="{BB962C8B-B14F-4D97-AF65-F5344CB8AC3E}">
        <p14:creationId xmlns:p14="http://schemas.microsoft.com/office/powerpoint/2010/main" val="2180891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39</a:t>
            </a:fld>
            <a:endParaRPr lang="nl-NL"/>
          </a:p>
        </p:txBody>
      </p:sp>
    </p:spTree>
    <p:extLst>
      <p:ext uri="{BB962C8B-B14F-4D97-AF65-F5344CB8AC3E}">
        <p14:creationId xmlns:p14="http://schemas.microsoft.com/office/powerpoint/2010/main" val="35440486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NL"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40</a:t>
            </a:fld>
            <a:endParaRPr lang="nl-NL"/>
          </a:p>
        </p:txBody>
      </p:sp>
    </p:spTree>
    <p:extLst>
      <p:ext uri="{BB962C8B-B14F-4D97-AF65-F5344CB8AC3E}">
        <p14:creationId xmlns:p14="http://schemas.microsoft.com/office/powerpoint/2010/main" val="39133020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
        <p:cNvGrpSpPr/>
        <p:nvPr/>
      </p:nvGrpSpPr>
      <p:grpSpPr>
        <a:xfrm>
          <a:off x="0" y="0"/>
          <a:ext cx="0" cy="0"/>
          <a:chOff x="0" y="0"/>
          <a:chExt cx="0" cy="0"/>
        </a:xfrm>
      </p:grpSpPr>
      <p:sp>
        <p:nvSpPr>
          <p:cNvPr id="158" name="Google Shape;158;p6:notes"/>
          <p:cNvSpPr>
            <a:spLocks noGrp="1" noRot="1" noChangeAspect="1"/>
          </p:cNvSpPr>
          <p:nvPr>
            <p:ph type="sldImg" idx="2"/>
          </p:nvPr>
        </p:nvSpPr>
        <p:spPr>
          <a:xfrm>
            <a:off x="777875" y="1200150"/>
            <a:ext cx="5759450" cy="3240088"/>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9" name="Google Shape;159;p6:notes"/>
          <p:cNvSpPr txBox="1">
            <a:spLocks noGrp="1"/>
          </p:cNvSpPr>
          <p:nvPr>
            <p:ph type="body" idx="1"/>
          </p:nvPr>
        </p:nvSpPr>
        <p:spPr>
          <a:xfrm>
            <a:off x="731520" y="4620577"/>
            <a:ext cx="5852160" cy="3780473"/>
          </a:xfrm>
          <a:prstGeom prst="rect">
            <a:avLst/>
          </a:prstGeom>
          <a:noFill/>
          <a:ln>
            <a:noFill/>
          </a:ln>
        </p:spPr>
        <p:txBody>
          <a:bodyPr spcFirstLastPara="1" wrap="square" lIns="96650" tIns="48325" rIns="96650" bIns="48325" anchor="t" anchorCtr="0">
            <a:noAutofit/>
          </a:bodyPr>
          <a:lstStyle/>
          <a:p>
            <a:pPr marL="0" lvl="0" indent="0" algn="l" rtl="0">
              <a:spcBef>
                <a:spcPts val="0"/>
              </a:spcBef>
              <a:spcAft>
                <a:spcPts val="0"/>
              </a:spcAft>
              <a:buNone/>
            </a:pPr>
            <a:r>
              <a:rPr lang="en-US"/>
              <a:t>The individual framed portraits are achieved through a combination of the image cropping tool in the “Picture Format” option and the drawing of a rectangular shape around it to frame it … a shape with only a line and set to “no fill”.</a:t>
            </a:r>
            <a:endParaRPr/>
          </a:p>
          <a:p>
            <a:pPr marL="0" lvl="0" indent="0" algn="l" rtl="0">
              <a:spcBef>
                <a:spcPts val="0"/>
              </a:spcBef>
              <a:spcAft>
                <a:spcPts val="0"/>
              </a:spcAft>
              <a:buNone/>
            </a:pPr>
            <a:r>
              <a:rPr lang="en-US"/>
              <a:t>Each cropped image its frame is then Grouped as a unit, but can be ungrouped for editing.</a:t>
            </a:r>
            <a:endParaRPr/>
          </a:p>
          <a:p>
            <a:pPr marL="0" lvl="0" indent="0" algn="l" rtl="0">
              <a:spcBef>
                <a:spcPts val="0"/>
              </a:spcBef>
              <a:spcAft>
                <a:spcPts val="0"/>
              </a:spcAft>
              <a:buNone/>
            </a:pPr>
            <a:endParaRPr/>
          </a:p>
          <a:p>
            <a:pPr marL="0" lvl="0" indent="0" algn="l" rtl="0">
              <a:spcBef>
                <a:spcPts val="0"/>
              </a:spcBef>
              <a:spcAft>
                <a:spcPts val="0"/>
              </a:spcAft>
              <a:buNone/>
            </a:pPr>
            <a:r>
              <a:rPr lang="en-US"/>
              <a:t>The IGBC design device on the left of the screen can be copied and pasted across slides, as needed.</a:t>
            </a:r>
            <a:endParaRPr/>
          </a:p>
        </p:txBody>
      </p:sp>
      <p:sp>
        <p:nvSpPr>
          <p:cNvPr id="160" name="Google Shape;160;p6:notes"/>
          <p:cNvSpPr txBox="1">
            <a:spLocks noGrp="1"/>
          </p:cNvSpPr>
          <p:nvPr>
            <p:ph type="sldNum" idx="12"/>
          </p:nvPr>
        </p:nvSpPr>
        <p:spPr>
          <a:xfrm>
            <a:off x="4143587" y="9119474"/>
            <a:ext cx="3169920" cy="481726"/>
          </a:xfrm>
          <a:prstGeom prst="rect">
            <a:avLst/>
          </a:prstGeom>
          <a:noFill/>
          <a:ln>
            <a:noFill/>
          </a:ln>
        </p:spPr>
        <p:txBody>
          <a:bodyPr spcFirstLastPara="1" wrap="square" lIns="96650" tIns="48325" rIns="96650" bIns="48325" anchor="b" anchorCtr="0">
            <a:noAutofit/>
          </a:bodyPr>
          <a:lstStyle/>
          <a:p>
            <a:pPr marL="0" lvl="0" indent="0" algn="r" rtl="0">
              <a:spcBef>
                <a:spcPts val="0"/>
              </a:spcBef>
              <a:spcAft>
                <a:spcPts val="0"/>
              </a:spcAft>
              <a:buNone/>
            </a:pPr>
            <a:fld id="{00000000-1234-1234-1234-123412341234}" type="slidenum">
              <a:rPr lang="en-US"/>
              <a:t>41</a:t>
            </a:fld>
            <a:endParaRPr/>
          </a:p>
        </p:txBody>
      </p:sp>
    </p:spTree>
    <p:extLst>
      <p:ext uri="{BB962C8B-B14F-4D97-AF65-F5344CB8AC3E}">
        <p14:creationId xmlns:p14="http://schemas.microsoft.com/office/powerpoint/2010/main" val="186450273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12CCC13B-70DF-4D2A-9D59-75A4E9972FD4}" type="slidenum">
              <a:rPr lang="en-IE" smtClean="0"/>
              <a:t>42</a:t>
            </a:fld>
            <a:endParaRPr lang="en-IE"/>
          </a:p>
        </p:txBody>
      </p:sp>
    </p:spTree>
    <p:extLst>
      <p:ext uri="{BB962C8B-B14F-4D97-AF65-F5344CB8AC3E}">
        <p14:creationId xmlns:p14="http://schemas.microsoft.com/office/powerpoint/2010/main" val="4331440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is an alternative implementation of the IGBC design device, intended for use on slides with less content.</a:t>
            </a:r>
          </a:p>
        </p:txBody>
      </p:sp>
      <p:sp>
        <p:nvSpPr>
          <p:cNvPr id="4" name="Slide Number Placeholder 3"/>
          <p:cNvSpPr>
            <a:spLocks noGrp="1"/>
          </p:cNvSpPr>
          <p:nvPr>
            <p:ph type="sldNum" sz="quarter" idx="5"/>
          </p:nvPr>
        </p:nvSpPr>
        <p:spPr/>
        <p:txBody>
          <a:bodyPr/>
          <a:lstStyle/>
          <a:p>
            <a:fld id="{365D0D1E-BBA4-3945-A090-3762CC4B63FC}" type="slidenum">
              <a:rPr lang="en-US" smtClean="0"/>
              <a:t>43</a:t>
            </a:fld>
            <a:endParaRPr lang="en-US"/>
          </a:p>
        </p:txBody>
      </p:sp>
    </p:spTree>
    <p:extLst>
      <p:ext uri="{BB962C8B-B14F-4D97-AF65-F5344CB8AC3E}">
        <p14:creationId xmlns:p14="http://schemas.microsoft.com/office/powerpoint/2010/main" val="18058603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E" dirty="0"/>
              <a:t>https://www.google.com/</a:t>
            </a:r>
            <a:r>
              <a:rPr lang="en-IE" dirty="0" err="1"/>
              <a:t>imgres?imgurl</a:t>
            </a:r>
            <a:r>
              <a:rPr lang="en-IE" dirty="0"/>
              <a:t>=https%3A%2F%2Famp.independent.ie%2Fincoming%2F1cb5a%2F29893254.ece%2FAUTOCROP%2Fw300%2Fclontarf_2.jpg&amp;imgrefurl=https%3A%2F%2Fwww.independent.ie%2Firish-news%2Fsuperstorm-leaves-a-300m-trail-of-devastation-29893662.html&amp;tbnid=YtxLPFlLIV5Q9M&amp;vet=12ahUKEwjtjbf7tensAhXAWRUIHdNQDxIQMyghegUIARDdAQ..i&amp;docid=38-Tya064nMCTM&amp;w=300&amp;h=202&amp;q=images%20-%20flooding%20-%20clontarf&amp;safe=</a:t>
            </a:r>
            <a:r>
              <a:rPr lang="en-IE" dirty="0" err="1"/>
              <a:t>active&amp;client</a:t>
            </a:r>
            <a:r>
              <a:rPr lang="en-IE" dirty="0"/>
              <a:t>=</a:t>
            </a:r>
            <a:r>
              <a:rPr lang="en-IE" dirty="0" err="1"/>
              <a:t>firefox-b-d&amp;ved</a:t>
            </a:r>
            <a:r>
              <a:rPr lang="en-IE" dirty="0"/>
              <a:t>=2ahUKEwjtjbf7tensAhXAWRUIHdNQDxIQMyghegUIARDdAQ</a:t>
            </a:r>
          </a:p>
          <a:p>
            <a:endParaRPr lang="en-IE" dirty="0"/>
          </a:p>
        </p:txBody>
      </p:sp>
      <p:sp>
        <p:nvSpPr>
          <p:cNvPr id="4" name="Slide Number Placeholder 3"/>
          <p:cNvSpPr>
            <a:spLocks noGrp="1"/>
          </p:cNvSpPr>
          <p:nvPr>
            <p:ph type="sldNum" sz="quarter" idx="5"/>
          </p:nvPr>
        </p:nvSpPr>
        <p:spPr/>
        <p:txBody>
          <a:bodyPr/>
          <a:lstStyle/>
          <a:p>
            <a:fld id="{977781B2-7892-4335-B30C-FCE6C4948EC8}" type="slidenum">
              <a:rPr lang="en-GB" smtClean="0"/>
              <a:t>6</a:t>
            </a:fld>
            <a:endParaRPr lang="en-GB"/>
          </a:p>
        </p:txBody>
      </p:sp>
    </p:spTree>
    <p:extLst>
      <p:ext uri="{BB962C8B-B14F-4D97-AF65-F5344CB8AC3E}">
        <p14:creationId xmlns:p14="http://schemas.microsoft.com/office/powerpoint/2010/main" val="31526618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dirty="0"/>
          </a:p>
        </p:txBody>
      </p:sp>
      <p:sp>
        <p:nvSpPr>
          <p:cNvPr id="4" name="Slide Number Placeholder 3"/>
          <p:cNvSpPr>
            <a:spLocks noGrp="1"/>
          </p:cNvSpPr>
          <p:nvPr>
            <p:ph type="sldNum" sz="quarter" idx="5"/>
          </p:nvPr>
        </p:nvSpPr>
        <p:spPr/>
        <p:txBody>
          <a:bodyPr/>
          <a:lstStyle/>
          <a:p>
            <a:fld id="{327DC9D1-A8E4-4071-94EC-5AF09A6BAB2A}" type="slidenum">
              <a:rPr lang="en-IE" smtClean="0"/>
              <a:t>8</a:t>
            </a:fld>
            <a:endParaRPr lang="en-IE"/>
          </a:p>
        </p:txBody>
      </p:sp>
    </p:spTree>
    <p:extLst>
      <p:ext uri="{BB962C8B-B14F-4D97-AF65-F5344CB8AC3E}">
        <p14:creationId xmlns:p14="http://schemas.microsoft.com/office/powerpoint/2010/main" val="291194166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GB" dirty="0"/>
          </a:p>
        </p:txBody>
      </p:sp>
      <p:sp>
        <p:nvSpPr>
          <p:cNvPr id="4" name="Tijdelijke aanduiding voor dianummer 3"/>
          <p:cNvSpPr>
            <a:spLocks noGrp="1"/>
          </p:cNvSpPr>
          <p:nvPr>
            <p:ph type="sldNum" sz="quarter" idx="5"/>
          </p:nvPr>
        </p:nvSpPr>
        <p:spPr/>
        <p:txBody>
          <a:bodyPr/>
          <a:lstStyle/>
          <a:p>
            <a:fld id="{6D3494A2-9C44-9443-90A6-DB31188EEF1E}" type="slidenum">
              <a:rPr lang="nl-NL" smtClean="0"/>
              <a:t>9</a:t>
            </a:fld>
            <a:endParaRPr lang="nl-NL"/>
          </a:p>
        </p:txBody>
      </p:sp>
    </p:spTree>
    <p:extLst>
      <p:ext uri="{BB962C8B-B14F-4D97-AF65-F5344CB8AC3E}">
        <p14:creationId xmlns:p14="http://schemas.microsoft.com/office/powerpoint/2010/main" val="6956357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And all this thinking is finding its way into the re-working of the GPP Criteria guidelines. The JRC is currently re-drafting its criteria guidance on GPP, which it expects to publish early next year, and as we’ll see, its draft structure is based on the same objectives as Levels…These new proposals apply not only to office buildings, but also to schools and social housing, and the same criteria could also be used in other types of public buildings or in the private sector.</a:t>
            </a:r>
          </a:p>
          <a:p>
            <a:r>
              <a:rPr lang="en-GB" dirty="0"/>
              <a:t>Take a look at the first technical report here if you have the chance – it gives a detailed first draft of where things are heading. There are still outstanding questions posed throughout the report so if you think there is anything you can contribute you may want to contact the JRC directly…</a:t>
            </a:r>
            <a:endParaRPr lang="en-IE" dirty="0"/>
          </a:p>
        </p:txBody>
      </p:sp>
      <p:sp>
        <p:nvSpPr>
          <p:cNvPr id="4" name="Slide Number Placeholder 3"/>
          <p:cNvSpPr>
            <a:spLocks noGrp="1"/>
          </p:cNvSpPr>
          <p:nvPr>
            <p:ph type="sldNum" sz="quarter" idx="5"/>
          </p:nvPr>
        </p:nvSpPr>
        <p:spPr/>
        <p:txBody>
          <a:bodyPr/>
          <a:lstStyle/>
          <a:p>
            <a:fld id="{365D0D1E-BBA4-3945-A090-3762CC4B63FC}" type="slidenum">
              <a:rPr lang="en-US" smtClean="0"/>
              <a:t>10</a:t>
            </a:fld>
            <a:endParaRPr lang="en-US"/>
          </a:p>
        </p:txBody>
      </p:sp>
    </p:spTree>
    <p:extLst>
      <p:ext uri="{BB962C8B-B14F-4D97-AF65-F5344CB8AC3E}">
        <p14:creationId xmlns:p14="http://schemas.microsoft.com/office/powerpoint/2010/main" val="311082327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sample of a slide with the IGBC branding bar appearing at the bottom of the screen, which is likely the most common usage.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branding bar itself is a single transparent image that can be copied and pasted across slides.</a:t>
            </a:r>
          </a:p>
        </p:txBody>
      </p:sp>
      <p:sp>
        <p:nvSpPr>
          <p:cNvPr id="4" name="Slide Number Placeholder 3"/>
          <p:cNvSpPr>
            <a:spLocks noGrp="1"/>
          </p:cNvSpPr>
          <p:nvPr>
            <p:ph type="sldNum" sz="quarter" idx="5"/>
          </p:nvPr>
        </p:nvSpPr>
        <p:spPr/>
        <p:txBody>
          <a:bodyPr/>
          <a:lstStyle/>
          <a:p>
            <a:fld id="{365D0D1E-BBA4-3945-A090-3762CC4B63FC}" type="slidenum">
              <a:rPr lang="en-US" smtClean="0"/>
              <a:t>11</a:t>
            </a:fld>
            <a:endParaRPr lang="en-US"/>
          </a:p>
        </p:txBody>
      </p:sp>
    </p:spTree>
    <p:extLst>
      <p:ext uri="{BB962C8B-B14F-4D97-AF65-F5344CB8AC3E}">
        <p14:creationId xmlns:p14="http://schemas.microsoft.com/office/powerpoint/2010/main" val="189980200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This is a sample of a slide with the IGBC branding bar appearing at the bottom of the screen, which is likely the most common usage.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branding bar itself is a single transparent image that can be copied and pasted across slides.</a:t>
            </a:r>
          </a:p>
        </p:txBody>
      </p:sp>
      <p:sp>
        <p:nvSpPr>
          <p:cNvPr id="4" name="Slide Number Placeholder 3"/>
          <p:cNvSpPr>
            <a:spLocks noGrp="1"/>
          </p:cNvSpPr>
          <p:nvPr>
            <p:ph type="sldNum" sz="quarter" idx="5"/>
          </p:nvPr>
        </p:nvSpPr>
        <p:spPr/>
        <p:txBody>
          <a:bodyPr/>
          <a:lstStyle/>
          <a:p>
            <a:fld id="{365D0D1E-BBA4-3945-A090-3762CC4B63FC}" type="slidenum">
              <a:rPr lang="en-US" smtClean="0"/>
              <a:t>12</a:t>
            </a:fld>
            <a:endParaRPr lang="en-US"/>
          </a:p>
        </p:txBody>
      </p:sp>
    </p:spTree>
    <p:extLst>
      <p:ext uri="{BB962C8B-B14F-4D97-AF65-F5344CB8AC3E}">
        <p14:creationId xmlns:p14="http://schemas.microsoft.com/office/powerpoint/2010/main" val="209587445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5C44A5-3082-4BB0-8A65-09578091015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88652249-C9E0-4C31-8EDF-2913282D4AC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331A4B77-7B1F-41D0-B3A1-E05D7C7EF9B7}"/>
              </a:ext>
            </a:extLst>
          </p:cNvPr>
          <p:cNvSpPr>
            <a:spLocks noGrp="1"/>
          </p:cNvSpPr>
          <p:nvPr>
            <p:ph type="dt" sz="half" idx="10"/>
          </p:nvPr>
        </p:nvSpPr>
        <p:spPr/>
        <p:txBody>
          <a:bodyPr/>
          <a:lstStyle/>
          <a:p>
            <a:fld id="{EB4197F7-E076-4C0E-9D03-CCC26E51202C}" type="datetimeFigureOut">
              <a:rPr lang="en-IE" smtClean="0"/>
              <a:t>07/03/2024</a:t>
            </a:fld>
            <a:endParaRPr lang="en-IE"/>
          </a:p>
        </p:txBody>
      </p:sp>
      <p:sp>
        <p:nvSpPr>
          <p:cNvPr id="5" name="Footer Placeholder 4">
            <a:extLst>
              <a:ext uri="{FF2B5EF4-FFF2-40B4-BE49-F238E27FC236}">
                <a16:creationId xmlns:a16="http://schemas.microsoft.com/office/drawing/2014/main" id="{2A45D256-2046-41BF-AC42-08DCBB88A52B}"/>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F9087171-6335-4A67-8E2B-BCFD7BE38775}"/>
              </a:ext>
            </a:extLst>
          </p:cNvPr>
          <p:cNvSpPr>
            <a:spLocks noGrp="1"/>
          </p:cNvSpPr>
          <p:nvPr>
            <p:ph type="sldNum" sz="quarter" idx="12"/>
          </p:nvPr>
        </p:nvSpPr>
        <p:spPr/>
        <p:txBody>
          <a:bodyPr/>
          <a:lstStyle/>
          <a:p>
            <a:fld id="{18BE2F05-5223-4E37-9460-719A20F08F80}" type="slidenum">
              <a:rPr lang="en-IE" smtClean="0"/>
              <a:t>‹#›</a:t>
            </a:fld>
            <a:endParaRPr lang="en-IE"/>
          </a:p>
        </p:txBody>
      </p:sp>
    </p:spTree>
    <p:extLst>
      <p:ext uri="{BB962C8B-B14F-4D97-AF65-F5344CB8AC3E}">
        <p14:creationId xmlns:p14="http://schemas.microsoft.com/office/powerpoint/2010/main" val="91860486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05CA5-871D-4211-B0D2-9A1E59D4A740}"/>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EBA03940-01F2-4C87-A6DE-96D2D6D5B3A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7AC26DF9-DDB5-433C-AE8F-A9265E20E896}"/>
              </a:ext>
            </a:extLst>
          </p:cNvPr>
          <p:cNvSpPr>
            <a:spLocks noGrp="1"/>
          </p:cNvSpPr>
          <p:nvPr>
            <p:ph type="dt" sz="half" idx="10"/>
          </p:nvPr>
        </p:nvSpPr>
        <p:spPr/>
        <p:txBody>
          <a:bodyPr/>
          <a:lstStyle/>
          <a:p>
            <a:fld id="{EB4197F7-E076-4C0E-9D03-CCC26E51202C}" type="datetimeFigureOut">
              <a:rPr lang="en-IE" smtClean="0"/>
              <a:t>07/03/2024</a:t>
            </a:fld>
            <a:endParaRPr lang="en-IE"/>
          </a:p>
        </p:txBody>
      </p:sp>
      <p:sp>
        <p:nvSpPr>
          <p:cNvPr id="5" name="Footer Placeholder 4">
            <a:extLst>
              <a:ext uri="{FF2B5EF4-FFF2-40B4-BE49-F238E27FC236}">
                <a16:creationId xmlns:a16="http://schemas.microsoft.com/office/drawing/2014/main" id="{8624937A-BA38-427A-B6DD-BB7FBCD7352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593322C7-B855-4DB5-9459-9BEA24DA5C61}"/>
              </a:ext>
            </a:extLst>
          </p:cNvPr>
          <p:cNvSpPr>
            <a:spLocks noGrp="1"/>
          </p:cNvSpPr>
          <p:nvPr>
            <p:ph type="sldNum" sz="quarter" idx="12"/>
          </p:nvPr>
        </p:nvSpPr>
        <p:spPr/>
        <p:txBody>
          <a:bodyPr/>
          <a:lstStyle/>
          <a:p>
            <a:fld id="{18BE2F05-5223-4E37-9460-719A20F08F80}" type="slidenum">
              <a:rPr lang="en-IE" smtClean="0"/>
              <a:t>‹#›</a:t>
            </a:fld>
            <a:endParaRPr lang="en-IE"/>
          </a:p>
        </p:txBody>
      </p:sp>
    </p:spTree>
    <p:extLst>
      <p:ext uri="{BB962C8B-B14F-4D97-AF65-F5344CB8AC3E}">
        <p14:creationId xmlns:p14="http://schemas.microsoft.com/office/powerpoint/2010/main" val="1321480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E4130A4-65DC-401E-8E6B-FAE9A6AC9EB6}"/>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22B1278E-2A52-42A0-9D23-3E3E7FCB023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3125B25A-C170-488D-AD67-C1ED36D7F56C}"/>
              </a:ext>
            </a:extLst>
          </p:cNvPr>
          <p:cNvSpPr>
            <a:spLocks noGrp="1"/>
          </p:cNvSpPr>
          <p:nvPr>
            <p:ph type="dt" sz="half" idx="10"/>
          </p:nvPr>
        </p:nvSpPr>
        <p:spPr/>
        <p:txBody>
          <a:bodyPr/>
          <a:lstStyle/>
          <a:p>
            <a:fld id="{EB4197F7-E076-4C0E-9D03-CCC26E51202C}" type="datetimeFigureOut">
              <a:rPr lang="en-IE" smtClean="0"/>
              <a:t>07/03/2024</a:t>
            </a:fld>
            <a:endParaRPr lang="en-IE"/>
          </a:p>
        </p:txBody>
      </p:sp>
      <p:sp>
        <p:nvSpPr>
          <p:cNvPr id="5" name="Footer Placeholder 4">
            <a:extLst>
              <a:ext uri="{FF2B5EF4-FFF2-40B4-BE49-F238E27FC236}">
                <a16:creationId xmlns:a16="http://schemas.microsoft.com/office/drawing/2014/main" id="{F95F0E71-F01F-4227-9AE2-0D5B2C8D81EF}"/>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C87BFE70-2C43-46CD-952A-2A72F60155F8}"/>
              </a:ext>
            </a:extLst>
          </p:cNvPr>
          <p:cNvSpPr>
            <a:spLocks noGrp="1"/>
          </p:cNvSpPr>
          <p:nvPr>
            <p:ph type="sldNum" sz="quarter" idx="12"/>
          </p:nvPr>
        </p:nvSpPr>
        <p:spPr/>
        <p:txBody>
          <a:bodyPr/>
          <a:lstStyle/>
          <a:p>
            <a:fld id="{18BE2F05-5223-4E37-9460-719A20F08F80}" type="slidenum">
              <a:rPr lang="en-IE" smtClean="0"/>
              <a:t>‹#›</a:t>
            </a:fld>
            <a:endParaRPr lang="en-IE"/>
          </a:p>
        </p:txBody>
      </p:sp>
    </p:spTree>
    <p:extLst>
      <p:ext uri="{BB962C8B-B14F-4D97-AF65-F5344CB8AC3E}">
        <p14:creationId xmlns:p14="http://schemas.microsoft.com/office/powerpoint/2010/main" val="1566629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bg>
      <p:bgPr>
        <a:solidFill>
          <a:srgbClr val="69DFC9"/>
        </a:solidFill>
        <a:effectLst/>
      </p:bgPr>
    </p:bg>
    <p:spTree>
      <p:nvGrpSpPr>
        <p:cNvPr id="1" name=""/>
        <p:cNvGrpSpPr/>
        <p:nvPr/>
      </p:nvGrpSpPr>
      <p:grpSpPr>
        <a:xfrm>
          <a:off x="0" y="0"/>
          <a:ext cx="0" cy="0"/>
          <a:chOff x="0" y="0"/>
          <a:chExt cx="0" cy="0"/>
        </a:xfrm>
      </p:grpSpPr>
      <p:pic>
        <p:nvPicPr>
          <p:cNvPr id="7" name="Afbeelding 5">
            <a:extLst>
              <a:ext uri="{FF2B5EF4-FFF2-40B4-BE49-F238E27FC236}">
                <a16:creationId xmlns:a16="http://schemas.microsoft.com/office/drawing/2014/main" id="{A5F7DBF1-9A2C-F047-BA90-6BB9929CB18B}"/>
              </a:ext>
            </a:extLst>
          </p:cNvPr>
          <p:cNvPicPr>
            <a:picLocks noChangeAspect="1" noChangeArrowheads="1"/>
          </p:cNvPicPr>
          <p:nvPr userDrawn="1"/>
        </p:nvPicPr>
        <p:blipFill>
          <a:blip r:embed="rId2" cstate="email">
            <a:alphaModFix amt="50000"/>
            <a:extLst>
              <a:ext uri="{28A0092B-C50C-407E-A947-70E740481C1C}">
                <a14:useLocalDpi xmlns:a14="http://schemas.microsoft.com/office/drawing/2010/main"/>
              </a:ext>
            </a:extLst>
          </a:blip>
          <a:srcRect/>
          <a:stretch>
            <a:fillRect/>
          </a:stretch>
        </p:blipFill>
        <p:spPr bwMode="auto">
          <a:xfrm>
            <a:off x="-2878739" y="-4158422"/>
            <a:ext cx="12947699" cy="1592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a:extLst>
              <a:ext uri="{FF2B5EF4-FFF2-40B4-BE49-F238E27FC236}">
                <a16:creationId xmlns:a16="http://schemas.microsoft.com/office/drawing/2014/main" id="{102D48A0-C26F-BC4A-A7D1-12AC40343F93}"/>
              </a:ext>
            </a:extLst>
          </p:cNvPr>
          <p:cNvPicPr>
            <a:picLocks noChangeAspect="1" noChangeArrowheads="1"/>
          </p:cNvPicPr>
          <p:nvPr userDrawn="1"/>
        </p:nvPicPr>
        <p:blipFill>
          <a:blip r:embed="rId3">
            <a:alphaModFix amt="50000"/>
            <a:extLst>
              <a:ext uri="{28A0092B-C50C-407E-A947-70E740481C1C}">
                <a14:useLocalDpi xmlns:a14="http://schemas.microsoft.com/office/drawing/2010/main"/>
              </a:ext>
            </a:extLst>
          </a:blip>
          <a:srcRect/>
          <a:stretch>
            <a:fillRect/>
          </a:stretch>
        </p:blipFill>
        <p:spPr bwMode="auto">
          <a:xfrm>
            <a:off x="0" y="2053432"/>
            <a:ext cx="15370382" cy="14755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Tijdelijke aanduiding voor tekst 4">
            <a:extLst>
              <a:ext uri="{FF2B5EF4-FFF2-40B4-BE49-F238E27FC236}">
                <a16:creationId xmlns:a16="http://schemas.microsoft.com/office/drawing/2014/main" id="{13B7C275-BABC-E54A-8EDA-E553450CCF36}"/>
              </a:ext>
            </a:extLst>
          </p:cNvPr>
          <p:cNvSpPr>
            <a:spLocks noGrp="1"/>
          </p:cNvSpPr>
          <p:nvPr>
            <p:ph type="body" sz="quarter" idx="10"/>
          </p:nvPr>
        </p:nvSpPr>
        <p:spPr>
          <a:xfrm>
            <a:off x="968892" y="2733249"/>
            <a:ext cx="10255010" cy="1388156"/>
          </a:xfrm>
          <a:prstGeom prst="rect">
            <a:avLst/>
          </a:prstGeom>
        </p:spPr>
        <p:txBody>
          <a:bodyPr/>
          <a:lstStyle>
            <a:lvl1pPr marL="0" indent="0" algn="ctr">
              <a:buNone/>
              <a:defRPr sz="4000" b="0" i="0">
                <a:solidFill>
                  <a:schemeClr val="tx1">
                    <a:lumMod val="75000"/>
                  </a:schemeClr>
                </a:solidFill>
                <a:latin typeface="Korolev Light" pitchFamily="2" charset="77"/>
                <a:cs typeface="Calibri Light" panose="020F0302020204030204" pitchFamily="34" charset="0"/>
              </a:defRPr>
            </a:lvl1pPr>
          </a:lstStyle>
          <a:p>
            <a:pPr lvl="0"/>
            <a:r>
              <a:rPr lang="en-GB" dirty="0"/>
              <a:t>Click to edit Master text styles</a:t>
            </a:r>
          </a:p>
        </p:txBody>
      </p:sp>
      <p:sp>
        <p:nvSpPr>
          <p:cNvPr id="11" name="Tijdelijke aanduiding voor tekst 6">
            <a:extLst>
              <a:ext uri="{FF2B5EF4-FFF2-40B4-BE49-F238E27FC236}">
                <a16:creationId xmlns:a16="http://schemas.microsoft.com/office/drawing/2014/main" id="{B3E2FEAC-CFD0-E34A-8EEB-B8E57EE083D8}"/>
              </a:ext>
            </a:extLst>
          </p:cNvPr>
          <p:cNvSpPr>
            <a:spLocks noGrp="1"/>
          </p:cNvSpPr>
          <p:nvPr>
            <p:ph type="body" sz="quarter" idx="11"/>
          </p:nvPr>
        </p:nvSpPr>
        <p:spPr>
          <a:xfrm>
            <a:off x="968892" y="4121404"/>
            <a:ext cx="10255010" cy="1053105"/>
          </a:xfrm>
          <a:prstGeom prst="rect">
            <a:avLst/>
          </a:prstGeom>
        </p:spPr>
        <p:txBody>
          <a:bodyPr/>
          <a:lstStyle>
            <a:lvl1pPr marL="0" indent="0" algn="ctr">
              <a:buNone/>
              <a:defRPr b="0" i="0">
                <a:solidFill>
                  <a:schemeClr val="tx1"/>
                </a:solidFill>
                <a:latin typeface="Korolev Light" pitchFamily="2" charset="77"/>
                <a:cs typeface="Calibri Light" panose="020F0302020204030204" pitchFamily="34" charset="0"/>
              </a:defRPr>
            </a:lvl1pPr>
            <a:lvl2pPr marL="317500" indent="0" algn="ctr">
              <a:buNone/>
              <a:defRPr b="0" i="0">
                <a:latin typeface="Korolev Light" pitchFamily="2" charset="77"/>
              </a:defRPr>
            </a:lvl2pPr>
            <a:lvl3pPr marL="635000" indent="0" algn="ctr">
              <a:buNone/>
              <a:defRPr b="0" i="0">
                <a:latin typeface="Korolev Light" pitchFamily="2" charset="77"/>
              </a:defRPr>
            </a:lvl3pPr>
            <a:lvl4pPr marL="952500" indent="0" algn="ctr">
              <a:buNone/>
              <a:defRPr b="0" i="0">
                <a:latin typeface="Korolev Light" pitchFamily="2" charset="77"/>
              </a:defRPr>
            </a:lvl4pPr>
            <a:lvl5pPr marL="1270000" indent="0" algn="ctr">
              <a:buNone/>
              <a:defRPr b="0" i="0">
                <a:latin typeface="Korolev Light" pitchFamily="2" charset="77"/>
              </a:defRPr>
            </a:lvl5pPr>
          </a:lstStyle>
          <a:p>
            <a:pPr lvl="0"/>
            <a:r>
              <a:rPr lang="en-GB" dirty="0"/>
              <a:t>Click to edit Master text styles</a:t>
            </a:r>
          </a:p>
        </p:txBody>
      </p:sp>
      <p:sp>
        <p:nvSpPr>
          <p:cNvPr id="12" name="Tijdelijke aanduiding voor tekst 9">
            <a:extLst>
              <a:ext uri="{FF2B5EF4-FFF2-40B4-BE49-F238E27FC236}">
                <a16:creationId xmlns:a16="http://schemas.microsoft.com/office/drawing/2014/main" id="{A862AA29-309D-8148-BAA3-2076F333D246}"/>
              </a:ext>
            </a:extLst>
          </p:cNvPr>
          <p:cNvSpPr>
            <a:spLocks noGrp="1"/>
          </p:cNvSpPr>
          <p:nvPr>
            <p:ph type="body" sz="quarter" idx="12"/>
          </p:nvPr>
        </p:nvSpPr>
        <p:spPr>
          <a:xfrm>
            <a:off x="968892" y="5802345"/>
            <a:ext cx="10255010" cy="613136"/>
          </a:xfrm>
          <a:prstGeom prst="rect">
            <a:avLst/>
          </a:prstGeom>
        </p:spPr>
        <p:txBody>
          <a:bodyPr/>
          <a:lstStyle>
            <a:lvl1pPr marL="0" indent="0" algn="ctr">
              <a:spcBef>
                <a:spcPts val="0"/>
              </a:spcBef>
              <a:buNone/>
              <a:defRPr sz="1300" b="0" i="0">
                <a:solidFill>
                  <a:schemeClr val="bg1"/>
                </a:solidFill>
                <a:latin typeface="Korolev Light" pitchFamily="2" charset="77"/>
                <a:cs typeface="Calibri Light" panose="020F0302020204030204" pitchFamily="34" charset="0"/>
              </a:defRPr>
            </a:lvl1pPr>
            <a:lvl2pPr marL="317500" indent="0" algn="ctr">
              <a:buNone/>
              <a:defRPr sz="1300" b="0" i="0">
                <a:solidFill>
                  <a:schemeClr val="bg1"/>
                </a:solidFill>
                <a:latin typeface="Korolev Light" pitchFamily="2" charset="77"/>
                <a:cs typeface="Calibri Light" panose="020F0302020204030204" pitchFamily="34" charset="0"/>
              </a:defRPr>
            </a:lvl2pPr>
            <a:lvl3pPr marL="635000" indent="0" algn="ctr">
              <a:buNone/>
              <a:defRPr b="0" i="0">
                <a:solidFill>
                  <a:schemeClr val="bg1"/>
                </a:solidFill>
                <a:latin typeface="Korolev Light" pitchFamily="2" charset="77"/>
              </a:defRPr>
            </a:lvl3pPr>
            <a:lvl4pPr marL="952500" indent="0" algn="ctr">
              <a:buNone/>
              <a:defRPr b="0" i="0">
                <a:solidFill>
                  <a:schemeClr val="bg1"/>
                </a:solidFill>
                <a:latin typeface="Korolev Light" pitchFamily="2" charset="77"/>
              </a:defRPr>
            </a:lvl4pPr>
            <a:lvl5pPr marL="1270000" indent="0" algn="ctr">
              <a:buNone/>
              <a:defRPr b="0" i="0">
                <a:solidFill>
                  <a:schemeClr val="bg1"/>
                </a:solidFill>
                <a:latin typeface="Korolev Light" pitchFamily="2" charset="77"/>
              </a:defRPr>
            </a:lvl5pPr>
          </a:lstStyle>
          <a:p>
            <a:pPr lvl="0"/>
            <a:r>
              <a:rPr lang="en-GB" dirty="0"/>
              <a:t>Click to edit Master text styles</a:t>
            </a:r>
          </a:p>
          <a:p>
            <a:pPr lvl="1"/>
            <a:r>
              <a:rPr lang="en-GB" dirty="0"/>
              <a:t>Second level</a:t>
            </a:r>
          </a:p>
        </p:txBody>
      </p:sp>
      <p:pic>
        <p:nvPicPr>
          <p:cNvPr id="13" name="Afbeelding 12">
            <a:extLst>
              <a:ext uri="{FF2B5EF4-FFF2-40B4-BE49-F238E27FC236}">
                <a16:creationId xmlns:a16="http://schemas.microsoft.com/office/drawing/2014/main" id="{F8618134-ADB1-334D-8C80-5832351D3989}"/>
              </a:ext>
            </a:extLst>
          </p:cNvPr>
          <p:cNvPicPr>
            <a:picLocks noChangeAspect="1"/>
          </p:cNvPicPr>
          <p:nvPr userDrawn="1"/>
        </p:nvPicPr>
        <p:blipFill>
          <a:blip r:embed="rId4" cstate="email">
            <a:extLst>
              <a:ext uri="{28A0092B-C50C-407E-A947-70E740481C1C}">
                <a14:useLocalDpi xmlns:a14="http://schemas.microsoft.com/office/drawing/2010/main"/>
              </a:ext>
            </a:extLst>
          </a:blip>
          <a:srcRect/>
          <a:stretch/>
        </p:blipFill>
        <p:spPr>
          <a:xfrm>
            <a:off x="5075675" y="650875"/>
            <a:ext cx="2048343" cy="1270454"/>
          </a:xfrm>
          <a:prstGeom prst="rect">
            <a:avLst/>
          </a:prstGeom>
        </p:spPr>
      </p:pic>
    </p:spTree>
    <p:extLst>
      <p:ext uri="{BB962C8B-B14F-4D97-AF65-F5344CB8AC3E}">
        <p14:creationId xmlns:p14="http://schemas.microsoft.com/office/powerpoint/2010/main" val="113309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50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100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1000" fill="hold"/>
                                        <p:tgtEl>
                                          <p:spTgt spid="8"/>
                                        </p:tgtEl>
                                        <p:attrNameLst>
                                          <p:attrName>ppt_x</p:attrName>
                                        </p:attrNameLst>
                                      </p:cBhvr>
                                      <p:tavLst>
                                        <p:tav tm="0">
                                          <p:val>
                                            <p:strVal val="#ppt_x"/>
                                          </p:val>
                                        </p:tav>
                                        <p:tav tm="100000">
                                          <p:val>
                                            <p:strVal val="#ppt_x"/>
                                          </p:val>
                                        </p:tav>
                                      </p:tavLst>
                                    </p:anim>
                                    <p:anim calcmode="lin" valueType="num">
                                      <p:cBhvr additive="base">
                                        <p:cTn id="12" dur="1000" fill="hold"/>
                                        <p:tgtEl>
                                          <p:spTgt spid="8"/>
                                        </p:tgtEl>
                                        <p:attrNameLst>
                                          <p:attrName>ppt_y</p:attrName>
                                        </p:attrNameLst>
                                      </p:cBhvr>
                                      <p:tavLst>
                                        <p:tav tm="0">
                                          <p:val>
                                            <p:strVal val="1+#ppt_h/2"/>
                                          </p:val>
                                        </p:tav>
                                        <p:tav tm="100000">
                                          <p:val>
                                            <p:strVal val="#ppt_y"/>
                                          </p:val>
                                        </p:tav>
                                      </p:tavLst>
                                    </p:anim>
                                  </p:childTnLst>
                                </p:cTn>
                              </p:par>
                            </p:childTnLst>
                          </p:cTn>
                        </p:par>
                        <p:par>
                          <p:cTn id="13" fill="hold">
                            <p:stCondLst>
                              <p:cond delay="2000"/>
                            </p:stCondLst>
                            <p:childTnLst>
                              <p:par>
                                <p:cTn id="14" presetID="10" presetClass="entr" presetSubtype="0" fill="hold" grpId="0" nodeType="afterEffect">
                                  <p:stCondLst>
                                    <p:cond delay="1000"/>
                                  </p:stCondLst>
                                  <p:childTnLst>
                                    <p:set>
                                      <p:cBhvr>
                                        <p:cTn id="15" dur="1" fill="hold">
                                          <p:stCondLst>
                                            <p:cond delay="0"/>
                                          </p:stCondLst>
                                        </p:cTn>
                                        <p:tgtEl>
                                          <p:spTgt spid="10">
                                            <p:txEl>
                                              <p:pRg st="0" end="0"/>
                                            </p:txEl>
                                          </p:spTgt>
                                        </p:tgtEl>
                                        <p:attrNameLst>
                                          <p:attrName>style.visibility</p:attrName>
                                        </p:attrNameLst>
                                      </p:cBhvr>
                                      <p:to>
                                        <p:strVal val="visible"/>
                                      </p:to>
                                    </p:set>
                                    <p:animEffect transition="in" filter="fade">
                                      <p:cBhvr>
                                        <p:cTn id="16" dur="500"/>
                                        <p:tgtEl>
                                          <p:spTgt spid="10">
                                            <p:txEl>
                                              <p:pRg st="0" end="0"/>
                                            </p:txEl>
                                          </p:spTgt>
                                        </p:tgtEl>
                                      </p:cBhvr>
                                    </p:animEffect>
                                  </p:childTnLst>
                                </p:cTn>
                              </p:par>
                              <p:par>
                                <p:cTn id="17" presetID="10" presetClass="entr" presetSubtype="0" fill="hold" grpId="0" nodeType="withEffect">
                                  <p:stCondLst>
                                    <p:cond delay="1500"/>
                                  </p:stCondLst>
                                  <p:childTnLst>
                                    <p:set>
                                      <p:cBhvr>
                                        <p:cTn id="18" dur="1" fill="hold">
                                          <p:stCondLst>
                                            <p:cond delay="0"/>
                                          </p:stCondLst>
                                        </p:cTn>
                                        <p:tgtEl>
                                          <p:spTgt spid="11">
                                            <p:txEl>
                                              <p:pRg st="0" end="0"/>
                                            </p:txEl>
                                          </p:spTgt>
                                        </p:tgtEl>
                                        <p:attrNameLst>
                                          <p:attrName>style.visibility</p:attrName>
                                        </p:attrNameLst>
                                      </p:cBhvr>
                                      <p:to>
                                        <p:strVal val="visible"/>
                                      </p:to>
                                    </p:set>
                                    <p:animEffect transition="in" filter="fade">
                                      <p:cBhvr>
                                        <p:cTn id="19" dur="500"/>
                                        <p:tgtEl>
                                          <p:spTgt spid="11">
                                            <p:txEl>
                                              <p:pRg st="0" end="0"/>
                                            </p:txEl>
                                          </p:spTgt>
                                        </p:tgtEl>
                                      </p:cBhvr>
                                    </p:animEffect>
                                  </p:childTnLst>
                                </p:cTn>
                              </p:par>
                              <p:par>
                                <p:cTn id="20" presetID="10" presetClass="entr" presetSubtype="0" fill="hold" grpId="0" nodeType="withEffect">
                                  <p:stCondLst>
                                    <p:cond delay="2500"/>
                                  </p:stCondLst>
                                  <p:childTnLst>
                                    <p:set>
                                      <p:cBhvr>
                                        <p:cTn id="21" dur="1" fill="hold">
                                          <p:stCondLst>
                                            <p:cond delay="0"/>
                                          </p:stCondLst>
                                        </p:cTn>
                                        <p:tgtEl>
                                          <p:spTgt spid="12">
                                            <p:txEl>
                                              <p:pRg st="0" end="0"/>
                                            </p:txEl>
                                          </p:spTgt>
                                        </p:tgtEl>
                                        <p:attrNameLst>
                                          <p:attrName>style.visibility</p:attrName>
                                        </p:attrNameLst>
                                      </p:cBhvr>
                                      <p:to>
                                        <p:strVal val="visible"/>
                                      </p:to>
                                    </p:set>
                                    <p:animEffect transition="in" filter="fade">
                                      <p:cBhvr>
                                        <p:cTn id="22" dur="500"/>
                                        <p:tgtEl>
                                          <p:spTgt spid="12">
                                            <p:txEl>
                                              <p:pRg st="0" end="0"/>
                                            </p:txEl>
                                          </p:spTgt>
                                        </p:tgtEl>
                                      </p:cBhvr>
                                    </p:animEffect>
                                  </p:childTnLst>
                                </p:cTn>
                              </p:par>
                              <p:par>
                                <p:cTn id="23" presetID="10" presetClass="entr" presetSubtype="0" fill="hold" grpId="0" nodeType="withEffect">
                                  <p:stCondLst>
                                    <p:cond delay="2500"/>
                                  </p:stCondLst>
                                  <p:childTnLst>
                                    <p:set>
                                      <p:cBhvr>
                                        <p:cTn id="24" dur="1" fill="hold">
                                          <p:stCondLst>
                                            <p:cond delay="0"/>
                                          </p:stCondLst>
                                        </p:cTn>
                                        <p:tgtEl>
                                          <p:spTgt spid="12">
                                            <p:txEl>
                                              <p:pRg st="1" end="1"/>
                                            </p:txEl>
                                          </p:spTgt>
                                        </p:tgtEl>
                                        <p:attrNameLst>
                                          <p:attrName>style.visibility</p:attrName>
                                        </p:attrNameLst>
                                      </p:cBhvr>
                                      <p:to>
                                        <p:strVal val="visible"/>
                                      </p:to>
                                    </p:set>
                                    <p:animEffect transition="in" filter="fade">
                                      <p:cBhvr>
                                        <p:cTn id="25" dur="500"/>
                                        <p:tgtEl>
                                          <p:spTgt spid="12">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tmplLst>
          <p:tmpl lvl="1">
            <p:tnLst>
              <p:par>
                <p:cTn presetID="10" presetClass="entr" presetSubtype="0" fill="hold" nodeType="afterEffect">
                  <p:stCondLst>
                    <p:cond delay="1000"/>
                  </p:stCondLst>
                  <p:childTnLst>
                    <p:set>
                      <p:cBhvr>
                        <p:cTn dur="1" fill="hold">
                          <p:stCondLst>
                            <p:cond delay="0"/>
                          </p:stCondLst>
                        </p:cTn>
                        <p:tgtEl>
                          <p:spTgt spid="10"/>
                        </p:tgtEl>
                        <p:attrNameLst>
                          <p:attrName>style.visibility</p:attrName>
                        </p:attrNameLst>
                      </p:cBhvr>
                      <p:to>
                        <p:strVal val="visible"/>
                      </p:to>
                    </p:set>
                    <p:animEffect transition="in" filter="fade">
                      <p:cBhvr>
                        <p:cTn dur="500"/>
                        <p:tgtEl>
                          <p:spTgt spid="10"/>
                        </p:tgtEl>
                      </p:cBhvr>
                    </p:animEffect>
                  </p:childTnLst>
                </p:cTn>
              </p:par>
            </p:tnLst>
          </p:tmpl>
        </p:tmplLst>
      </p:bldP>
      <p:bldP spid="11" grpId="0" build="p">
        <p:tmplLst>
          <p:tmpl lvl="1">
            <p:tnLst>
              <p:par>
                <p:cTn presetID="10" presetClass="entr" presetSubtype="0" fill="hold" nodeType="withEffect">
                  <p:stCondLst>
                    <p:cond delay="1500"/>
                  </p:stCondLst>
                  <p:childTnLst>
                    <p:set>
                      <p:cBhvr>
                        <p:cTn dur="1" fill="hold">
                          <p:stCondLst>
                            <p:cond delay="0"/>
                          </p:stCondLst>
                        </p:cTn>
                        <p:tgtEl>
                          <p:spTgt spid="11"/>
                        </p:tgtEl>
                        <p:attrNameLst>
                          <p:attrName>style.visibility</p:attrName>
                        </p:attrNameLst>
                      </p:cBhvr>
                      <p:to>
                        <p:strVal val="visible"/>
                      </p:to>
                    </p:set>
                    <p:animEffect transition="in" filter="fade">
                      <p:cBhvr>
                        <p:cTn dur="500"/>
                        <p:tgtEl>
                          <p:spTgt spid="11"/>
                        </p:tgtEl>
                      </p:cBhvr>
                    </p:animEffect>
                  </p:childTnLst>
                </p:cTn>
              </p:par>
            </p:tnLst>
          </p:tmpl>
        </p:tmplLst>
      </p:bldP>
      <p:bldP spid="12" grpId="0" build="p">
        <p:tmplLst>
          <p:tmpl lvl="1">
            <p:tnLst>
              <p:par>
                <p:cTn presetID="10" presetClass="entr" presetSubtype="0" fill="hold" nodeType="withEffect">
                  <p:stCondLst>
                    <p:cond delay="25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 lvl="2">
            <p:tnLst>
              <p:par>
                <p:cTn presetID="10" presetClass="entr" presetSubtype="0" fill="hold" nodeType="withEffect">
                  <p:stCondLst>
                    <p:cond delay="2500"/>
                  </p:stCondLst>
                  <p:childTnLst>
                    <p:set>
                      <p:cBhvr>
                        <p:cTn dur="1" fill="hold">
                          <p:stCondLst>
                            <p:cond delay="0"/>
                          </p:stCondLst>
                        </p:cTn>
                        <p:tgtEl>
                          <p:spTgt spid="12"/>
                        </p:tgtEl>
                        <p:attrNameLst>
                          <p:attrName>style.visibility</p:attrName>
                        </p:attrNameLst>
                      </p:cBhvr>
                      <p:to>
                        <p:strVal val="visible"/>
                      </p:to>
                    </p:set>
                    <p:animEffect transition="in" filter="fade">
                      <p:cBhvr>
                        <p:cTn dur="500"/>
                        <p:tgtEl>
                          <p:spTgt spid="12"/>
                        </p:tgtEl>
                      </p:cBhvr>
                    </p:animEffect>
                  </p:childTnLst>
                </p:cTn>
              </p:par>
            </p:tnLst>
          </p:tmpl>
        </p:tmplLst>
      </p:bldP>
    </p:bld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3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E0725746-2A12-6545-9F9F-B106B23E096A}"/>
              </a:ext>
            </a:extLst>
          </p:cNvPr>
          <p:cNvSpPr>
            <a:spLocks noGrp="1"/>
          </p:cNvSpPr>
          <p:nvPr>
            <p:ph type="title"/>
          </p:nvPr>
        </p:nvSpPr>
        <p:spPr>
          <a:xfrm>
            <a:off x="415932" y="365842"/>
            <a:ext cx="10516284" cy="648428"/>
          </a:xfrm>
          <a:prstGeom prst="rect">
            <a:avLst/>
          </a:prstGeom>
        </p:spPr>
        <p:txBody>
          <a:bodyPr/>
          <a:lstStyle>
            <a:lvl1pPr algn="l">
              <a:defRPr sz="3500" b="0" i="0" baseline="0">
                <a:solidFill>
                  <a:schemeClr val="tx1">
                    <a:lumMod val="75000"/>
                  </a:schemeClr>
                </a:solidFill>
                <a:latin typeface="Korolev Light" pitchFamily="2" charset="77"/>
              </a:defRPr>
            </a:lvl1pPr>
          </a:lstStyle>
          <a:p>
            <a:r>
              <a:rPr lang="en-GB"/>
              <a:t>Click to edit Master title style</a:t>
            </a:r>
            <a:endParaRPr lang="nl-NL" dirty="0"/>
          </a:p>
        </p:txBody>
      </p:sp>
      <p:sp>
        <p:nvSpPr>
          <p:cNvPr id="5" name="Tijdelijke aanduiding voor tekst 2">
            <a:extLst>
              <a:ext uri="{FF2B5EF4-FFF2-40B4-BE49-F238E27FC236}">
                <a16:creationId xmlns:a16="http://schemas.microsoft.com/office/drawing/2014/main" id="{4EFD2C92-76DC-A948-A430-6B5456B94229}"/>
              </a:ext>
            </a:extLst>
          </p:cNvPr>
          <p:cNvSpPr>
            <a:spLocks noGrp="1"/>
          </p:cNvSpPr>
          <p:nvPr>
            <p:ph idx="1" hasCustomPrompt="1"/>
          </p:nvPr>
        </p:nvSpPr>
        <p:spPr>
          <a:xfrm>
            <a:off x="419127" y="1403466"/>
            <a:ext cx="5117814" cy="4528983"/>
          </a:xfrm>
          <a:prstGeom prst="rect">
            <a:avLst/>
          </a:prstGeom>
        </p:spPr>
        <p:txBody>
          <a:bodyPr vert="horz" lIns="91440" tIns="45720" rIns="91440" bIns="45720" rtlCol="0">
            <a:normAutofit/>
          </a:bodyPr>
          <a:lstStyle>
            <a:lvl1pPr marL="0" indent="0">
              <a:buFontTx/>
              <a:buNone/>
              <a:defRPr sz="2400" b="0" i="0">
                <a:latin typeface="Work Sans Light" pitchFamily="2" charset="77"/>
              </a:defRPr>
            </a:lvl1pPr>
            <a:lvl2pPr marL="457177" indent="0">
              <a:buFontTx/>
              <a:buNone/>
              <a:defRPr sz="2200" b="0" i="0">
                <a:latin typeface="Work Sans Light" pitchFamily="2" charset="77"/>
              </a:defRPr>
            </a:lvl2pPr>
            <a:lvl3pPr marL="914355" indent="0">
              <a:buFontTx/>
              <a:buNone/>
              <a:defRPr b="0" i="0">
                <a:latin typeface="Work Sans Light" pitchFamily="2" charset="77"/>
              </a:defRPr>
            </a:lvl3pPr>
            <a:lvl4pPr marL="1371532" indent="0">
              <a:buFontTx/>
              <a:buNone/>
              <a:defRPr b="0" i="0">
                <a:latin typeface="Work Sans Light" pitchFamily="2" charset="77"/>
              </a:defRPr>
            </a:lvl4pPr>
            <a:lvl5pPr marL="1828709" indent="0">
              <a:buFontTx/>
              <a:buNone/>
              <a:defRPr b="0" i="0">
                <a:latin typeface="Work Sans Light" pitchFamily="2"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voettekst 9">
            <a:extLst>
              <a:ext uri="{FF2B5EF4-FFF2-40B4-BE49-F238E27FC236}">
                <a16:creationId xmlns:a16="http://schemas.microsoft.com/office/drawing/2014/main" id="{0A4E6DF6-9DF5-DF0A-742E-40F1AB7BA1A3}"/>
              </a:ext>
            </a:extLst>
          </p:cNvPr>
          <p:cNvSpPr txBox="1">
            <a:spLocks/>
          </p:cNvSpPr>
          <p:nvPr userDrawn="1"/>
        </p:nvSpPr>
        <p:spPr>
          <a:xfrm>
            <a:off x="4945166" y="6511771"/>
            <a:ext cx="2455560" cy="349250"/>
          </a:xfrm>
          <a:prstGeom prst="rect">
            <a:avLst/>
          </a:prstGeom>
        </p:spPr>
        <p:txBody>
          <a:bodyPr lIns="0" tIns="0" rIns="0" bIns="0"/>
          <a:lstStyle>
            <a:defPPr>
              <a:defRPr lang="en-US"/>
            </a:defPPr>
            <a:lvl1pPr marL="0" algn="l" defTabSz="457200" rtl="0" eaLnBrk="1" fontAlgn="auto" latinLnBrk="0" hangingPunct="1">
              <a:spcBef>
                <a:spcPts val="0"/>
              </a:spcBef>
              <a:spcAft>
                <a:spcPts val="0"/>
              </a:spcAft>
              <a:defRPr sz="2000" b="0" i="0" kern="0">
                <a:solidFill>
                  <a:schemeClr val="bg1">
                    <a:alpha val="85000"/>
                  </a:schemeClr>
                </a:solidFill>
                <a:latin typeface="Korolev Light" pitchFamily="2" charset="77"/>
                <a:ea typeface="+mn-ea"/>
                <a:cs typeface="Calibri Light" panose="020F0302020204030204" pitchFamily="34" charset="0"/>
                <a:sym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nl-NL" sz="1000" dirty="0">
                <a:sym typeface="Helvetica Neue Medium"/>
              </a:rPr>
              <a:t>CO</a:t>
            </a:r>
            <a:r>
              <a:rPr lang="nl-NL" sz="1000" baseline="-25000" dirty="0">
                <a:sym typeface="Helvetica Neue Medium"/>
              </a:rPr>
              <a:t>2 </a:t>
            </a:r>
            <a:r>
              <a:rPr lang="nl-NL" sz="1000" dirty="0"/>
              <a:t>management system</a:t>
            </a:r>
          </a:p>
        </p:txBody>
      </p:sp>
      <p:sp>
        <p:nvSpPr>
          <p:cNvPr id="6" name="Tijdelijke aanduiding voor voettekst 9">
            <a:extLst>
              <a:ext uri="{FF2B5EF4-FFF2-40B4-BE49-F238E27FC236}">
                <a16:creationId xmlns:a16="http://schemas.microsoft.com/office/drawing/2014/main" id="{C2785707-5DD8-381B-7FF6-4C05F4C06DA2}"/>
              </a:ext>
            </a:extLst>
          </p:cNvPr>
          <p:cNvSpPr txBox="1">
            <a:spLocks/>
          </p:cNvSpPr>
          <p:nvPr userDrawn="1"/>
        </p:nvSpPr>
        <p:spPr>
          <a:xfrm>
            <a:off x="7400726" y="6511771"/>
            <a:ext cx="2455560" cy="349250"/>
          </a:xfrm>
          <a:prstGeom prst="rect">
            <a:avLst/>
          </a:prstGeom>
        </p:spPr>
        <p:txBody>
          <a:bodyPr lIns="0" tIns="0" rIns="0" bIns="0"/>
          <a:lstStyle>
            <a:defPPr>
              <a:defRPr lang="en-US"/>
            </a:defPPr>
            <a:lvl1pPr marL="0" algn="l" defTabSz="457200" rtl="0" eaLnBrk="1" fontAlgn="auto" latinLnBrk="0" hangingPunct="1">
              <a:spcBef>
                <a:spcPts val="0"/>
              </a:spcBef>
              <a:spcAft>
                <a:spcPts val="0"/>
              </a:spcAft>
              <a:defRPr sz="2000" b="0" i="0" kern="0">
                <a:solidFill>
                  <a:schemeClr val="bg1">
                    <a:alpha val="85000"/>
                  </a:schemeClr>
                </a:solidFill>
                <a:latin typeface="Korolev Light" pitchFamily="2" charset="77"/>
                <a:ea typeface="+mn-ea"/>
                <a:cs typeface="Calibri Light" panose="020F0302020204030204" pitchFamily="34" charset="0"/>
                <a:sym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nl-NL" sz="1000" dirty="0"/>
              <a:t>GPP tool</a:t>
            </a:r>
          </a:p>
        </p:txBody>
      </p:sp>
      <p:sp>
        <p:nvSpPr>
          <p:cNvPr id="7" name="Tijdelijke aanduiding voor voettekst 9">
            <a:extLst>
              <a:ext uri="{FF2B5EF4-FFF2-40B4-BE49-F238E27FC236}">
                <a16:creationId xmlns:a16="http://schemas.microsoft.com/office/drawing/2014/main" id="{3F5AB961-1DC9-AA6C-5B59-87872CE9A319}"/>
              </a:ext>
            </a:extLst>
          </p:cNvPr>
          <p:cNvSpPr txBox="1">
            <a:spLocks/>
          </p:cNvSpPr>
          <p:nvPr userDrawn="1"/>
        </p:nvSpPr>
        <p:spPr>
          <a:xfrm>
            <a:off x="2474366" y="6511771"/>
            <a:ext cx="2455560" cy="349250"/>
          </a:xfrm>
          <a:prstGeom prst="rect">
            <a:avLst/>
          </a:prstGeom>
        </p:spPr>
        <p:txBody>
          <a:bodyPr lIns="0" tIns="0" rIns="0" bIns="0"/>
          <a:lstStyle>
            <a:defPPr>
              <a:defRPr lang="en-US"/>
            </a:defPPr>
            <a:lvl1pPr marL="0" algn="l" defTabSz="457200" rtl="0" eaLnBrk="1" fontAlgn="auto" latinLnBrk="0" hangingPunct="1">
              <a:spcBef>
                <a:spcPts val="0"/>
              </a:spcBef>
              <a:spcAft>
                <a:spcPts val="0"/>
              </a:spcAft>
              <a:defRPr sz="2000" b="0" i="0" kern="0">
                <a:solidFill>
                  <a:schemeClr val="bg1">
                    <a:alpha val="85000"/>
                  </a:schemeClr>
                </a:solidFill>
                <a:latin typeface="Korolev Light" pitchFamily="2" charset="77"/>
                <a:ea typeface="+mn-ea"/>
                <a:cs typeface="Calibri Light" panose="020F0302020204030204" pitchFamily="34" charset="0"/>
                <a:sym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nl-NL" sz="1000" dirty="0">
                <a:sym typeface="Helvetica Neue Medium"/>
              </a:rPr>
              <a:t>CO</a:t>
            </a:r>
            <a:r>
              <a:rPr lang="nl-NL" sz="1000" baseline="-25000" dirty="0">
                <a:sym typeface="Helvetica Neue Medium"/>
              </a:rPr>
              <a:t>2 </a:t>
            </a:r>
            <a:r>
              <a:rPr lang="nl-NL" sz="1000" dirty="0"/>
              <a:t>Performance Ladder</a:t>
            </a:r>
          </a:p>
        </p:txBody>
      </p:sp>
    </p:spTree>
    <p:extLst>
      <p:ext uri="{BB962C8B-B14F-4D97-AF65-F5344CB8AC3E}">
        <p14:creationId xmlns:p14="http://schemas.microsoft.com/office/powerpoint/2010/main" val="13734856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4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E0725746-2A12-6545-9F9F-B106B23E096A}"/>
              </a:ext>
            </a:extLst>
          </p:cNvPr>
          <p:cNvSpPr>
            <a:spLocks noGrp="1"/>
          </p:cNvSpPr>
          <p:nvPr>
            <p:ph type="title"/>
          </p:nvPr>
        </p:nvSpPr>
        <p:spPr>
          <a:xfrm>
            <a:off x="415932" y="365842"/>
            <a:ext cx="10516284" cy="648428"/>
          </a:xfrm>
          <a:prstGeom prst="rect">
            <a:avLst/>
          </a:prstGeom>
        </p:spPr>
        <p:txBody>
          <a:bodyPr/>
          <a:lstStyle>
            <a:lvl1pPr algn="l">
              <a:defRPr sz="3500" b="0" i="0" baseline="0">
                <a:solidFill>
                  <a:schemeClr val="tx1">
                    <a:lumMod val="75000"/>
                  </a:schemeClr>
                </a:solidFill>
                <a:latin typeface="Korolev Light" pitchFamily="2" charset="77"/>
              </a:defRPr>
            </a:lvl1pPr>
          </a:lstStyle>
          <a:p>
            <a:r>
              <a:rPr lang="en-GB"/>
              <a:t>Click to edit Master title style</a:t>
            </a:r>
            <a:endParaRPr lang="nl-NL" dirty="0"/>
          </a:p>
        </p:txBody>
      </p:sp>
      <p:sp>
        <p:nvSpPr>
          <p:cNvPr id="5" name="Tijdelijke aanduiding voor tekst 2">
            <a:extLst>
              <a:ext uri="{FF2B5EF4-FFF2-40B4-BE49-F238E27FC236}">
                <a16:creationId xmlns:a16="http://schemas.microsoft.com/office/drawing/2014/main" id="{AAA3620D-1969-6B4A-A49D-92A55694DBFE}"/>
              </a:ext>
            </a:extLst>
          </p:cNvPr>
          <p:cNvSpPr>
            <a:spLocks noGrp="1"/>
          </p:cNvSpPr>
          <p:nvPr>
            <p:ph idx="1" hasCustomPrompt="1"/>
          </p:nvPr>
        </p:nvSpPr>
        <p:spPr>
          <a:xfrm>
            <a:off x="419127" y="1403466"/>
            <a:ext cx="5117814" cy="4528983"/>
          </a:xfrm>
          <a:prstGeom prst="rect">
            <a:avLst/>
          </a:prstGeom>
        </p:spPr>
        <p:txBody>
          <a:bodyPr vert="horz" lIns="91440" tIns="45720" rIns="91440" bIns="45720" rtlCol="0">
            <a:normAutofit/>
          </a:bodyPr>
          <a:lstStyle>
            <a:lvl1pPr marL="0" indent="0">
              <a:buFontTx/>
              <a:buNone/>
              <a:defRPr sz="2400" b="0" i="0">
                <a:latin typeface="Work Sans Light" pitchFamily="2" charset="77"/>
              </a:defRPr>
            </a:lvl1pPr>
            <a:lvl2pPr marL="457177" indent="0">
              <a:buFontTx/>
              <a:buNone/>
              <a:defRPr sz="2200" b="0" i="0">
                <a:latin typeface="Work Sans Light" pitchFamily="2" charset="77"/>
              </a:defRPr>
            </a:lvl2pPr>
            <a:lvl3pPr marL="914355" indent="0">
              <a:buFontTx/>
              <a:buNone/>
              <a:defRPr b="0" i="0">
                <a:latin typeface="Work Sans Light" pitchFamily="2" charset="77"/>
              </a:defRPr>
            </a:lvl3pPr>
            <a:lvl4pPr marL="1371532" indent="0">
              <a:buFontTx/>
              <a:buNone/>
              <a:defRPr b="0" i="0">
                <a:latin typeface="Work Sans Light" pitchFamily="2" charset="77"/>
              </a:defRPr>
            </a:lvl4pPr>
            <a:lvl5pPr marL="1828709" indent="0">
              <a:buFontTx/>
              <a:buNone/>
              <a:defRPr b="0" i="0">
                <a:latin typeface="Work Sans Light" pitchFamily="2"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4" name="Tijdelijke aanduiding voor voettekst 9">
            <a:extLst>
              <a:ext uri="{FF2B5EF4-FFF2-40B4-BE49-F238E27FC236}">
                <a16:creationId xmlns:a16="http://schemas.microsoft.com/office/drawing/2014/main" id="{9F46675E-59AC-A020-9F83-9B624AB60AD6}"/>
              </a:ext>
            </a:extLst>
          </p:cNvPr>
          <p:cNvSpPr txBox="1">
            <a:spLocks/>
          </p:cNvSpPr>
          <p:nvPr userDrawn="1"/>
        </p:nvSpPr>
        <p:spPr>
          <a:xfrm>
            <a:off x="4945166" y="6511771"/>
            <a:ext cx="2455560" cy="349250"/>
          </a:xfrm>
          <a:prstGeom prst="rect">
            <a:avLst/>
          </a:prstGeom>
        </p:spPr>
        <p:txBody>
          <a:bodyPr lIns="0" tIns="0" rIns="0" bIns="0"/>
          <a:lstStyle>
            <a:defPPr>
              <a:defRPr lang="en-US"/>
            </a:defPPr>
            <a:lvl1pPr marL="0" algn="l" defTabSz="457200" rtl="0" eaLnBrk="1" fontAlgn="auto" latinLnBrk="0" hangingPunct="1">
              <a:spcBef>
                <a:spcPts val="0"/>
              </a:spcBef>
              <a:spcAft>
                <a:spcPts val="0"/>
              </a:spcAft>
              <a:defRPr sz="2000" b="0" i="0" kern="0">
                <a:solidFill>
                  <a:schemeClr val="bg1">
                    <a:alpha val="85000"/>
                  </a:schemeClr>
                </a:solidFill>
                <a:latin typeface="Korolev Light" pitchFamily="2" charset="77"/>
                <a:ea typeface="+mn-ea"/>
                <a:cs typeface="Calibri Light" panose="020F0302020204030204" pitchFamily="34" charset="0"/>
                <a:sym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nl-NL" sz="1000" dirty="0">
                <a:sym typeface="Helvetica Neue Medium"/>
              </a:rPr>
              <a:t>CO</a:t>
            </a:r>
            <a:r>
              <a:rPr lang="nl-NL" sz="1000" baseline="-25000" dirty="0">
                <a:sym typeface="Helvetica Neue Medium"/>
              </a:rPr>
              <a:t>2 </a:t>
            </a:r>
            <a:r>
              <a:rPr lang="nl-NL" sz="1000" dirty="0"/>
              <a:t>management system</a:t>
            </a:r>
          </a:p>
        </p:txBody>
      </p:sp>
      <p:sp>
        <p:nvSpPr>
          <p:cNvPr id="6" name="Tijdelijke aanduiding voor voettekst 9">
            <a:extLst>
              <a:ext uri="{FF2B5EF4-FFF2-40B4-BE49-F238E27FC236}">
                <a16:creationId xmlns:a16="http://schemas.microsoft.com/office/drawing/2014/main" id="{7B194D93-9CE4-A2FA-B921-275EF41DF9BE}"/>
              </a:ext>
            </a:extLst>
          </p:cNvPr>
          <p:cNvSpPr txBox="1">
            <a:spLocks/>
          </p:cNvSpPr>
          <p:nvPr userDrawn="1"/>
        </p:nvSpPr>
        <p:spPr>
          <a:xfrm>
            <a:off x="7400726" y="6511771"/>
            <a:ext cx="2455560" cy="349250"/>
          </a:xfrm>
          <a:prstGeom prst="rect">
            <a:avLst/>
          </a:prstGeom>
        </p:spPr>
        <p:txBody>
          <a:bodyPr lIns="0" tIns="0" rIns="0" bIns="0"/>
          <a:lstStyle>
            <a:defPPr>
              <a:defRPr lang="en-US"/>
            </a:defPPr>
            <a:lvl1pPr marL="0" algn="l" defTabSz="457200" rtl="0" eaLnBrk="1" fontAlgn="auto" latinLnBrk="0" hangingPunct="1">
              <a:spcBef>
                <a:spcPts val="0"/>
              </a:spcBef>
              <a:spcAft>
                <a:spcPts val="0"/>
              </a:spcAft>
              <a:defRPr sz="2000" b="0" i="0" kern="0">
                <a:solidFill>
                  <a:schemeClr val="bg1">
                    <a:alpha val="85000"/>
                  </a:schemeClr>
                </a:solidFill>
                <a:latin typeface="Korolev Light" pitchFamily="2" charset="77"/>
                <a:ea typeface="+mn-ea"/>
                <a:cs typeface="Calibri Light" panose="020F0302020204030204" pitchFamily="34" charset="0"/>
                <a:sym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nl-NL" sz="1000" dirty="0"/>
              <a:t>GPP tool</a:t>
            </a:r>
          </a:p>
        </p:txBody>
      </p:sp>
      <p:sp>
        <p:nvSpPr>
          <p:cNvPr id="7" name="Tijdelijke aanduiding voor voettekst 9">
            <a:extLst>
              <a:ext uri="{FF2B5EF4-FFF2-40B4-BE49-F238E27FC236}">
                <a16:creationId xmlns:a16="http://schemas.microsoft.com/office/drawing/2014/main" id="{0B2B978B-D48D-08EE-20F9-8FDF30794C4C}"/>
              </a:ext>
            </a:extLst>
          </p:cNvPr>
          <p:cNvSpPr txBox="1">
            <a:spLocks/>
          </p:cNvSpPr>
          <p:nvPr userDrawn="1"/>
        </p:nvSpPr>
        <p:spPr>
          <a:xfrm>
            <a:off x="2474366" y="6511771"/>
            <a:ext cx="2455560" cy="349250"/>
          </a:xfrm>
          <a:prstGeom prst="rect">
            <a:avLst/>
          </a:prstGeom>
        </p:spPr>
        <p:txBody>
          <a:bodyPr lIns="0" tIns="0" rIns="0" bIns="0"/>
          <a:lstStyle>
            <a:defPPr>
              <a:defRPr lang="en-US"/>
            </a:defPPr>
            <a:lvl1pPr marL="0" algn="l" defTabSz="457200" rtl="0" eaLnBrk="1" fontAlgn="auto" latinLnBrk="0" hangingPunct="1">
              <a:spcBef>
                <a:spcPts val="0"/>
              </a:spcBef>
              <a:spcAft>
                <a:spcPts val="0"/>
              </a:spcAft>
              <a:defRPr sz="2000" b="0" i="0" kern="0">
                <a:solidFill>
                  <a:schemeClr val="bg1">
                    <a:alpha val="85000"/>
                  </a:schemeClr>
                </a:solidFill>
                <a:latin typeface="Korolev Light" pitchFamily="2" charset="77"/>
                <a:ea typeface="+mn-ea"/>
                <a:cs typeface="Calibri Light" panose="020F0302020204030204" pitchFamily="34" charset="0"/>
                <a:sym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nl-NL" sz="1000" dirty="0">
                <a:sym typeface="Helvetica Neue Medium"/>
              </a:rPr>
              <a:t>CO</a:t>
            </a:r>
            <a:r>
              <a:rPr lang="nl-NL" sz="1000" baseline="-25000" dirty="0">
                <a:sym typeface="Helvetica Neue Medium"/>
              </a:rPr>
              <a:t>2 </a:t>
            </a:r>
            <a:r>
              <a:rPr lang="nl-NL" sz="1000" dirty="0"/>
              <a:t>Performance Ladder</a:t>
            </a:r>
          </a:p>
        </p:txBody>
      </p:sp>
    </p:spTree>
    <p:extLst>
      <p:ext uri="{BB962C8B-B14F-4D97-AF65-F5344CB8AC3E}">
        <p14:creationId xmlns:p14="http://schemas.microsoft.com/office/powerpoint/2010/main" val="141556173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Half Image - Half Text (White) v2">
  <p:cSld name="1_Half Image - Half Text (White) v2">
    <p:spTree>
      <p:nvGrpSpPr>
        <p:cNvPr id="1" name="Shape 21"/>
        <p:cNvGrpSpPr/>
        <p:nvPr/>
      </p:nvGrpSpPr>
      <p:grpSpPr>
        <a:xfrm>
          <a:off x="0" y="0"/>
          <a:ext cx="0" cy="0"/>
          <a:chOff x="0" y="0"/>
          <a:chExt cx="0" cy="0"/>
        </a:xfrm>
      </p:grpSpPr>
      <p:sp>
        <p:nvSpPr>
          <p:cNvPr id="22" name="Google Shape;22;p24"/>
          <p:cNvSpPr txBox="1">
            <a:spLocks noGrp="1"/>
          </p:cNvSpPr>
          <p:nvPr>
            <p:ph type="body" idx="1"/>
          </p:nvPr>
        </p:nvSpPr>
        <p:spPr>
          <a:xfrm>
            <a:off x="6539659" y="2349812"/>
            <a:ext cx="5151422" cy="365118"/>
          </a:xfrm>
          <a:prstGeom prst="rect">
            <a:avLst/>
          </a:prstGeom>
          <a:solidFill>
            <a:srgbClr val="137B7D"/>
          </a:solid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400"/>
              <a:buNone/>
              <a:defRPr sz="1400" b="1">
                <a:solidFill>
                  <a:schemeClr val="lt1"/>
                </a:solidFill>
              </a:defRPr>
            </a:lvl1pPr>
            <a:lvl2pPr marL="914400" lvl="1" indent="-228600" algn="l">
              <a:lnSpc>
                <a:spcPct val="90000"/>
              </a:lnSpc>
              <a:spcBef>
                <a:spcPts val="500"/>
              </a:spcBef>
              <a:spcAft>
                <a:spcPts val="0"/>
              </a:spcAft>
              <a:buClr>
                <a:schemeClr val="dk1"/>
              </a:buClr>
              <a:buSzPts val="2800"/>
              <a:buNone/>
              <a:defRPr sz="2800"/>
            </a:lvl2pPr>
            <a:lvl3pPr marL="1371600" lvl="2" indent="-228600" algn="l">
              <a:lnSpc>
                <a:spcPct val="90000"/>
              </a:lnSpc>
              <a:spcBef>
                <a:spcPts val="500"/>
              </a:spcBef>
              <a:spcAft>
                <a:spcPts val="0"/>
              </a:spcAft>
              <a:buClr>
                <a:schemeClr val="dk1"/>
              </a:buClr>
              <a:buSzPts val="2400"/>
              <a:buNone/>
              <a:defRPr sz="2400"/>
            </a:lvl3pPr>
            <a:lvl4pPr marL="1828800" lvl="3" indent="-228600" algn="l">
              <a:lnSpc>
                <a:spcPct val="90000"/>
              </a:lnSpc>
              <a:spcBef>
                <a:spcPts val="500"/>
              </a:spcBef>
              <a:spcAft>
                <a:spcPts val="0"/>
              </a:spcAft>
              <a:buClr>
                <a:schemeClr val="dk1"/>
              </a:buClr>
              <a:buSzPts val="2000"/>
              <a:buNone/>
              <a:defRPr sz="2000"/>
            </a:lvl4pPr>
            <a:lvl5pPr marL="2286000" lvl="4" indent="-228600" algn="l">
              <a:lnSpc>
                <a:spcPct val="90000"/>
              </a:lnSpc>
              <a:spcBef>
                <a:spcPts val="500"/>
              </a:spcBef>
              <a:spcAft>
                <a:spcPts val="0"/>
              </a:spcAft>
              <a:buClr>
                <a:schemeClr val="dk1"/>
              </a:buClr>
              <a:buSzPts val="20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3" name="Google Shape;23;p24"/>
          <p:cNvSpPr txBox="1">
            <a:spLocks noGrp="1"/>
          </p:cNvSpPr>
          <p:nvPr>
            <p:ph type="body" idx="2"/>
          </p:nvPr>
        </p:nvSpPr>
        <p:spPr>
          <a:xfrm>
            <a:off x="6539659" y="2714930"/>
            <a:ext cx="5151422" cy="365125"/>
          </a:xfrm>
          <a:prstGeom prst="rect">
            <a:avLst/>
          </a:prstGeom>
          <a:solidFill>
            <a:srgbClr val="D0E5E5"/>
          </a:solid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4" name="Google Shape;24;p24"/>
          <p:cNvSpPr txBox="1">
            <a:spLocks noGrp="1"/>
          </p:cNvSpPr>
          <p:nvPr>
            <p:ph type="body" idx="3"/>
          </p:nvPr>
        </p:nvSpPr>
        <p:spPr>
          <a:xfrm>
            <a:off x="6539659" y="4142030"/>
            <a:ext cx="5151422" cy="365118"/>
          </a:xfrm>
          <a:prstGeom prst="rect">
            <a:avLst/>
          </a:prstGeom>
          <a:solidFill>
            <a:srgbClr val="137B7D"/>
          </a:solid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400"/>
              <a:buNone/>
              <a:defRPr sz="1400" b="1">
                <a:solidFill>
                  <a:schemeClr val="lt1"/>
                </a:solidFill>
              </a:defRPr>
            </a:lvl1pPr>
            <a:lvl2pPr marL="914400" lvl="1" indent="-228600" algn="l">
              <a:lnSpc>
                <a:spcPct val="90000"/>
              </a:lnSpc>
              <a:spcBef>
                <a:spcPts val="500"/>
              </a:spcBef>
              <a:spcAft>
                <a:spcPts val="0"/>
              </a:spcAft>
              <a:buClr>
                <a:schemeClr val="dk1"/>
              </a:buClr>
              <a:buSzPts val="2800"/>
              <a:buNone/>
              <a:defRPr sz="2800"/>
            </a:lvl2pPr>
            <a:lvl3pPr marL="1371600" lvl="2" indent="-228600" algn="l">
              <a:lnSpc>
                <a:spcPct val="90000"/>
              </a:lnSpc>
              <a:spcBef>
                <a:spcPts val="500"/>
              </a:spcBef>
              <a:spcAft>
                <a:spcPts val="0"/>
              </a:spcAft>
              <a:buClr>
                <a:schemeClr val="dk1"/>
              </a:buClr>
              <a:buSzPts val="2400"/>
              <a:buNone/>
              <a:defRPr sz="2400"/>
            </a:lvl3pPr>
            <a:lvl4pPr marL="1828800" lvl="3" indent="-228600" algn="l">
              <a:lnSpc>
                <a:spcPct val="90000"/>
              </a:lnSpc>
              <a:spcBef>
                <a:spcPts val="500"/>
              </a:spcBef>
              <a:spcAft>
                <a:spcPts val="0"/>
              </a:spcAft>
              <a:buClr>
                <a:schemeClr val="dk1"/>
              </a:buClr>
              <a:buSzPts val="2000"/>
              <a:buNone/>
              <a:defRPr sz="2000"/>
            </a:lvl4pPr>
            <a:lvl5pPr marL="2286000" lvl="4" indent="-228600" algn="l">
              <a:lnSpc>
                <a:spcPct val="90000"/>
              </a:lnSpc>
              <a:spcBef>
                <a:spcPts val="500"/>
              </a:spcBef>
              <a:spcAft>
                <a:spcPts val="0"/>
              </a:spcAft>
              <a:buClr>
                <a:schemeClr val="dk1"/>
              </a:buClr>
              <a:buSzPts val="20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5" name="Google Shape;25;p24"/>
          <p:cNvSpPr txBox="1">
            <a:spLocks noGrp="1"/>
          </p:cNvSpPr>
          <p:nvPr>
            <p:ph type="body" idx="4"/>
          </p:nvPr>
        </p:nvSpPr>
        <p:spPr>
          <a:xfrm>
            <a:off x="6539659" y="4507148"/>
            <a:ext cx="5151422" cy="365125"/>
          </a:xfrm>
          <a:prstGeom prst="rect">
            <a:avLst/>
          </a:prstGeom>
          <a:solidFill>
            <a:srgbClr val="D0E5E5"/>
          </a:solid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6" name="Google Shape;26;p24"/>
          <p:cNvSpPr txBox="1">
            <a:spLocks noGrp="1"/>
          </p:cNvSpPr>
          <p:nvPr>
            <p:ph type="body" idx="5"/>
          </p:nvPr>
        </p:nvSpPr>
        <p:spPr>
          <a:xfrm>
            <a:off x="6539659" y="552858"/>
            <a:ext cx="5151422" cy="365118"/>
          </a:xfrm>
          <a:prstGeom prst="rect">
            <a:avLst/>
          </a:prstGeom>
          <a:solidFill>
            <a:srgbClr val="137B7D"/>
          </a:solidFill>
          <a:ln>
            <a:noFill/>
          </a:ln>
        </p:spPr>
        <p:txBody>
          <a:bodyPr spcFirstLastPara="1" wrap="square" lIns="91425" tIns="45700" rIns="91425" bIns="45700" anchor="ctr" anchorCtr="0">
            <a:normAutofit/>
          </a:bodyPr>
          <a:lstStyle>
            <a:lvl1pPr marL="457200" lvl="0" indent="-228600" algn="l">
              <a:lnSpc>
                <a:spcPct val="90000"/>
              </a:lnSpc>
              <a:spcBef>
                <a:spcPts val="1000"/>
              </a:spcBef>
              <a:spcAft>
                <a:spcPts val="0"/>
              </a:spcAft>
              <a:buClr>
                <a:schemeClr val="lt1"/>
              </a:buClr>
              <a:buSzPts val="1400"/>
              <a:buNone/>
              <a:defRPr sz="1400" b="1">
                <a:solidFill>
                  <a:schemeClr val="lt1"/>
                </a:solidFill>
              </a:defRPr>
            </a:lvl1pPr>
            <a:lvl2pPr marL="914400" lvl="1" indent="-228600" algn="l">
              <a:lnSpc>
                <a:spcPct val="90000"/>
              </a:lnSpc>
              <a:spcBef>
                <a:spcPts val="500"/>
              </a:spcBef>
              <a:spcAft>
                <a:spcPts val="0"/>
              </a:spcAft>
              <a:buClr>
                <a:schemeClr val="dk1"/>
              </a:buClr>
              <a:buSzPts val="2800"/>
              <a:buNone/>
              <a:defRPr sz="2800"/>
            </a:lvl2pPr>
            <a:lvl3pPr marL="1371600" lvl="2" indent="-228600" algn="l">
              <a:lnSpc>
                <a:spcPct val="90000"/>
              </a:lnSpc>
              <a:spcBef>
                <a:spcPts val="500"/>
              </a:spcBef>
              <a:spcAft>
                <a:spcPts val="0"/>
              </a:spcAft>
              <a:buClr>
                <a:schemeClr val="dk1"/>
              </a:buClr>
              <a:buSzPts val="2400"/>
              <a:buNone/>
              <a:defRPr sz="2400"/>
            </a:lvl3pPr>
            <a:lvl4pPr marL="1828800" lvl="3" indent="-228600" algn="l">
              <a:lnSpc>
                <a:spcPct val="90000"/>
              </a:lnSpc>
              <a:spcBef>
                <a:spcPts val="500"/>
              </a:spcBef>
              <a:spcAft>
                <a:spcPts val="0"/>
              </a:spcAft>
              <a:buClr>
                <a:schemeClr val="dk1"/>
              </a:buClr>
              <a:buSzPts val="2000"/>
              <a:buNone/>
              <a:defRPr sz="2000"/>
            </a:lvl4pPr>
            <a:lvl5pPr marL="2286000" lvl="4" indent="-228600" algn="l">
              <a:lnSpc>
                <a:spcPct val="90000"/>
              </a:lnSpc>
              <a:spcBef>
                <a:spcPts val="500"/>
              </a:spcBef>
              <a:spcAft>
                <a:spcPts val="0"/>
              </a:spcAft>
              <a:buClr>
                <a:schemeClr val="dk1"/>
              </a:buClr>
              <a:buSzPts val="20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27" name="Google Shape;27;p24"/>
          <p:cNvSpPr txBox="1">
            <a:spLocks noGrp="1"/>
          </p:cNvSpPr>
          <p:nvPr>
            <p:ph type="body" idx="6"/>
          </p:nvPr>
        </p:nvSpPr>
        <p:spPr>
          <a:xfrm>
            <a:off x="6539659" y="917976"/>
            <a:ext cx="5151422" cy="365125"/>
          </a:xfrm>
          <a:prstGeom prst="rect">
            <a:avLst/>
          </a:prstGeom>
          <a:solidFill>
            <a:srgbClr val="D0E5E5"/>
          </a:solidFill>
          <a:ln>
            <a:noFill/>
          </a:ln>
        </p:spPr>
        <p:txBody>
          <a:bodyPr spcFirstLastPara="1" wrap="square" lIns="91425" tIns="45700" rIns="91425" bIns="45700" anchor="t" anchorCtr="0">
            <a:normAutofit/>
          </a:bodyPr>
          <a:lstStyle>
            <a:lvl1pPr marL="457200" lvl="0" indent="-228600" algn="l">
              <a:lnSpc>
                <a:spcPct val="150000"/>
              </a:lnSpc>
              <a:spcBef>
                <a:spcPts val="1000"/>
              </a:spcBef>
              <a:spcAft>
                <a:spcPts val="0"/>
              </a:spcAft>
              <a:buClr>
                <a:schemeClr val="dk1"/>
              </a:buClr>
              <a:buSzPts val="1100"/>
              <a:buNone/>
              <a:defRPr sz="11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28" name="Google Shape;28;p24"/>
          <p:cNvSpPr txBox="1">
            <a:spLocks noGrp="1"/>
          </p:cNvSpPr>
          <p:nvPr>
            <p:ph type="title"/>
          </p:nvPr>
        </p:nvSpPr>
        <p:spPr>
          <a:xfrm>
            <a:off x="3668505" y="6339600"/>
            <a:ext cx="4991499" cy="393950"/>
          </a:xfrm>
          <a:prstGeom prst="rect">
            <a:avLst/>
          </a:prstGeom>
          <a:noFill/>
          <a:ln>
            <a:noFill/>
          </a:ln>
        </p:spPr>
        <p:txBody>
          <a:bodyPr spcFirstLastPara="1" wrap="square" lIns="91425" tIns="45700" rIns="91425" bIns="45700" anchor="t" anchorCtr="0">
            <a:normAutofit/>
          </a:bodyPr>
          <a:lstStyle>
            <a:lvl1pPr lvl="0" algn="l">
              <a:lnSpc>
                <a:spcPct val="90000"/>
              </a:lnSpc>
              <a:spcBef>
                <a:spcPts val="0"/>
              </a:spcBef>
              <a:spcAft>
                <a:spcPts val="0"/>
              </a:spcAft>
              <a:buClr>
                <a:schemeClr val="dk1"/>
              </a:buClr>
              <a:buSzPts val="2400"/>
              <a:buFont typeface="Montserrat SemiBold"/>
              <a:buNone/>
              <a:defRPr sz="2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24"/>
          <p:cNvSpPr txBox="1">
            <a:spLocks noGrp="1"/>
          </p:cNvSpPr>
          <p:nvPr>
            <p:ph type="body" idx="7"/>
          </p:nvPr>
        </p:nvSpPr>
        <p:spPr>
          <a:xfrm>
            <a:off x="-1" y="5779008"/>
            <a:ext cx="12191999" cy="107899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1800"/>
              <a:buNone/>
              <a:defRPr sz="1800" b="1"/>
            </a:lvl1pPr>
            <a:lvl2pPr marL="914400" lvl="1" indent="-228600" algn="l">
              <a:lnSpc>
                <a:spcPct val="90000"/>
              </a:lnSpc>
              <a:spcBef>
                <a:spcPts val="500"/>
              </a:spcBef>
              <a:spcAft>
                <a:spcPts val="0"/>
              </a:spcAft>
              <a:buClr>
                <a:schemeClr val="dk1"/>
              </a:buClr>
              <a:buSzPts val="2800"/>
              <a:buNone/>
              <a:defRPr sz="2800"/>
            </a:lvl2pPr>
            <a:lvl3pPr marL="1371600" lvl="2" indent="-228600" algn="l">
              <a:lnSpc>
                <a:spcPct val="90000"/>
              </a:lnSpc>
              <a:spcBef>
                <a:spcPts val="500"/>
              </a:spcBef>
              <a:spcAft>
                <a:spcPts val="0"/>
              </a:spcAft>
              <a:buClr>
                <a:schemeClr val="dk1"/>
              </a:buClr>
              <a:buSzPts val="2400"/>
              <a:buNone/>
              <a:defRPr sz="2400"/>
            </a:lvl3pPr>
            <a:lvl4pPr marL="1828800" lvl="3" indent="-228600" algn="l">
              <a:lnSpc>
                <a:spcPct val="90000"/>
              </a:lnSpc>
              <a:spcBef>
                <a:spcPts val="500"/>
              </a:spcBef>
              <a:spcAft>
                <a:spcPts val="0"/>
              </a:spcAft>
              <a:buClr>
                <a:schemeClr val="dk1"/>
              </a:buClr>
              <a:buSzPts val="2000"/>
              <a:buNone/>
              <a:defRPr sz="2000"/>
            </a:lvl4pPr>
            <a:lvl5pPr marL="2286000" lvl="4" indent="-228600" algn="l">
              <a:lnSpc>
                <a:spcPct val="90000"/>
              </a:lnSpc>
              <a:spcBef>
                <a:spcPts val="500"/>
              </a:spcBef>
              <a:spcAft>
                <a:spcPts val="0"/>
              </a:spcAft>
              <a:buClr>
                <a:schemeClr val="dk1"/>
              </a:buClr>
              <a:buSzPts val="20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30" name="Google Shape;30;p24"/>
          <p:cNvSpPr txBox="1">
            <a:spLocks noGrp="1"/>
          </p:cNvSpPr>
          <p:nvPr>
            <p:ph type="body" idx="8"/>
          </p:nvPr>
        </p:nvSpPr>
        <p:spPr>
          <a:xfrm>
            <a:off x="1" y="0"/>
            <a:ext cx="6096000" cy="68580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800"/>
              <a:buNone/>
              <a:defRPr sz="1800" b="1"/>
            </a:lvl1pPr>
            <a:lvl2pPr marL="914400" lvl="1" indent="-228600" algn="l">
              <a:lnSpc>
                <a:spcPct val="90000"/>
              </a:lnSpc>
              <a:spcBef>
                <a:spcPts val="500"/>
              </a:spcBef>
              <a:spcAft>
                <a:spcPts val="0"/>
              </a:spcAft>
              <a:buClr>
                <a:schemeClr val="dk1"/>
              </a:buClr>
              <a:buSzPts val="2800"/>
              <a:buNone/>
              <a:defRPr sz="2800"/>
            </a:lvl2pPr>
            <a:lvl3pPr marL="1371600" lvl="2" indent="-228600" algn="l">
              <a:lnSpc>
                <a:spcPct val="90000"/>
              </a:lnSpc>
              <a:spcBef>
                <a:spcPts val="500"/>
              </a:spcBef>
              <a:spcAft>
                <a:spcPts val="0"/>
              </a:spcAft>
              <a:buClr>
                <a:schemeClr val="dk1"/>
              </a:buClr>
              <a:buSzPts val="2400"/>
              <a:buNone/>
              <a:defRPr sz="2400"/>
            </a:lvl3pPr>
            <a:lvl4pPr marL="1828800" lvl="3" indent="-228600" algn="l">
              <a:lnSpc>
                <a:spcPct val="90000"/>
              </a:lnSpc>
              <a:spcBef>
                <a:spcPts val="500"/>
              </a:spcBef>
              <a:spcAft>
                <a:spcPts val="0"/>
              </a:spcAft>
              <a:buClr>
                <a:schemeClr val="dk1"/>
              </a:buClr>
              <a:buSzPts val="2000"/>
              <a:buNone/>
              <a:defRPr sz="2000"/>
            </a:lvl4pPr>
            <a:lvl5pPr marL="2286000" lvl="4" indent="-228600" algn="l">
              <a:lnSpc>
                <a:spcPct val="90000"/>
              </a:lnSpc>
              <a:spcBef>
                <a:spcPts val="500"/>
              </a:spcBef>
              <a:spcAft>
                <a:spcPts val="0"/>
              </a:spcAft>
              <a:buClr>
                <a:schemeClr val="dk1"/>
              </a:buClr>
              <a:buSzPts val="2000"/>
              <a:buNone/>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Tree>
    <p:extLst>
      <p:ext uri="{BB962C8B-B14F-4D97-AF65-F5344CB8AC3E}">
        <p14:creationId xmlns:p14="http://schemas.microsoft.com/office/powerpoint/2010/main" val="39630670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2_Half Image - Half Text (White) v2">
    <p:spTree>
      <p:nvGrpSpPr>
        <p:cNvPr id="1" name=""/>
        <p:cNvGrpSpPr/>
        <p:nvPr/>
      </p:nvGrpSpPr>
      <p:grpSpPr>
        <a:xfrm>
          <a:off x="0" y="0"/>
          <a:ext cx="0" cy="0"/>
          <a:chOff x="0" y="0"/>
          <a:chExt cx="0" cy="0"/>
        </a:xfrm>
      </p:grpSpPr>
      <p:sp>
        <p:nvSpPr>
          <p:cNvPr id="17" name="Content Placeholder 2">
            <a:extLst>
              <a:ext uri="{FF2B5EF4-FFF2-40B4-BE49-F238E27FC236}">
                <a16:creationId xmlns:a16="http://schemas.microsoft.com/office/drawing/2014/main" id="{F812ADA1-39DF-9143-84C8-45A7D2178CB2}"/>
              </a:ext>
            </a:extLst>
          </p:cNvPr>
          <p:cNvSpPr>
            <a:spLocks noGrp="1"/>
          </p:cNvSpPr>
          <p:nvPr>
            <p:ph idx="10"/>
          </p:nvPr>
        </p:nvSpPr>
        <p:spPr>
          <a:xfrm>
            <a:off x="6539659" y="2349812"/>
            <a:ext cx="5151422" cy="365118"/>
          </a:xfrm>
          <a:solidFill>
            <a:srgbClr val="137B7D"/>
          </a:solidFill>
        </p:spPr>
        <p:txBody>
          <a:bodyPr anchor="ctr">
            <a:normAutofit/>
          </a:bodyPr>
          <a:lstStyle>
            <a:lvl1pPr marL="0" indent="0">
              <a:buNone/>
              <a:defRPr sz="1400" b="1">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a:t>Click to edit Master text styles</a:t>
            </a:r>
          </a:p>
        </p:txBody>
      </p:sp>
      <p:sp>
        <p:nvSpPr>
          <p:cNvPr id="18" name="Text Placeholder 3">
            <a:extLst>
              <a:ext uri="{FF2B5EF4-FFF2-40B4-BE49-F238E27FC236}">
                <a16:creationId xmlns:a16="http://schemas.microsoft.com/office/drawing/2014/main" id="{BE216C1A-84A4-7247-A829-DCEE79ED3D26}"/>
              </a:ext>
            </a:extLst>
          </p:cNvPr>
          <p:cNvSpPr>
            <a:spLocks noGrp="1"/>
          </p:cNvSpPr>
          <p:nvPr>
            <p:ph type="body" sz="half" idx="11"/>
          </p:nvPr>
        </p:nvSpPr>
        <p:spPr>
          <a:xfrm>
            <a:off x="6539659" y="2714930"/>
            <a:ext cx="5151422" cy="365125"/>
          </a:xfrm>
          <a:solidFill>
            <a:srgbClr val="D0E5E5"/>
          </a:solidFill>
        </p:spPr>
        <p:txBody>
          <a:bodyPr>
            <a:normAutofit/>
          </a:bodyPr>
          <a:lstStyle>
            <a:lvl1pPr marL="0" indent="0">
              <a:lnSpc>
                <a:spcPct val="150000"/>
              </a:lnSpc>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19" name="Content Placeholder 2">
            <a:extLst>
              <a:ext uri="{FF2B5EF4-FFF2-40B4-BE49-F238E27FC236}">
                <a16:creationId xmlns:a16="http://schemas.microsoft.com/office/drawing/2014/main" id="{6967797C-593A-1A47-952E-12C6BFF3594C}"/>
              </a:ext>
            </a:extLst>
          </p:cNvPr>
          <p:cNvSpPr>
            <a:spLocks noGrp="1"/>
          </p:cNvSpPr>
          <p:nvPr>
            <p:ph idx="12"/>
          </p:nvPr>
        </p:nvSpPr>
        <p:spPr>
          <a:xfrm>
            <a:off x="6539659" y="4142030"/>
            <a:ext cx="5151422" cy="365118"/>
          </a:xfrm>
          <a:solidFill>
            <a:srgbClr val="137B7D"/>
          </a:solidFill>
        </p:spPr>
        <p:txBody>
          <a:bodyPr anchor="ctr">
            <a:normAutofit/>
          </a:bodyPr>
          <a:lstStyle>
            <a:lvl1pPr marL="0" indent="0">
              <a:buNone/>
              <a:defRPr sz="1400" b="1">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a:t>Click to edit Master text styles</a:t>
            </a:r>
          </a:p>
        </p:txBody>
      </p:sp>
      <p:sp>
        <p:nvSpPr>
          <p:cNvPr id="20" name="Text Placeholder 3">
            <a:extLst>
              <a:ext uri="{FF2B5EF4-FFF2-40B4-BE49-F238E27FC236}">
                <a16:creationId xmlns:a16="http://schemas.microsoft.com/office/drawing/2014/main" id="{81B4C33C-19D1-8E40-BB89-53085F20C3E9}"/>
              </a:ext>
            </a:extLst>
          </p:cNvPr>
          <p:cNvSpPr>
            <a:spLocks noGrp="1"/>
          </p:cNvSpPr>
          <p:nvPr>
            <p:ph type="body" sz="half" idx="13"/>
          </p:nvPr>
        </p:nvSpPr>
        <p:spPr>
          <a:xfrm>
            <a:off x="6539659" y="4507148"/>
            <a:ext cx="5151422" cy="365125"/>
          </a:xfrm>
          <a:solidFill>
            <a:srgbClr val="D0E5E5"/>
          </a:solidFill>
        </p:spPr>
        <p:txBody>
          <a:bodyPr>
            <a:normAutofit/>
          </a:bodyPr>
          <a:lstStyle>
            <a:lvl1pPr marL="0" indent="0">
              <a:lnSpc>
                <a:spcPct val="150000"/>
              </a:lnSpc>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8" name="Content Placeholder 2">
            <a:extLst>
              <a:ext uri="{FF2B5EF4-FFF2-40B4-BE49-F238E27FC236}">
                <a16:creationId xmlns:a16="http://schemas.microsoft.com/office/drawing/2014/main" id="{C9822BB8-D299-8D47-B591-77105281B5B9}"/>
              </a:ext>
            </a:extLst>
          </p:cNvPr>
          <p:cNvSpPr>
            <a:spLocks noGrp="1"/>
          </p:cNvSpPr>
          <p:nvPr>
            <p:ph idx="14"/>
          </p:nvPr>
        </p:nvSpPr>
        <p:spPr>
          <a:xfrm>
            <a:off x="6539659" y="552858"/>
            <a:ext cx="5151422" cy="365118"/>
          </a:xfrm>
          <a:solidFill>
            <a:srgbClr val="137B7D"/>
          </a:solidFill>
        </p:spPr>
        <p:txBody>
          <a:bodyPr anchor="ctr">
            <a:normAutofit/>
          </a:bodyPr>
          <a:lstStyle>
            <a:lvl1pPr marL="0" indent="0">
              <a:buNone/>
              <a:defRPr sz="1400" b="1">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a:t>Click to edit Master text styles</a:t>
            </a:r>
          </a:p>
        </p:txBody>
      </p:sp>
      <p:sp>
        <p:nvSpPr>
          <p:cNvPr id="29" name="Text Placeholder 3">
            <a:extLst>
              <a:ext uri="{FF2B5EF4-FFF2-40B4-BE49-F238E27FC236}">
                <a16:creationId xmlns:a16="http://schemas.microsoft.com/office/drawing/2014/main" id="{1561882E-8D26-9841-A77A-FD2C5E83348B}"/>
              </a:ext>
            </a:extLst>
          </p:cNvPr>
          <p:cNvSpPr>
            <a:spLocks noGrp="1"/>
          </p:cNvSpPr>
          <p:nvPr>
            <p:ph type="body" sz="half" idx="15"/>
          </p:nvPr>
        </p:nvSpPr>
        <p:spPr>
          <a:xfrm>
            <a:off x="6539659" y="917976"/>
            <a:ext cx="5151422" cy="365125"/>
          </a:xfrm>
          <a:solidFill>
            <a:srgbClr val="D0E5E5"/>
          </a:solidFill>
        </p:spPr>
        <p:txBody>
          <a:bodyPr>
            <a:normAutofit/>
          </a:bodyPr>
          <a:lstStyle>
            <a:lvl1pPr marL="0" indent="0">
              <a:lnSpc>
                <a:spcPct val="150000"/>
              </a:lnSpc>
              <a:buNone/>
              <a:defRPr sz="11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30" name="Title 1">
            <a:extLst>
              <a:ext uri="{FF2B5EF4-FFF2-40B4-BE49-F238E27FC236}">
                <a16:creationId xmlns:a16="http://schemas.microsoft.com/office/drawing/2014/main" id="{12F4A7BA-58F0-0840-9990-B5CEAE8B3603}"/>
              </a:ext>
            </a:extLst>
          </p:cNvPr>
          <p:cNvSpPr>
            <a:spLocks noGrp="1"/>
          </p:cNvSpPr>
          <p:nvPr>
            <p:ph type="title"/>
          </p:nvPr>
        </p:nvSpPr>
        <p:spPr>
          <a:xfrm>
            <a:off x="3668505" y="6339600"/>
            <a:ext cx="4991499" cy="393950"/>
          </a:xfrm>
        </p:spPr>
        <p:txBody>
          <a:bodyPr anchor="t">
            <a:normAutofit/>
          </a:bodyPr>
          <a:lstStyle>
            <a:lvl1pPr>
              <a:defRPr sz="2400"/>
            </a:lvl1pPr>
          </a:lstStyle>
          <a:p>
            <a:r>
              <a:rPr lang="en-US"/>
              <a:t>Click to edit Master title style</a:t>
            </a:r>
            <a:endParaRPr lang="en-US" dirty="0"/>
          </a:p>
        </p:txBody>
      </p:sp>
      <p:sp>
        <p:nvSpPr>
          <p:cNvPr id="34" name="Content Placeholder 2">
            <a:extLst>
              <a:ext uri="{FF2B5EF4-FFF2-40B4-BE49-F238E27FC236}">
                <a16:creationId xmlns:a16="http://schemas.microsoft.com/office/drawing/2014/main" id="{E19235B2-A7D8-8341-A9AA-09F52C0A2879}"/>
              </a:ext>
            </a:extLst>
          </p:cNvPr>
          <p:cNvSpPr>
            <a:spLocks noGrp="1"/>
          </p:cNvSpPr>
          <p:nvPr>
            <p:ph idx="16" hasCustomPrompt="1"/>
          </p:nvPr>
        </p:nvSpPr>
        <p:spPr>
          <a:xfrm>
            <a:off x="-1" y="5779008"/>
            <a:ext cx="12191999" cy="1078992"/>
          </a:xfrm>
        </p:spPr>
        <p:txBody>
          <a:bodyPr anchor="b">
            <a:normAutofit/>
          </a:bodyPr>
          <a:lstStyle>
            <a:lvl1pPr marL="0" indent="0">
              <a:buNone/>
              <a:defRPr sz="1800" b="1"/>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dirty="0"/>
              <a:t>Insert logo image file here</a:t>
            </a:r>
          </a:p>
        </p:txBody>
      </p:sp>
      <p:sp>
        <p:nvSpPr>
          <p:cNvPr id="12" name="Content Placeholder 2">
            <a:extLst>
              <a:ext uri="{FF2B5EF4-FFF2-40B4-BE49-F238E27FC236}">
                <a16:creationId xmlns:a16="http://schemas.microsoft.com/office/drawing/2014/main" id="{C8D44706-7697-8D4C-98E9-111C29D3E504}"/>
              </a:ext>
            </a:extLst>
          </p:cNvPr>
          <p:cNvSpPr>
            <a:spLocks noGrp="1"/>
          </p:cNvSpPr>
          <p:nvPr>
            <p:ph idx="1" hasCustomPrompt="1"/>
          </p:nvPr>
        </p:nvSpPr>
        <p:spPr>
          <a:xfrm>
            <a:off x="1" y="0"/>
            <a:ext cx="6096000" cy="6858000"/>
          </a:xfrm>
        </p:spPr>
        <p:txBody>
          <a:bodyPr anchor="t">
            <a:normAutofit/>
          </a:bodyPr>
          <a:lstStyle>
            <a:lvl1pPr marL="0" indent="0">
              <a:buNone/>
              <a:defRPr sz="1800" b="1"/>
            </a:lvl1pPr>
            <a:lvl2pPr marL="457200" indent="0">
              <a:buNone/>
              <a:defRPr sz="2800"/>
            </a:lvl2pPr>
            <a:lvl3pPr marL="914400" indent="0">
              <a:buNone/>
              <a:defRPr sz="2400"/>
            </a:lvl3pPr>
            <a:lvl4pPr marL="1371600" indent="0">
              <a:buNone/>
              <a:defRPr sz="2000"/>
            </a:lvl4pPr>
            <a:lvl5pPr marL="1828800" indent="0">
              <a:buNone/>
              <a:defRPr sz="2000"/>
            </a:lvl5pPr>
            <a:lvl6pPr>
              <a:defRPr sz="2000"/>
            </a:lvl6pPr>
            <a:lvl7pPr>
              <a:defRPr sz="2000"/>
            </a:lvl7pPr>
            <a:lvl8pPr>
              <a:defRPr sz="2000"/>
            </a:lvl8pPr>
            <a:lvl9pPr>
              <a:defRPr sz="2000"/>
            </a:lvl9pPr>
          </a:lstStyle>
          <a:p>
            <a:pPr lvl="0"/>
            <a:r>
              <a:rPr lang="en-US" dirty="0"/>
              <a:t>Insert Side Section Image</a:t>
            </a:r>
          </a:p>
        </p:txBody>
      </p:sp>
    </p:spTree>
    <p:extLst>
      <p:ext uri="{BB962C8B-B14F-4D97-AF65-F5344CB8AC3E}">
        <p14:creationId xmlns:p14="http://schemas.microsoft.com/office/powerpoint/2010/main" val="3414430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2_Title and Content">
    <p:bg>
      <p:bgPr>
        <a:blipFill dpi="0" rotWithShape="1">
          <a:blip r:embed="rId2" cstate="email">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5" name="Titel 1">
            <a:extLst>
              <a:ext uri="{FF2B5EF4-FFF2-40B4-BE49-F238E27FC236}">
                <a16:creationId xmlns:a16="http://schemas.microsoft.com/office/drawing/2014/main" id="{E0725746-2A12-6545-9F9F-B106B23E096A}"/>
              </a:ext>
            </a:extLst>
          </p:cNvPr>
          <p:cNvSpPr>
            <a:spLocks noGrp="1"/>
          </p:cNvSpPr>
          <p:nvPr>
            <p:ph type="title"/>
          </p:nvPr>
        </p:nvSpPr>
        <p:spPr>
          <a:xfrm>
            <a:off x="415932" y="365842"/>
            <a:ext cx="10516284" cy="648428"/>
          </a:xfrm>
          <a:prstGeom prst="rect">
            <a:avLst/>
          </a:prstGeom>
        </p:spPr>
        <p:txBody>
          <a:bodyPr/>
          <a:lstStyle>
            <a:lvl1pPr algn="l">
              <a:defRPr sz="3500" b="0" i="0" baseline="0">
                <a:solidFill>
                  <a:schemeClr val="tx1">
                    <a:lumMod val="75000"/>
                  </a:schemeClr>
                </a:solidFill>
                <a:latin typeface="Korolev Light" pitchFamily="2" charset="77"/>
              </a:defRPr>
            </a:lvl1pPr>
          </a:lstStyle>
          <a:p>
            <a:r>
              <a:rPr lang="en-GB"/>
              <a:t>Click to edit Master title style</a:t>
            </a:r>
            <a:endParaRPr lang="nl-NL" dirty="0"/>
          </a:p>
        </p:txBody>
      </p:sp>
      <p:sp>
        <p:nvSpPr>
          <p:cNvPr id="5" name="Tijdelijke aanduiding voor tekst 2">
            <a:extLst>
              <a:ext uri="{FF2B5EF4-FFF2-40B4-BE49-F238E27FC236}">
                <a16:creationId xmlns:a16="http://schemas.microsoft.com/office/drawing/2014/main" id="{ADB16184-D4E4-934F-A6C4-FB480CE14448}"/>
              </a:ext>
            </a:extLst>
          </p:cNvPr>
          <p:cNvSpPr>
            <a:spLocks noGrp="1"/>
          </p:cNvSpPr>
          <p:nvPr>
            <p:ph idx="1" hasCustomPrompt="1"/>
          </p:nvPr>
        </p:nvSpPr>
        <p:spPr>
          <a:xfrm>
            <a:off x="419127" y="1403466"/>
            <a:ext cx="5117814" cy="4528983"/>
          </a:xfrm>
          <a:prstGeom prst="rect">
            <a:avLst/>
          </a:prstGeom>
        </p:spPr>
        <p:txBody>
          <a:bodyPr vert="horz" lIns="91440" tIns="45720" rIns="91440" bIns="45720" rtlCol="0">
            <a:normAutofit/>
          </a:bodyPr>
          <a:lstStyle>
            <a:lvl1pPr marL="0" indent="0">
              <a:buFontTx/>
              <a:buNone/>
              <a:defRPr sz="2400" b="0" i="0">
                <a:latin typeface="Work Sans Light" pitchFamily="2" charset="77"/>
              </a:defRPr>
            </a:lvl1pPr>
            <a:lvl2pPr marL="457177" indent="0">
              <a:buFontTx/>
              <a:buNone/>
              <a:defRPr sz="2200" b="0" i="0">
                <a:latin typeface="Work Sans Light" pitchFamily="2" charset="77"/>
              </a:defRPr>
            </a:lvl2pPr>
            <a:lvl3pPr marL="914355" indent="0">
              <a:buFontTx/>
              <a:buNone/>
              <a:defRPr b="0" i="0">
                <a:latin typeface="Work Sans Light" pitchFamily="2" charset="77"/>
              </a:defRPr>
            </a:lvl3pPr>
            <a:lvl4pPr marL="1371532" indent="0">
              <a:buFontTx/>
              <a:buNone/>
              <a:defRPr b="0" i="0">
                <a:latin typeface="Work Sans Light" pitchFamily="2" charset="77"/>
              </a:defRPr>
            </a:lvl4pPr>
            <a:lvl5pPr marL="1828709" indent="0">
              <a:buFontTx/>
              <a:buNone/>
              <a:defRPr b="0" i="0">
                <a:latin typeface="Work Sans Light" pitchFamily="2" charset="77"/>
              </a:defRPr>
            </a:lvl5pPr>
          </a:lstStyle>
          <a:p>
            <a:pPr lvl="0"/>
            <a:r>
              <a:rPr lang="nl-NL" dirty="0"/>
              <a:t>Klikken om de tekststijl van het model te bewerken</a:t>
            </a:r>
          </a:p>
          <a:p>
            <a:pPr lvl="1"/>
            <a:r>
              <a:rPr lang="nl-NL" dirty="0"/>
              <a:t>Tweede niveau</a:t>
            </a:r>
          </a:p>
          <a:p>
            <a:pPr lvl="2"/>
            <a:r>
              <a:rPr lang="nl-NL" dirty="0"/>
              <a:t>Derde niveau</a:t>
            </a:r>
          </a:p>
          <a:p>
            <a:pPr lvl="3"/>
            <a:r>
              <a:rPr lang="nl-NL" dirty="0"/>
              <a:t>Vierde niveau</a:t>
            </a:r>
          </a:p>
          <a:p>
            <a:pPr lvl="4"/>
            <a:r>
              <a:rPr lang="nl-NL" dirty="0"/>
              <a:t>Vijfde niveau</a:t>
            </a:r>
          </a:p>
        </p:txBody>
      </p:sp>
      <p:sp>
        <p:nvSpPr>
          <p:cNvPr id="6" name="Tijdelijke aanduiding voor voettekst 9">
            <a:extLst>
              <a:ext uri="{FF2B5EF4-FFF2-40B4-BE49-F238E27FC236}">
                <a16:creationId xmlns:a16="http://schemas.microsoft.com/office/drawing/2014/main" id="{80ADDF10-4409-7C40-981A-ED82C413768A}"/>
              </a:ext>
            </a:extLst>
          </p:cNvPr>
          <p:cNvSpPr txBox="1">
            <a:spLocks/>
          </p:cNvSpPr>
          <p:nvPr userDrawn="1"/>
        </p:nvSpPr>
        <p:spPr>
          <a:xfrm>
            <a:off x="4945166" y="6511771"/>
            <a:ext cx="2455560" cy="349250"/>
          </a:xfrm>
          <a:prstGeom prst="rect">
            <a:avLst/>
          </a:prstGeom>
        </p:spPr>
        <p:txBody>
          <a:bodyPr lIns="0" tIns="0" rIns="0" bIns="0"/>
          <a:lstStyle>
            <a:defPPr>
              <a:defRPr lang="en-US"/>
            </a:defPPr>
            <a:lvl1pPr marL="0" algn="l" defTabSz="457200" rtl="0" eaLnBrk="1" fontAlgn="auto" latinLnBrk="0" hangingPunct="1">
              <a:spcBef>
                <a:spcPts val="0"/>
              </a:spcBef>
              <a:spcAft>
                <a:spcPts val="0"/>
              </a:spcAft>
              <a:defRPr sz="2000" b="0" i="0" kern="0">
                <a:solidFill>
                  <a:schemeClr val="bg1">
                    <a:alpha val="85000"/>
                  </a:schemeClr>
                </a:solidFill>
                <a:latin typeface="Korolev Light" pitchFamily="2" charset="77"/>
                <a:ea typeface="+mn-ea"/>
                <a:cs typeface="Calibri Light" panose="020F0302020204030204" pitchFamily="34" charset="0"/>
                <a:sym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228600" rtl="0" eaLnBrk="1" fontAlgn="auto" latinLnBrk="0" hangingPunct="1">
              <a:lnSpc>
                <a:spcPct val="100000"/>
              </a:lnSpc>
              <a:spcBef>
                <a:spcPts val="0"/>
              </a:spcBef>
              <a:spcAft>
                <a:spcPts val="0"/>
              </a:spcAft>
              <a:buClrTx/>
              <a:buSzTx/>
              <a:buFontTx/>
              <a:buNone/>
              <a:tabLst/>
              <a:defRPr/>
            </a:pPr>
            <a:r>
              <a:rPr lang="nl-NL" sz="1000" dirty="0">
                <a:sym typeface="Helvetica Neue Medium"/>
              </a:rPr>
              <a:t>CO</a:t>
            </a:r>
            <a:r>
              <a:rPr lang="nl-NL" sz="1000" baseline="-25000" dirty="0">
                <a:sym typeface="Helvetica Neue Medium"/>
              </a:rPr>
              <a:t>2 </a:t>
            </a:r>
            <a:r>
              <a:rPr lang="nl-NL" sz="1000" dirty="0"/>
              <a:t>management system</a:t>
            </a:r>
          </a:p>
          <a:p>
            <a:pPr>
              <a:defRPr/>
            </a:pPr>
            <a:endParaRPr lang="nl-NL" sz="1000" dirty="0"/>
          </a:p>
        </p:txBody>
      </p:sp>
      <p:sp>
        <p:nvSpPr>
          <p:cNvPr id="7" name="Tijdelijke aanduiding voor voettekst 9">
            <a:extLst>
              <a:ext uri="{FF2B5EF4-FFF2-40B4-BE49-F238E27FC236}">
                <a16:creationId xmlns:a16="http://schemas.microsoft.com/office/drawing/2014/main" id="{408EC278-42DC-6945-9656-D259F9129AC7}"/>
              </a:ext>
            </a:extLst>
          </p:cNvPr>
          <p:cNvSpPr txBox="1">
            <a:spLocks/>
          </p:cNvSpPr>
          <p:nvPr userDrawn="1"/>
        </p:nvSpPr>
        <p:spPr>
          <a:xfrm>
            <a:off x="7400726" y="6511771"/>
            <a:ext cx="2455560" cy="349250"/>
          </a:xfrm>
          <a:prstGeom prst="rect">
            <a:avLst/>
          </a:prstGeom>
        </p:spPr>
        <p:txBody>
          <a:bodyPr lIns="0" tIns="0" rIns="0" bIns="0"/>
          <a:lstStyle>
            <a:defPPr>
              <a:defRPr lang="en-US"/>
            </a:defPPr>
            <a:lvl1pPr marL="0" algn="l" defTabSz="457200" rtl="0" eaLnBrk="1" fontAlgn="auto" latinLnBrk="0" hangingPunct="1">
              <a:spcBef>
                <a:spcPts val="0"/>
              </a:spcBef>
              <a:spcAft>
                <a:spcPts val="0"/>
              </a:spcAft>
              <a:defRPr sz="2000" b="0" i="0" kern="0">
                <a:solidFill>
                  <a:schemeClr val="bg1">
                    <a:alpha val="85000"/>
                  </a:schemeClr>
                </a:solidFill>
                <a:latin typeface="Korolev Light" pitchFamily="2" charset="77"/>
                <a:ea typeface="+mn-ea"/>
                <a:cs typeface="Calibri Light" panose="020F0302020204030204" pitchFamily="34" charset="0"/>
                <a:sym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nl-NL" sz="1000" dirty="0"/>
              <a:t>GPP tool</a:t>
            </a:r>
          </a:p>
        </p:txBody>
      </p:sp>
      <p:sp>
        <p:nvSpPr>
          <p:cNvPr id="8" name="Tijdelijke aanduiding voor voettekst 9">
            <a:extLst>
              <a:ext uri="{FF2B5EF4-FFF2-40B4-BE49-F238E27FC236}">
                <a16:creationId xmlns:a16="http://schemas.microsoft.com/office/drawing/2014/main" id="{0CE9BA0F-2857-6745-8C70-C5072A9D9FA3}"/>
              </a:ext>
            </a:extLst>
          </p:cNvPr>
          <p:cNvSpPr txBox="1">
            <a:spLocks/>
          </p:cNvSpPr>
          <p:nvPr userDrawn="1"/>
        </p:nvSpPr>
        <p:spPr>
          <a:xfrm>
            <a:off x="2474366" y="6511771"/>
            <a:ext cx="2455560" cy="349250"/>
          </a:xfrm>
          <a:prstGeom prst="rect">
            <a:avLst/>
          </a:prstGeom>
        </p:spPr>
        <p:txBody>
          <a:bodyPr lIns="0" tIns="0" rIns="0" bIns="0"/>
          <a:lstStyle>
            <a:defPPr>
              <a:defRPr lang="en-US"/>
            </a:defPPr>
            <a:lvl1pPr marL="0" algn="l" defTabSz="457200" rtl="0" eaLnBrk="1" fontAlgn="auto" latinLnBrk="0" hangingPunct="1">
              <a:spcBef>
                <a:spcPts val="0"/>
              </a:spcBef>
              <a:spcAft>
                <a:spcPts val="0"/>
              </a:spcAft>
              <a:defRPr sz="2000" b="0" i="0" kern="0">
                <a:solidFill>
                  <a:schemeClr val="bg1">
                    <a:alpha val="85000"/>
                  </a:schemeClr>
                </a:solidFill>
                <a:latin typeface="Korolev Light" pitchFamily="2" charset="77"/>
                <a:ea typeface="+mn-ea"/>
                <a:cs typeface="Calibri Light" panose="020F0302020204030204" pitchFamily="34" charset="0"/>
                <a:sym typeface="Helvetica Neue"/>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defRPr/>
            </a:pPr>
            <a:r>
              <a:rPr lang="nl-NL" sz="1000" dirty="0">
                <a:sym typeface="Helvetica Neue Medium"/>
              </a:rPr>
              <a:t>CO</a:t>
            </a:r>
            <a:r>
              <a:rPr lang="nl-NL" sz="1000" baseline="-25000" dirty="0">
                <a:sym typeface="Helvetica Neue Medium"/>
              </a:rPr>
              <a:t>2 </a:t>
            </a:r>
            <a:r>
              <a:rPr lang="nl-NL" sz="1000" dirty="0"/>
              <a:t>Performance Ladder</a:t>
            </a:r>
          </a:p>
        </p:txBody>
      </p:sp>
    </p:spTree>
    <p:extLst>
      <p:ext uri="{BB962C8B-B14F-4D97-AF65-F5344CB8AC3E}">
        <p14:creationId xmlns:p14="http://schemas.microsoft.com/office/powerpoint/2010/main" val="31930835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37FB5F-AC09-4356-9FDD-7EB7F8E5961C}"/>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84755AB2-8067-4189-A6EB-7CECA46170A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0FFAFF0-22AA-47A7-8FE1-C4E18711B12F}"/>
              </a:ext>
            </a:extLst>
          </p:cNvPr>
          <p:cNvSpPr>
            <a:spLocks noGrp="1"/>
          </p:cNvSpPr>
          <p:nvPr>
            <p:ph type="dt" sz="half" idx="10"/>
          </p:nvPr>
        </p:nvSpPr>
        <p:spPr/>
        <p:txBody>
          <a:bodyPr/>
          <a:lstStyle/>
          <a:p>
            <a:fld id="{EB4197F7-E076-4C0E-9D03-CCC26E51202C}" type="datetimeFigureOut">
              <a:rPr lang="en-IE" smtClean="0"/>
              <a:t>07/03/2024</a:t>
            </a:fld>
            <a:endParaRPr lang="en-IE"/>
          </a:p>
        </p:txBody>
      </p:sp>
      <p:sp>
        <p:nvSpPr>
          <p:cNvPr id="5" name="Footer Placeholder 4">
            <a:extLst>
              <a:ext uri="{FF2B5EF4-FFF2-40B4-BE49-F238E27FC236}">
                <a16:creationId xmlns:a16="http://schemas.microsoft.com/office/drawing/2014/main" id="{7D214EB4-877D-4038-8F2E-EA9D173EC9BD}"/>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A37D2AC3-11A2-40E1-AF35-0818F5FE0C28}"/>
              </a:ext>
            </a:extLst>
          </p:cNvPr>
          <p:cNvSpPr>
            <a:spLocks noGrp="1"/>
          </p:cNvSpPr>
          <p:nvPr>
            <p:ph type="sldNum" sz="quarter" idx="12"/>
          </p:nvPr>
        </p:nvSpPr>
        <p:spPr/>
        <p:txBody>
          <a:bodyPr/>
          <a:lstStyle/>
          <a:p>
            <a:fld id="{18BE2F05-5223-4E37-9460-719A20F08F80}" type="slidenum">
              <a:rPr lang="en-IE" smtClean="0"/>
              <a:t>‹#›</a:t>
            </a:fld>
            <a:endParaRPr lang="en-IE"/>
          </a:p>
        </p:txBody>
      </p:sp>
    </p:spTree>
    <p:extLst>
      <p:ext uri="{BB962C8B-B14F-4D97-AF65-F5344CB8AC3E}">
        <p14:creationId xmlns:p14="http://schemas.microsoft.com/office/powerpoint/2010/main" val="24567492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270042-FBF6-4036-B83B-9B225ED48D5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13258526-D74D-4439-938A-F91B9B3F7BF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480E21A-949A-47BB-ADA1-DACBBE46C104}"/>
              </a:ext>
            </a:extLst>
          </p:cNvPr>
          <p:cNvSpPr>
            <a:spLocks noGrp="1"/>
          </p:cNvSpPr>
          <p:nvPr>
            <p:ph type="dt" sz="half" idx="10"/>
          </p:nvPr>
        </p:nvSpPr>
        <p:spPr/>
        <p:txBody>
          <a:bodyPr/>
          <a:lstStyle/>
          <a:p>
            <a:fld id="{EB4197F7-E076-4C0E-9D03-CCC26E51202C}" type="datetimeFigureOut">
              <a:rPr lang="en-IE" smtClean="0"/>
              <a:t>07/03/2024</a:t>
            </a:fld>
            <a:endParaRPr lang="en-IE"/>
          </a:p>
        </p:txBody>
      </p:sp>
      <p:sp>
        <p:nvSpPr>
          <p:cNvPr id="5" name="Footer Placeholder 4">
            <a:extLst>
              <a:ext uri="{FF2B5EF4-FFF2-40B4-BE49-F238E27FC236}">
                <a16:creationId xmlns:a16="http://schemas.microsoft.com/office/drawing/2014/main" id="{049D0B94-F39C-4098-A163-67DBE4609BC3}"/>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E8F158A2-657F-4107-BC9A-B9444C9D2748}"/>
              </a:ext>
            </a:extLst>
          </p:cNvPr>
          <p:cNvSpPr>
            <a:spLocks noGrp="1"/>
          </p:cNvSpPr>
          <p:nvPr>
            <p:ph type="sldNum" sz="quarter" idx="12"/>
          </p:nvPr>
        </p:nvSpPr>
        <p:spPr/>
        <p:txBody>
          <a:bodyPr/>
          <a:lstStyle/>
          <a:p>
            <a:fld id="{18BE2F05-5223-4E37-9460-719A20F08F80}" type="slidenum">
              <a:rPr lang="en-IE" smtClean="0"/>
              <a:t>‹#›</a:t>
            </a:fld>
            <a:endParaRPr lang="en-IE"/>
          </a:p>
        </p:txBody>
      </p:sp>
    </p:spTree>
    <p:extLst>
      <p:ext uri="{BB962C8B-B14F-4D97-AF65-F5344CB8AC3E}">
        <p14:creationId xmlns:p14="http://schemas.microsoft.com/office/powerpoint/2010/main" val="13580478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0D132-3AEE-45AD-BC0B-173662F0ED46}"/>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D6B790D0-67B2-438A-8DDA-9CCAD874485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32C47D96-AB2B-41A4-8A90-4B0FF23394B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CF305125-9068-4B32-88FC-8C7974F986D4}"/>
              </a:ext>
            </a:extLst>
          </p:cNvPr>
          <p:cNvSpPr>
            <a:spLocks noGrp="1"/>
          </p:cNvSpPr>
          <p:nvPr>
            <p:ph type="dt" sz="half" idx="10"/>
          </p:nvPr>
        </p:nvSpPr>
        <p:spPr/>
        <p:txBody>
          <a:bodyPr/>
          <a:lstStyle/>
          <a:p>
            <a:fld id="{EB4197F7-E076-4C0E-9D03-CCC26E51202C}" type="datetimeFigureOut">
              <a:rPr lang="en-IE" smtClean="0"/>
              <a:t>07/03/2024</a:t>
            </a:fld>
            <a:endParaRPr lang="en-IE"/>
          </a:p>
        </p:txBody>
      </p:sp>
      <p:sp>
        <p:nvSpPr>
          <p:cNvPr id="6" name="Footer Placeholder 5">
            <a:extLst>
              <a:ext uri="{FF2B5EF4-FFF2-40B4-BE49-F238E27FC236}">
                <a16:creationId xmlns:a16="http://schemas.microsoft.com/office/drawing/2014/main" id="{AFFE040C-AB7F-46B8-99EE-7915D1FDCC06}"/>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5A9A2A4-F440-4EF3-AFBA-92E7038BA1C4}"/>
              </a:ext>
            </a:extLst>
          </p:cNvPr>
          <p:cNvSpPr>
            <a:spLocks noGrp="1"/>
          </p:cNvSpPr>
          <p:nvPr>
            <p:ph type="sldNum" sz="quarter" idx="12"/>
          </p:nvPr>
        </p:nvSpPr>
        <p:spPr/>
        <p:txBody>
          <a:bodyPr/>
          <a:lstStyle/>
          <a:p>
            <a:fld id="{18BE2F05-5223-4E37-9460-719A20F08F80}" type="slidenum">
              <a:rPr lang="en-IE" smtClean="0"/>
              <a:t>‹#›</a:t>
            </a:fld>
            <a:endParaRPr lang="en-IE"/>
          </a:p>
        </p:txBody>
      </p:sp>
    </p:spTree>
    <p:extLst>
      <p:ext uri="{BB962C8B-B14F-4D97-AF65-F5344CB8AC3E}">
        <p14:creationId xmlns:p14="http://schemas.microsoft.com/office/powerpoint/2010/main" val="668084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13F8D8-2791-4E1A-9FE5-38CD09C94F7B}"/>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09229B9-C307-4DD6-8344-360A2E94D0B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3CA5DDD-5ABD-4B91-BF65-D89F65BB84F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5706D3EC-92D9-4592-863C-929F4AD63BB0}"/>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23F41BA-D4B8-4CB9-B2AF-1D7F834210A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6D3AB44A-16D8-4B6B-AF8E-BED9CB1AADBE}"/>
              </a:ext>
            </a:extLst>
          </p:cNvPr>
          <p:cNvSpPr>
            <a:spLocks noGrp="1"/>
          </p:cNvSpPr>
          <p:nvPr>
            <p:ph type="dt" sz="half" idx="10"/>
          </p:nvPr>
        </p:nvSpPr>
        <p:spPr/>
        <p:txBody>
          <a:bodyPr/>
          <a:lstStyle/>
          <a:p>
            <a:fld id="{EB4197F7-E076-4C0E-9D03-CCC26E51202C}" type="datetimeFigureOut">
              <a:rPr lang="en-IE" smtClean="0"/>
              <a:t>07/03/2024</a:t>
            </a:fld>
            <a:endParaRPr lang="en-IE"/>
          </a:p>
        </p:txBody>
      </p:sp>
      <p:sp>
        <p:nvSpPr>
          <p:cNvPr id="8" name="Footer Placeholder 7">
            <a:extLst>
              <a:ext uri="{FF2B5EF4-FFF2-40B4-BE49-F238E27FC236}">
                <a16:creationId xmlns:a16="http://schemas.microsoft.com/office/drawing/2014/main" id="{5CDF829E-C2F7-41BE-BD62-49B32264140C}"/>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024B94B5-CD3B-43CB-A41F-250D3D4D45BB}"/>
              </a:ext>
            </a:extLst>
          </p:cNvPr>
          <p:cNvSpPr>
            <a:spLocks noGrp="1"/>
          </p:cNvSpPr>
          <p:nvPr>
            <p:ph type="sldNum" sz="quarter" idx="12"/>
          </p:nvPr>
        </p:nvSpPr>
        <p:spPr/>
        <p:txBody>
          <a:bodyPr/>
          <a:lstStyle/>
          <a:p>
            <a:fld id="{18BE2F05-5223-4E37-9460-719A20F08F80}" type="slidenum">
              <a:rPr lang="en-IE" smtClean="0"/>
              <a:t>‹#›</a:t>
            </a:fld>
            <a:endParaRPr lang="en-IE"/>
          </a:p>
        </p:txBody>
      </p:sp>
    </p:spTree>
    <p:extLst>
      <p:ext uri="{BB962C8B-B14F-4D97-AF65-F5344CB8AC3E}">
        <p14:creationId xmlns:p14="http://schemas.microsoft.com/office/powerpoint/2010/main" val="15641112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5A6BD-9772-4728-832E-B5FC0AE8EB26}"/>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39911B68-7D2B-461B-8324-16A64B3E0FBB}"/>
              </a:ext>
            </a:extLst>
          </p:cNvPr>
          <p:cNvSpPr>
            <a:spLocks noGrp="1"/>
          </p:cNvSpPr>
          <p:nvPr>
            <p:ph type="dt" sz="half" idx="10"/>
          </p:nvPr>
        </p:nvSpPr>
        <p:spPr/>
        <p:txBody>
          <a:bodyPr/>
          <a:lstStyle/>
          <a:p>
            <a:fld id="{EB4197F7-E076-4C0E-9D03-CCC26E51202C}" type="datetimeFigureOut">
              <a:rPr lang="en-IE" smtClean="0"/>
              <a:t>07/03/2024</a:t>
            </a:fld>
            <a:endParaRPr lang="en-IE"/>
          </a:p>
        </p:txBody>
      </p:sp>
      <p:sp>
        <p:nvSpPr>
          <p:cNvPr id="4" name="Footer Placeholder 3">
            <a:extLst>
              <a:ext uri="{FF2B5EF4-FFF2-40B4-BE49-F238E27FC236}">
                <a16:creationId xmlns:a16="http://schemas.microsoft.com/office/drawing/2014/main" id="{3BCADBB5-C04E-40AF-8584-FA9AF505857A}"/>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B6762F1F-6DD7-4733-9BF0-8A59BCC131AA}"/>
              </a:ext>
            </a:extLst>
          </p:cNvPr>
          <p:cNvSpPr>
            <a:spLocks noGrp="1"/>
          </p:cNvSpPr>
          <p:nvPr>
            <p:ph type="sldNum" sz="quarter" idx="12"/>
          </p:nvPr>
        </p:nvSpPr>
        <p:spPr/>
        <p:txBody>
          <a:bodyPr/>
          <a:lstStyle/>
          <a:p>
            <a:fld id="{18BE2F05-5223-4E37-9460-719A20F08F80}" type="slidenum">
              <a:rPr lang="en-IE" smtClean="0"/>
              <a:t>‹#›</a:t>
            </a:fld>
            <a:endParaRPr lang="en-IE"/>
          </a:p>
        </p:txBody>
      </p:sp>
    </p:spTree>
    <p:extLst>
      <p:ext uri="{BB962C8B-B14F-4D97-AF65-F5344CB8AC3E}">
        <p14:creationId xmlns:p14="http://schemas.microsoft.com/office/powerpoint/2010/main" val="913503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A0E5B9-E993-4D21-9077-DE6BD4F0FA5F}"/>
              </a:ext>
            </a:extLst>
          </p:cNvPr>
          <p:cNvSpPr>
            <a:spLocks noGrp="1"/>
          </p:cNvSpPr>
          <p:nvPr>
            <p:ph type="dt" sz="half" idx="10"/>
          </p:nvPr>
        </p:nvSpPr>
        <p:spPr/>
        <p:txBody>
          <a:bodyPr/>
          <a:lstStyle/>
          <a:p>
            <a:fld id="{EB4197F7-E076-4C0E-9D03-CCC26E51202C}" type="datetimeFigureOut">
              <a:rPr lang="en-IE" smtClean="0"/>
              <a:t>07/03/2024</a:t>
            </a:fld>
            <a:endParaRPr lang="en-IE"/>
          </a:p>
        </p:txBody>
      </p:sp>
      <p:sp>
        <p:nvSpPr>
          <p:cNvPr id="3" name="Footer Placeholder 2">
            <a:extLst>
              <a:ext uri="{FF2B5EF4-FFF2-40B4-BE49-F238E27FC236}">
                <a16:creationId xmlns:a16="http://schemas.microsoft.com/office/drawing/2014/main" id="{41A7E7F5-4A99-4A19-B1C1-1697422B4BEE}"/>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6EC31490-2BF6-4EEB-9B92-7D1BDCBEC65E}"/>
              </a:ext>
            </a:extLst>
          </p:cNvPr>
          <p:cNvSpPr>
            <a:spLocks noGrp="1"/>
          </p:cNvSpPr>
          <p:nvPr>
            <p:ph type="sldNum" sz="quarter" idx="12"/>
          </p:nvPr>
        </p:nvSpPr>
        <p:spPr/>
        <p:txBody>
          <a:bodyPr/>
          <a:lstStyle/>
          <a:p>
            <a:fld id="{18BE2F05-5223-4E37-9460-719A20F08F80}" type="slidenum">
              <a:rPr lang="en-IE" smtClean="0"/>
              <a:t>‹#›</a:t>
            </a:fld>
            <a:endParaRPr lang="en-IE"/>
          </a:p>
        </p:txBody>
      </p:sp>
    </p:spTree>
    <p:extLst>
      <p:ext uri="{BB962C8B-B14F-4D97-AF65-F5344CB8AC3E}">
        <p14:creationId xmlns:p14="http://schemas.microsoft.com/office/powerpoint/2010/main" val="31680971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381EEB-03B6-4726-A433-DE58C0DB1E1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21253DE6-166F-468A-BE37-8778BDD8D37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D6AEA827-9D02-488E-8623-7A68375AEB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F98CB36-1AA0-4459-8046-A85A1C2AEA0A}"/>
              </a:ext>
            </a:extLst>
          </p:cNvPr>
          <p:cNvSpPr>
            <a:spLocks noGrp="1"/>
          </p:cNvSpPr>
          <p:nvPr>
            <p:ph type="dt" sz="half" idx="10"/>
          </p:nvPr>
        </p:nvSpPr>
        <p:spPr/>
        <p:txBody>
          <a:bodyPr/>
          <a:lstStyle/>
          <a:p>
            <a:fld id="{EB4197F7-E076-4C0E-9D03-CCC26E51202C}" type="datetimeFigureOut">
              <a:rPr lang="en-IE" smtClean="0"/>
              <a:t>07/03/2024</a:t>
            </a:fld>
            <a:endParaRPr lang="en-IE"/>
          </a:p>
        </p:txBody>
      </p:sp>
      <p:sp>
        <p:nvSpPr>
          <p:cNvPr id="6" name="Footer Placeholder 5">
            <a:extLst>
              <a:ext uri="{FF2B5EF4-FFF2-40B4-BE49-F238E27FC236}">
                <a16:creationId xmlns:a16="http://schemas.microsoft.com/office/drawing/2014/main" id="{A5D0D661-1FF9-42A1-9FEA-EAAED1DDC1AC}"/>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2E3C4BA0-7F9F-4D79-9537-056204FEBD61}"/>
              </a:ext>
            </a:extLst>
          </p:cNvPr>
          <p:cNvSpPr>
            <a:spLocks noGrp="1"/>
          </p:cNvSpPr>
          <p:nvPr>
            <p:ph type="sldNum" sz="quarter" idx="12"/>
          </p:nvPr>
        </p:nvSpPr>
        <p:spPr/>
        <p:txBody>
          <a:bodyPr/>
          <a:lstStyle/>
          <a:p>
            <a:fld id="{18BE2F05-5223-4E37-9460-719A20F08F80}" type="slidenum">
              <a:rPr lang="en-IE" smtClean="0"/>
              <a:t>‹#›</a:t>
            </a:fld>
            <a:endParaRPr lang="en-IE"/>
          </a:p>
        </p:txBody>
      </p:sp>
    </p:spTree>
    <p:extLst>
      <p:ext uri="{BB962C8B-B14F-4D97-AF65-F5344CB8AC3E}">
        <p14:creationId xmlns:p14="http://schemas.microsoft.com/office/powerpoint/2010/main" val="39578403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BEEC55-A8FE-482E-A08E-0D211C8BF1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EB3B17AC-CC59-480B-80A5-313CAA7D2A8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94F54681-EA40-4C1F-B01C-45F099FDC72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CC38C6F-CC4C-4DAF-A8EC-FF70501DDA1A}"/>
              </a:ext>
            </a:extLst>
          </p:cNvPr>
          <p:cNvSpPr>
            <a:spLocks noGrp="1"/>
          </p:cNvSpPr>
          <p:nvPr>
            <p:ph type="dt" sz="half" idx="10"/>
          </p:nvPr>
        </p:nvSpPr>
        <p:spPr/>
        <p:txBody>
          <a:bodyPr/>
          <a:lstStyle/>
          <a:p>
            <a:fld id="{EB4197F7-E076-4C0E-9D03-CCC26E51202C}" type="datetimeFigureOut">
              <a:rPr lang="en-IE" smtClean="0"/>
              <a:t>07/03/2024</a:t>
            </a:fld>
            <a:endParaRPr lang="en-IE"/>
          </a:p>
        </p:txBody>
      </p:sp>
      <p:sp>
        <p:nvSpPr>
          <p:cNvPr id="6" name="Footer Placeholder 5">
            <a:extLst>
              <a:ext uri="{FF2B5EF4-FFF2-40B4-BE49-F238E27FC236}">
                <a16:creationId xmlns:a16="http://schemas.microsoft.com/office/drawing/2014/main" id="{2E7DEDB5-B74B-40C3-BAC8-7806874417B7}"/>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468899C0-FADF-4F59-9493-5AC2D66DDE1D}"/>
              </a:ext>
            </a:extLst>
          </p:cNvPr>
          <p:cNvSpPr>
            <a:spLocks noGrp="1"/>
          </p:cNvSpPr>
          <p:nvPr>
            <p:ph type="sldNum" sz="quarter" idx="12"/>
          </p:nvPr>
        </p:nvSpPr>
        <p:spPr/>
        <p:txBody>
          <a:bodyPr/>
          <a:lstStyle/>
          <a:p>
            <a:fld id="{18BE2F05-5223-4E37-9460-719A20F08F80}" type="slidenum">
              <a:rPr lang="en-IE" smtClean="0"/>
              <a:t>‹#›</a:t>
            </a:fld>
            <a:endParaRPr lang="en-IE"/>
          </a:p>
        </p:txBody>
      </p:sp>
    </p:spTree>
    <p:extLst>
      <p:ext uri="{BB962C8B-B14F-4D97-AF65-F5344CB8AC3E}">
        <p14:creationId xmlns:p14="http://schemas.microsoft.com/office/powerpoint/2010/main" val="26754632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A766F8-F4BF-455E-9927-98C60FB750C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EFECE23A-F98B-4E34-AF06-EB67D2A92C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FCB4A769-2F0B-4E1E-BAC8-506790FF244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4197F7-E076-4C0E-9D03-CCC26E51202C}" type="datetimeFigureOut">
              <a:rPr lang="en-IE" smtClean="0"/>
              <a:t>07/03/2024</a:t>
            </a:fld>
            <a:endParaRPr lang="en-IE"/>
          </a:p>
        </p:txBody>
      </p:sp>
      <p:sp>
        <p:nvSpPr>
          <p:cNvPr id="5" name="Footer Placeholder 4">
            <a:extLst>
              <a:ext uri="{FF2B5EF4-FFF2-40B4-BE49-F238E27FC236}">
                <a16:creationId xmlns:a16="http://schemas.microsoft.com/office/drawing/2014/main" id="{4EC68F0C-00F8-43E9-90E0-83409AA2C88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026177D2-894D-4C85-AC35-90C1133F2C8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BE2F05-5223-4E37-9460-719A20F08F80}" type="slidenum">
              <a:rPr lang="en-IE" smtClean="0"/>
              <a:t>‹#›</a:t>
            </a:fld>
            <a:endParaRPr lang="en-IE"/>
          </a:p>
        </p:txBody>
      </p:sp>
    </p:spTree>
    <p:extLst>
      <p:ext uri="{BB962C8B-B14F-4D97-AF65-F5344CB8AC3E}">
        <p14:creationId xmlns:p14="http://schemas.microsoft.com/office/powerpoint/2010/main" val="3164223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3" r:id="rId14"/>
    <p:sldLayoutId id="2147483665" r:id="rId15"/>
    <p:sldLayoutId id="2147483666" r:id="rId16"/>
    <p:sldLayoutId id="2147483668"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microsoft.com/office/2018/10/relationships/comments" Target="../comments/modernComment_7F3E8D09_ECE36F14.xml"/><Relationship Id="rId2" Type="http://schemas.openxmlformats.org/officeDocument/2006/relationships/notesSlide" Target="../notesSlides/notesSlide7.xml"/><Relationship Id="rId1" Type="http://schemas.openxmlformats.org/officeDocument/2006/relationships/slideLayout" Target="../slideLayouts/slideLayout16.xml"/><Relationship Id="rId5" Type="http://schemas.openxmlformats.org/officeDocument/2006/relationships/image" Target="../media/image115.jpe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microsoft.com/office/2018/10/relationships/comments" Target="../comments/modernComment_10B_2938831E.xml"/><Relationship Id="rId2" Type="http://schemas.openxmlformats.org/officeDocument/2006/relationships/notesSlide" Target="../notesSlides/notesSlide8.xml"/><Relationship Id="rId1" Type="http://schemas.openxmlformats.org/officeDocument/2006/relationships/slideLayout" Target="../slideLayouts/slideLayout16.xml"/><Relationship Id="rId5" Type="http://schemas.openxmlformats.org/officeDocument/2006/relationships/image" Target="../media/image116.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9.xml"/><Relationship Id="rId1" Type="http://schemas.openxmlformats.org/officeDocument/2006/relationships/slideLayout" Target="../slideLayouts/slideLayout16.xml"/><Relationship Id="rId4" Type="http://schemas.openxmlformats.org/officeDocument/2006/relationships/image" Target="../media/image117.png"/></Relationships>
</file>

<file path=ppt/slides/_rels/slide13.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0.xml"/><Relationship Id="rId1" Type="http://schemas.openxmlformats.org/officeDocument/2006/relationships/slideLayout" Target="../slideLayouts/slideLayout16.xml"/><Relationship Id="rId5" Type="http://schemas.openxmlformats.org/officeDocument/2006/relationships/image" Target="../media/image119.png"/><Relationship Id="rId4" Type="http://schemas.openxmlformats.org/officeDocument/2006/relationships/image" Target="../media/image96.png"/></Relationships>
</file>

<file path=ppt/slides/_rels/slide1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11.xml"/><Relationship Id="rId1" Type="http://schemas.openxmlformats.org/officeDocument/2006/relationships/slideLayout" Target="../slideLayouts/slideLayout16.xml"/><Relationship Id="rId6" Type="http://schemas.openxmlformats.org/officeDocument/2006/relationships/image" Target="../media/image12.png"/><Relationship Id="rId5" Type="http://schemas.openxmlformats.org/officeDocument/2006/relationships/hyperlink" Target="https://susproc.jrc.ec.europa.eu/product-bureau/sites/default/files/2022-03/GPP_Buildings_TR_v1.01.pdf" TargetMode="External"/><Relationship Id="rId4" Type="http://schemas.openxmlformats.org/officeDocument/2006/relationships/hyperlink" Target="https://susproc.jrc.ec.europa.eu/product-bureau/product-groups/408/project-plan"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image" Target="../media/image121.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96.png"/><Relationship Id="rId4" Type="http://schemas.openxmlformats.org/officeDocument/2006/relationships/image" Target="../media/image124.png"/></Relationships>
</file>

<file path=ppt/slides/_rels/slide18.xml.rels><?xml version="1.0" encoding="UTF-8" standalone="yes"?>
<Relationships xmlns="http://schemas.openxmlformats.org/package/2006/relationships"><Relationship Id="rId8" Type="http://schemas.openxmlformats.org/officeDocument/2006/relationships/image" Target="../media/image130.png"/><Relationship Id="rId3" Type="http://schemas.openxmlformats.org/officeDocument/2006/relationships/image" Target="../media/image125.png"/><Relationship Id="rId7" Type="http://schemas.openxmlformats.org/officeDocument/2006/relationships/image" Target="../media/image129.sv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28.png"/><Relationship Id="rId5" Type="http://schemas.openxmlformats.org/officeDocument/2006/relationships/image" Target="../media/image127.svg"/><Relationship Id="rId10" Type="http://schemas.openxmlformats.org/officeDocument/2006/relationships/image" Target="../media/image96.png"/><Relationship Id="rId4" Type="http://schemas.openxmlformats.org/officeDocument/2006/relationships/image" Target="../media/image126.png"/><Relationship Id="rId9" Type="http://schemas.openxmlformats.org/officeDocument/2006/relationships/image" Target="../media/image131.svg"/></Relationships>
</file>

<file path=ppt/slides/_rels/slide19.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134.png"/><Relationship Id="rId4" Type="http://schemas.openxmlformats.org/officeDocument/2006/relationships/image" Target="../media/image133.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11.jp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8" Type="http://schemas.openxmlformats.org/officeDocument/2006/relationships/image" Target="../media/image139.png"/><Relationship Id="rId3" Type="http://schemas.openxmlformats.org/officeDocument/2006/relationships/image" Target="../media/image135.png"/><Relationship Id="rId7" Type="http://schemas.openxmlformats.org/officeDocument/2006/relationships/image" Target="../media/image138.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37.png"/><Relationship Id="rId11" Type="http://schemas.openxmlformats.org/officeDocument/2006/relationships/image" Target="../media/image96.png"/><Relationship Id="rId5" Type="http://schemas.openxmlformats.org/officeDocument/2006/relationships/chart" Target="../charts/chart1.xml"/><Relationship Id="rId10" Type="http://schemas.openxmlformats.org/officeDocument/2006/relationships/hyperlink" Target="https://pixabay.com/fr/carte-de-la-france-drapeau-fran%C3%A7ais-1290790/" TargetMode="External"/><Relationship Id="rId4" Type="http://schemas.openxmlformats.org/officeDocument/2006/relationships/image" Target="../media/image136.png"/><Relationship Id="rId9" Type="http://schemas.openxmlformats.org/officeDocument/2006/relationships/image" Target="../media/image140.png"/></Relationships>
</file>

<file path=ppt/slides/_rels/slide21.xml.rels><?xml version="1.0" encoding="UTF-8" standalone="yes"?>
<Relationships xmlns="http://schemas.openxmlformats.org/package/2006/relationships"><Relationship Id="rId3" Type="http://schemas.openxmlformats.org/officeDocument/2006/relationships/image" Target="../media/image141.png"/><Relationship Id="rId7" Type="http://schemas.openxmlformats.org/officeDocument/2006/relationships/image" Target="../media/image96.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44.png"/><Relationship Id="rId5" Type="http://schemas.openxmlformats.org/officeDocument/2006/relationships/image" Target="../media/image143.png"/><Relationship Id="rId4" Type="http://schemas.openxmlformats.org/officeDocument/2006/relationships/image" Target="../media/image142.png"/></Relationships>
</file>

<file path=ppt/slides/_rels/slide22.xml.rels><?xml version="1.0" encoding="UTF-8" standalone="yes"?>
<Relationships xmlns="http://schemas.openxmlformats.org/package/2006/relationships"><Relationship Id="rId8" Type="http://schemas.openxmlformats.org/officeDocument/2006/relationships/image" Target="../media/image150.png"/><Relationship Id="rId3" Type="http://schemas.openxmlformats.org/officeDocument/2006/relationships/image" Target="../media/image145.png"/><Relationship Id="rId7" Type="http://schemas.openxmlformats.org/officeDocument/2006/relationships/image" Target="../media/image149.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148.png"/><Relationship Id="rId11" Type="http://schemas.openxmlformats.org/officeDocument/2006/relationships/image" Target="../media/image153.png"/><Relationship Id="rId5" Type="http://schemas.openxmlformats.org/officeDocument/2006/relationships/image" Target="../media/image147.png"/><Relationship Id="rId10" Type="http://schemas.openxmlformats.org/officeDocument/2006/relationships/image" Target="../media/image152.png"/><Relationship Id="rId4" Type="http://schemas.openxmlformats.org/officeDocument/2006/relationships/image" Target="../media/image146.png"/><Relationship Id="rId9" Type="http://schemas.openxmlformats.org/officeDocument/2006/relationships/image" Target="../media/image151.png"/></Relationships>
</file>

<file path=ppt/slides/_rels/slide23.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openxmlformats.org/officeDocument/2006/relationships/image" Target="../media/image96.png"/><Relationship Id="rId4" Type="http://schemas.openxmlformats.org/officeDocument/2006/relationships/image" Target="../media/image143.png"/></Relationships>
</file>

<file path=ppt/slides/_rels/slide24.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hyperlink" Target="https://www.co2-prestatieladder.nl/en/practical-manual" TargetMode="External"/><Relationship Id="rId1" Type="http://schemas.openxmlformats.org/officeDocument/2006/relationships/slideLayout" Target="../slideLayouts/slideLayout2.xml"/><Relationship Id="rId6" Type="http://schemas.openxmlformats.org/officeDocument/2006/relationships/image" Target="../media/image96.png"/><Relationship Id="rId5" Type="http://schemas.openxmlformats.org/officeDocument/2006/relationships/image" Target="../media/image155.png"/><Relationship Id="rId4" Type="http://schemas.openxmlformats.org/officeDocument/2006/relationships/hyperlink" Target="https://media.co2-prestatieladder.nl/media/documents/Handbook_31_EN.pdf" TargetMode="External"/></Relationships>
</file>

<file path=ppt/slides/_rels/slide25.xml.rels><?xml version="1.0" encoding="UTF-8" standalone="yes"?>
<Relationships xmlns="http://schemas.openxmlformats.org/package/2006/relationships"><Relationship Id="rId3" Type="http://schemas.openxmlformats.org/officeDocument/2006/relationships/hyperlink" Target="https://www.co2-prestatieladder.nl/en/audit" TargetMode="External"/><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openxmlformats.org/officeDocument/2006/relationships/image" Target="../media/image156.png"/><Relationship Id="rId4" Type="http://schemas.openxmlformats.org/officeDocument/2006/relationships/hyperlink" Target="https://media.co2-prestatieladder.nl/media/documents/Handbook_31_EN.pdf"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96.png"/></Relationships>
</file>

<file path=ppt/slides/_rels/slide2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157.png"/><Relationship Id="rId7" Type="http://schemas.openxmlformats.org/officeDocument/2006/relationships/image" Target="../media/image161.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160.png"/><Relationship Id="rId5" Type="http://schemas.openxmlformats.org/officeDocument/2006/relationships/image" Target="../media/image159.png"/><Relationship Id="rId4" Type="http://schemas.openxmlformats.org/officeDocument/2006/relationships/image" Target="../media/image158.png"/><Relationship Id="rId9" Type="http://schemas.openxmlformats.org/officeDocument/2006/relationships/image" Target="../media/image96.png"/></Relationships>
</file>

<file path=ppt/slides/_rels/slide29.xml.rels><?xml version="1.0" encoding="UTF-8" standalone="yes"?>
<Relationships xmlns="http://schemas.openxmlformats.org/package/2006/relationships"><Relationship Id="rId3" Type="http://schemas.openxmlformats.org/officeDocument/2006/relationships/hyperlink" Target="https://s3.eu-central-1.amazonaws.com/co2-prestatieladder/media/Procurement%20Guide.pdf" TargetMode="External"/><Relationship Id="rId7" Type="http://schemas.openxmlformats.org/officeDocument/2006/relationships/image" Target="../media/image96.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hyperlink" Target="https://media.co2-prestatieladder.nl/media/2023/FINAL_CO2PL_Legal%20FAQ.pdf" TargetMode="External"/><Relationship Id="rId5" Type="http://schemas.openxmlformats.org/officeDocument/2006/relationships/image" Target="../media/image164.png"/><Relationship Id="rId4" Type="http://schemas.openxmlformats.org/officeDocument/2006/relationships/image" Target="../media/image163.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5.png"/><Relationship Id="rId11" Type="http://schemas.openxmlformats.org/officeDocument/2006/relationships/image" Target="../media/image19.jpg"/><Relationship Id="rId5" Type="http://schemas.openxmlformats.org/officeDocument/2006/relationships/image" Target="../media/image14.png"/><Relationship Id="rId10" Type="http://schemas.microsoft.com/office/2007/relationships/hdphoto" Target="../media/hdphoto1.wdp"/><Relationship Id="rId4" Type="http://schemas.openxmlformats.org/officeDocument/2006/relationships/image" Target="../media/image13.png"/><Relationship Id="rId9"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4.xml"/><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8" Type="http://schemas.openxmlformats.org/officeDocument/2006/relationships/hyperlink" Target="https://s3.eu-central-1.amazonaws.com/co2-prestatieladder/media/Procurement%20Guide.pdf" TargetMode="External"/><Relationship Id="rId3" Type="http://schemas.openxmlformats.org/officeDocument/2006/relationships/image" Target="../media/image165.png"/><Relationship Id="rId7" Type="http://schemas.openxmlformats.org/officeDocument/2006/relationships/image" Target="../media/image167.png"/><Relationship Id="rId12" Type="http://schemas.openxmlformats.org/officeDocument/2006/relationships/image" Target="../media/image96.png"/><Relationship Id="rId2" Type="http://schemas.openxmlformats.org/officeDocument/2006/relationships/hyperlink" Target="https://testimonials.co2performanceladder.com/" TargetMode="External"/><Relationship Id="rId1" Type="http://schemas.openxmlformats.org/officeDocument/2006/relationships/slideLayout" Target="../slideLayouts/slideLayout2.xml"/><Relationship Id="rId6" Type="http://schemas.openxmlformats.org/officeDocument/2006/relationships/image" Target="../media/image166.png"/><Relationship Id="rId11" Type="http://schemas.openxmlformats.org/officeDocument/2006/relationships/image" Target="../media/image164.png"/><Relationship Id="rId5" Type="http://schemas.openxmlformats.org/officeDocument/2006/relationships/image" Target="../media/image156.png"/><Relationship Id="rId10" Type="http://schemas.openxmlformats.org/officeDocument/2006/relationships/hyperlink" Target="https://media.co2-prestatieladder.nl/media/2023/FINAL_CO2PL_Legal%20FAQ.pdf" TargetMode="External"/><Relationship Id="rId4" Type="http://schemas.openxmlformats.org/officeDocument/2006/relationships/hyperlink" Target="https://media.co2-prestatieladder.nl/media/documents/Handbook_31_EN.pdf" TargetMode="External"/><Relationship Id="rId9" Type="http://schemas.openxmlformats.org/officeDocument/2006/relationships/image" Target="../media/image163.png"/></Relationships>
</file>

<file path=ppt/slides/_rels/slide32.xml.rels><?xml version="1.0" encoding="UTF-8" standalone="yes"?>
<Relationships xmlns="http://schemas.openxmlformats.org/package/2006/relationships"><Relationship Id="rId8" Type="http://schemas.openxmlformats.org/officeDocument/2006/relationships/image" Target="../media/image172.png"/><Relationship Id="rId3" Type="http://schemas.microsoft.com/office/2018/10/relationships/comments" Target="../comments/modernComment_18D_60CE7260.xml"/><Relationship Id="rId7" Type="http://schemas.openxmlformats.org/officeDocument/2006/relationships/image" Target="../media/image171.png"/><Relationship Id="rId2" Type="http://schemas.openxmlformats.org/officeDocument/2006/relationships/notesSlide" Target="../notesSlides/notesSlide25.xml"/><Relationship Id="rId1" Type="http://schemas.openxmlformats.org/officeDocument/2006/relationships/slideLayout" Target="../slideLayouts/slideLayout14.xml"/><Relationship Id="rId6" Type="http://schemas.openxmlformats.org/officeDocument/2006/relationships/image" Target="../media/image170.png"/><Relationship Id="rId11" Type="http://schemas.openxmlformats.org/officeDocument/2006/relationships/image" Target="../media/image96.png"/><Relationship Id="rId5" Type="http://schemas.openxmlformats.org/officeDocument/2006/relationships/image" Target="../media/image169.png"/><Relationship Id="rId10" Type="http://schemas.openxmlformats.org/officeDocument/2006/relationships/image" Target="../media/image174.png"/><Relationship Id="rId4" Type="http://schemas.openxmlformats.org/officeDocument/2006/relationships/image" Target="../media/image168.png"/><Relationship Id="rId9" Type="http://schemas.openxmlformats.org/officeDocument/2006/relationships/image" Target="../media/image173.png"/></Relationships>
</file>

<file path=ppt/slides/_rels/slide33.xml.rels><?xml version="1.0" encoding="UTF-8" standalone="yes"?>
<Relationships xmlns="http://schemas.openxmlformats.org/package/2006/relationships"><Relationship Id="rId8" Type="http://schemas.openxmlformats.org/officeDocument/2006/relationships/image" Target="../media/image171.png"/><Relationship Id="rId3" Type="http://schemas.openxmlformats.org/officeDocument/2006/relationships/image" Target="../media/image168.png"/><Relationship Id="rId7" Type="http://schemas.openxmlformats.org/officeDocument/2006/relationships/image" Target="../media/image170.png"/><Relationship Id="rId2" Type="http://schemas.openxmlformats.org/officeDocument/2006/relationships/notesSlide" Target="../notesSlides/notesSlide26.xml"/><Relationship Id="rId1" Type="http://schemas.openxmlformats.org/officeDocument/2006/relationships/slideLayout" Target="../slideLayouts/slideLayout14.xml"/><Relationship Id="rId6" Type="http://schemas.openxmlformats.org/officeDocument/2006/relationships/image" Target="../media/image176.svg"/><Relationship Id="rId11" Type="http://schemas.openxmlformats.org/officeDocument/2006/relationships/image" Target="../media/image174.png"/><Relationship Id="rId5" Type="http://schemas.openxmlformats.org/officeDocument/2006/relationships/image" Target="../media/image175.png"/><Relationship Id="rId10" Type="http://schemas.openxmlformats.org/officeDocument/2006/relationships/image" Target="../media/image173.png"/><Relationship Id="rId4" Type="http://schemas.openxmlformats.org/officeDocument/2006/relationships/image" Target="../media/image96.png"/><Relationship Id="rId9" Type="http://schemas.openxmlformats.org/officeDocument/2006/relationships/image" Target="../media/image172.png"/></Relationships>
</file>

<file path=ppt/slides/_rels/slide34.xml.rels><?xml version="1.0" encoding="UTF-8" standalone="yes"?>
<Relationships xmlns="http://schemas.openxmlformats.org/package/2006/relationships"><Relationship Id="rId8" Type="http://schemas.openxmlformats.org/officeDocument/2006/relationships/image" Target="../media/image172.png"/><Relationship Id="rId3" Type="http://schemas.microsoft.com/office/2018/10/relationships/comments" Target="../comments/modernComment_7F3E8D0D_A136CC56.xml"/><Relationship Id="rId7" Type="http://schemas.openxmlformats.org/officeDocument/2006/relationships/image" Target="../media/image171.png"/><Relationship Id="rId12" Type="http://schemas.openxmlformats.org/officeDocument/2006/relationships/image" Target="../media/image176.svg"/><Relationship Id="rId2" Type="http://schemas.openxmlformats.org/officeDocument/2006/relationships/notesSlide" Target="../notesSlides/notesSlide27.xml"/><Relationship Id="rId1" Type="http://schemas.openxmlformats.org/officeDocument/2006/relationships/slideLayout" Target="../slideLayouts/slideLayout14.xml"/><Relationship Id="rId6" Type="http://schemas.openxmlformats.org/officeDocument/2006/relationships/image" Target="../media/image170.png"/><Relationship Id="rId11" Type="http://schemas.openxmlformats.org/officeDocument/2006/relationships/image" Target="../media/image175.png"/><Relationship Id="rId5" Type="http://schemas.openxmlformats.org/officeDocument/2006/relationships/image" Target="../media/image96.png"/><Relationship Id="rId10" Type="http://schemas.openxmlformats.org/officeDocument/2006/relationships/image" Target="../media/image174.png"/><Relationship Id="rId4" Type="http://schemas.openxmlformats.org/officeDocument/2006/relationships/image" Target="../media/image169.png"/><Relationship Id="rId9" Type="http://schemas.openxmlformats.org/officeDocument/2006/relationships/image" Target="../media/image173.png"/></Relationships>
</file>

<file path=ppt/slides/_rels/slide3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28.xml"/><Relationship Id="rId1" Type="http://schemas.openxmlformats.org/officeDocument/2006/relationships/slideLayout" Target="../slideLayouts/slideLayout14.xml"/><Relationship Id="rId5" Type="http://schemas.microsoft.com/office/2007/relationships/hdphoto" Target="../media/hdphoto5.wdp"/><Relationship Id="rId4" Type="http://schemas.openxmlformats.org/officeDocument/2006/relationships/image" Target="../media/image177.png"/></Relationships>
</file>

<file path=ppt/slides/_rels/slide36.xml.rels><?xml version="1.0" encoding="UTF-8" standalone="yes"?>
<Relationships xmlns="http://schemas.openxmlformats.org/package/2006/relationships"><Relationship Id="rId8" Type="http://schemas.openxmlformats.org/officeDocument/2006/relationships/image" Target="../media/image173.png"/><Relationship Id="rId3" Type="http://schemas.microsoft.com/office/2018/10/relationships/comments" Target="../comments/modernComment_194_B4915765.xml"/><Relationship Id="rId7" Type="http://schemas.openxmlformats.org/officeDocument/2006/relationships/image" Target="../media/image172.png"/><Relationship Id="rId2" Type="http://schemas.openxmlformats.org/officeDocument/2006/relationships/notesSlide" Target="../notesSlides/notesSlide29.xml"/><Relationship Id="rId1" Type="http://schemas.openxmlformats.org/officeDocument/2006/relationships/slideLayout" Target="../slideLayouts/slideLayout14.xml"/><Relationship Id="rId6" Type="http://schemas.openxmlformats.org/officeDocument/2006/relationships/image" Target="../media/image171.png"/><Relationship Id="rId11" Type="http://schemas.openxmlformats.org/officeDocument/2006/relationships/image" Target="../media/image96.png"/><Relationship Id="rId5" Type="http://schemas.openxmlformats.org/officeDocument/2006/relationships/image" Target="../media/image170.png"/><Relationship Id="rId10" Type="http://schemas.openxmlformats.org/officeDocument/2006/relationships/image" Target="../media/image179.png"/><Relationship Id="rId4" Type="http://schemas.openxmlformats.org/officeDocument/2006/relationships/image" Target="../media/image178.png"/><Relationship Id="rId9" Type="http://schemas.openxmlformats.org/officeDocument/2006/relationships/image" Target="../media/image174.png"/></Relationships>
</file>

<file path=ppt/slides/_rels/slide37.xml.rels><?xml version="1.0" encoding="UTF-8" standalone="yes"?>
<Relationships xmlns="http://schemas.openxmlformats.org/package/2006/relationships"><Relationship Id="rId3" Type="http://schemas.openxmlformats.org/officeDocument/2006/relationships/hyperlink" Target="https://www.co2-prestatieladder.nl/en/audit" TargetMode="External"/><Relationship Id="rId2" Type="http://schemas.openxmlformats.org/officeDocument/2006/relationships/notesSlide" Target="../notesSlides/notesSlide30.xml"/><Relationship Id="rId1" Type="http://schemas.openxmlformats.org/officeDocument/2006/relationships/slideLayout" Target="../slideLayouts/slideLayout13.xml"/><Relationship Id="rId5" Type="http://schemas.openxmlformats.org/officeDocument/2006/relationships/image" Target="../media/image180.png"/><Relationship Id="rId4" Type="http://schemas.openxmlformats.org/officeDocument/2006/relationships/image" Target="../media/image122.png"/></Relationships>
</file>

<file path=ppt/slides/_rels/slide38.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31.xml"/><Relationship Id="rId1" Type="http://schemas.openxmlformats.org/officeDocument/2006/relationships/slideLayout" Target="../slideLayouts/slideLayout13.xml"/><Relationship Id="rId4" Type="http://schemas.openxmlformats.org/officeDocument/2006/relationships/image" Target="../media/image122.png"/></Relationships>
</file>

<file path=ppt/slides/_rels/slide39.xml.rels><?xml version="1.0" encoding="UTF-8" standalone="yes"?>
<Relationships xmlns="http://schemas.openxmlformats.org/package/2006/relationships"><Relationship Id="rId3" Type="http://schemas.openxmlformats.org/officeDocument/2006/relationships/hyperlink" Target="https://www.co2-prestatieladder.nl/en/costs" TargetMode="External"/><Relationship Id="rId2" Type="http://schemas.openxmlformats.org/officeDocument/2006/relationships/notesSlide" Target="../notesSlides/notesSlide32.xml"/><Relationship Id="rId1" Type="http://schemas.openxmlformats.org/officeDocument/2006/relationships/slideLayout" Target="../slideLayouts/slideLayout13.xml"/><Relationship Id="rId5" Type="http://schemas.openxmlformats.org/officeDocument/2006/relationships/image" Target="../media/image122.png"/><Relationship Id="rId4" Type="http://schemas.openxmlformats.org/officeDocument/2006/relationships/image" Target="../media/image180.png"/></Relationships>
</file>

<file path=ppt/slides/_rels/slide4.xml.rels><?xml version="1.0" encoding="UTF-8" standalone="yes"?>
<Relationships xmlns="http://schemas.openxmlformats.org/package/2006/relationships"><Relationship Id="rId13" Type="http://schemas.openxmlformats.org/officeDocument/2006/relationships/image" Target="../media/image30.jpeg"/><Relationship Id="rId18" Type="http://schemas.openxmlformats.org/officeDocument/2006/relationships/image" Target="../media/image35.png"/><Relationship Id="rId26" Type="http://schemas.openxmlformats.org/officeDocument/2006/relationships/image" Target="../media/image43.png"/><Relationship Id="rId39" Type="http://schemas.openxmlformats.org/officeDocument/2006/relationships/image" Target="../media/image56.jpg"/><Relationship Id="rId21" Type="http://schemas.openxmlformats.org/officeDocument/2006/relationships/image" Target="../media/image38.png"/><Relationship Id="rId34" Type="http://schemas.openxmlformats.org/officeDocument/2006/relationships/image" Target="../media/image51.jpg"/><Relationship Id="rId42" Type="http://schemas.openxmlformats.org/officeDocument/2006/relationships/image" Target="../media/image59.png"/><Relationship Id="rId47" Type="http://schemas.openxmlformats.org/officeDocument/2006/relationships/image" Target="../media/image64.png"/><Relationship Id="rId50" Type="http://schemas.openxmlformats.org/officeDocument/2006/relationships/image" Target="../media/image67.png"/><Relationship Id="rId55" Type="http://schemas.openxmlformats.org/officeDocument/2006/relationships/image" Target="../media/image72.jpg"/><Relationship Id="rId63" Type="http://schemas.openxmlformats.org/officeDocument/2006/relationships/image" Target="../media/image80.png"/><Relationship Id="rId68" Type="http://schemas.openxmlformats.org/officeDocument/2006/relationships/image" Target="../media/image85.png"/><Relationship Id="rId76" Type="http://schemas.openxmlformats.org/officeDocument/2006/relationships/image" Target="../media/image93.png"/><Relationship Id="rId7" Type="http://schemas.openxmlformats.org/officeDocument/2006/relationships/image" Target="../media/image24.png"/><Relationship Id="rId71" Type="http://schemas.openxmlformats.org/officeDocument/2006/relationships/image" Target="../media/image88.png"/><Relationship Id="rId2" Type="http://schemas.openxmlformats.org/officeDocument/2006/relationships/notesSlide" Target="../notesSlides/notesSlide3.xml"/><Relationship Id="rId16" Type="http://schemas.openxmlformats.org/officeDocument/2006/relationships/image" Target="../media/image33.jpg"/><Relationship Id="rId29" Type="http://schemas.openxmlformats.org/officeDocument/2006/relationships/image" Target="../media/image46.JPG"/><Relationship Id="rId11" Type="http://schemas.openxmlformats.org/officeDocument/2006/relationships/image" Target="../media/image28.jpg"/><Relationship Id="rId24" Type="http://schemas.openxmlformats.org/officeDocument/2006/relationships/image" Target="../media/image41.jpg"/><Relationship Id="rId32" Type="http://schemas.openxmlformats.org/officeDocument/2006/relationships/image" Target="../media/image49.png"/><Relationship Id="rId37" Type="http://schemas.openxmlformats.org/officeDocument/2006/relationships/image" Target="../media/image54.png"/><Relationship Id="rId40" Type="http://schemas.openxmlformats.org/officeDocument/2006/relationships/image" Target="../media/image57.jpeg"/><Relationship Id="rId45" Type="http://schemas.openxmlformats.org/officeDocument/2006/relationships/image" Target="../media/image62.png"/><Relationship Id="rId53" Type="http://schemas.openxmlformats.org/officeDocument/2006/relationships/image" Target="../media/image70.png"/><Relationship Id="rId58" Type="http://schemas.openxmlformats.org/officeDocument/2006/relationships/image" Target="../media/image75.png"/><Relationship Id="rId66" Type="http://schemas.openxmlformats.org/officeDocument/2006/relationships/image" Target="../media/image83.png"/><Relationship Id="rId74" Type="http://schemas.openxmlformats.org/officeDocument/2006/relationships/image" Target="../media/image91.png"/><Relationship Id="rId5" Type="http://schemas.openxmlformats.org/officeDocument/2006/relationships/image" Target="../media/image22.jpg"/><Relationship Id="rId15" Type="http://schemas.openxmlformats.org/officeDocument/2006/relationships/image" Target="../media/image32.jpg"/><Relationship Id="rId23" Type="http://schemas.openxmlformats.org/officeDocument/2006/relationships/image" Target="../media/image40.jpg"/><Relationship Id="rId28" Type="http://schemas.openxmlformats.org/officeDocument/2006/relationships/image" Target="../media/image45.png"/><Relationship Id="rId36" Type="http://schemas.openxmlformats.org/officeDocument/2006/relationships/image" Target="../media/image53.png"/><Relationship Id="rId49" Type="http://schemas.openxmlformats.org/officeDocument/2006/relationships/image" Target="../media/image66.png"/><Relationship Id="rId57" Type="http://schemas.openxmlformats.org/officeDocument/2006/relationships/image" Target="../media/image74.jpg"/><Relationship Id="rId61" Type="http://schemas.openxmlformats.org/officeDocument/2006/relationships/image" Target="../media/image78.jpg"/><Relationship Id="rId10" Type="http://schemas.openxmlformats.org/officeDocument/2006/relationships/image" Target="../media/image27.jpg"/><Relationship Id="rId19" Type="http://schemas.openxmlformats.org/officeDocument/2006/relationships/image" Target="../media/image36.png"/><Relationship Id="rId31" Type="http://schemas.openxmlformats.org/officeDocument/2006/relationships/image" Target="../media/image48.png"/><Relationship Id="rId44" Type="http://schemas.openxmlformats.org/officeDocument/2006/relationships/image" Target="../media/image61.png"/><Relationship Id="rId52" Type="http://schemas.openxmlformats.org/officeDocument/2006/relationships/image" Target="../media/image69.jpeg"/><Relationship Id="rId60" Type="http://schemas.openxmlformats.org/officeDocument/2006/relationships/image" Target="../media/image77.png"/><Relationship Id="rId65" Type="http://schemas.openxmlformats.org/officeDocument/2006/relationships/image" Target="../media/image82.jpg"/><Relationship Id="rId73" Type="http://schemas.openxmlformats.org/officeDocument/2006/relationships/image" Target="../media/image90.jpg"/><Relationship Id="rId78" Type="http://schemas.openxmlformats.org/officeDocument/2006/relationships/image" Target="../media/image95.jpg"/><Relationship Id="rId4" Type="http://schemas.openxmlformats.org/officeDocument/2006/relationships/image" Target="../media/image21.png"/><Relationship Id="rId9" Type="http://schemas.openxmlformats.org/officeDocument/2006/relationships/image" Target="../media/image26.jpg"/><Relationship Id="rId14" Type="http://schemas.openxmlformats.org/officeDocument/2006/relationships/image" Target="../media/image31.png"/><Relationship Id="rId22" Type="http://schemas.openxmlformats.org/officeDocument/2006/relationships/image" Target="../media/image39.png"/><Relationship Id="rId27" Type="http://schemas.openxmlformats.org/officeDocument/2006/relationships/image" Target="../media/image44.png"/><Relationship Id="rId30" Type="http://schemas.openxmlformats.org/officeDocument/2006/relationships/image" Target="../media/image47.jpg"/><Relationship Id="rId35" Type="http://schemas.openxmlformats.org/officeDocument/2006/relationships/image" Target="../media/image52.png"/><Relationship Id="rId43" Type="http://schemas.openxmlformats.org/officeDocument/2006/relationships/image" Target="../media/image60.png"/><Relationship Id="rId48" Type="http://schemas.openxmlformats.org/officeDocument/2006/relationships/image" Target="../media/image65.png"/><Relationship Id="rId56" Type="http://schemas.openxmlformats.org/officeDocument/2006/relationships/image" Target="../media/image73.jpg"/><Relationship Id="rId64" Type="http://schemas.openxmlformats.org/officeDocument/2006/relationships/image" Target="../media/image81.jpg"/><Relationship Id="rId69" Type="http://schemas.openxmlformats.org/officeDocument/2006/relationships/image" Target="../media/image86.png"/><Relationship Id="rId77" Type="http://schemas.openxmlformats.org/officeDocument/2006/relationships/image" Target="../media/image94.jpg"/><Relationship Id="rId8" Type="http://schemas.openxmlformats.org/officeDocument/2006/relationships/image" Target="../media/image25.png"/><Relationship Id="rId51" Type="http://schemas.openxmlformats.org/officeDocument/2006/relationships/image" Target="../media/image68.jpg"/><Relationship Id="rId72" Type="http://schemas.openxmlformats.org/officeDocument/2006/relationships/image" Target="../media/image89.png"/><Relationship Id="rId3" Type="http://schemas.openxmlformats.org/officeDocument/2006/relationships/image" Target="../media/image20.jpg"/><Relationship Id="rId12" Type="http://schemas.openxmlformats.org/officeDocument/2006/relationships/image" Target="../media/image29.png"/><Relationship Id="rId17" Type="http://schemas.openxmlformats.org/officeDocument/2006/relationships/image" Target="../media/image34.png"/><Relationship Id="rId25" Type="http://schemas.openxmlformats.org/officeDocument/2006/relationships/image" Target="../media/image42.png"/><Relationship Id="rId33" Type="http://schemas.openxmlformats.org/officeDocument/2006/relationships/image" Target="../media/image50.png"/><Relationship Id="rId38" Type="http://schemas.openxmlformats.org/officeDocument/2006/relationships/image" Target="../media/image55.jpg"/><Relationship Id="rId46" Type="http://schemas.openxmlformats.org/officeDocument/2006/relationships/image" Target="../media/image63.png"/><Relationship Id="rId59" Type="http://schemas.openxmlformats.org/officeDocument/2006/relationships/image" Target="../media/image76.png"/><Relationship Id="rId67" Type="http://schemas.openxmlformats.org/officeDocument/2006/relationships/image" Target="../media/image84.png"/><Relationship Id="rId20" Type="http://schemas.openxmlformats.org/officeDocument/2006/relationships/image" Target="../media/image37.png"/><Relationship Id="rId41" Type="http://schemas.openxmlformats.org/officeDocument/2006/relationships/image" Target="../media/image58.png"/><Relationship Id="rId54" Type="http://schemas.openxmlformats.org/officeDocument/2006/relationships/image" Target="../media/image71.png"/><Relationship Id="rId62" Type="http://schemas.openxmlformats.org/officeDocument/2006/relationships/image" Target="../media/image79.png"/><Relationship Id="rId70" Type="http://schemas.openxmlformats.org/officeDocument/2006/relationships/image" Target="../media/image87.png"/><Relationship Id="rId75" Type="http://schemas.openxmlformats.org/officeDocument/2006/relationships/image" Target="../media/image92.jpg"/><Relationship Id="rId1" Type="http://schemas.openxmlformats.org/officeDocument/2006/relationships/slideLayout" Target="../slideLayouts/slideLayout2.xml"/><Relationship Id="rId6" Type="http://schemas.openxmlformats.org/officeDocument/2006/relationships/image" Target="../media/image23.jpeg"/></Relationships>
</file>

<file path=ppt/slides/_rels/slide40.xml.rels><?xml version="1.0" encoding="UTF-8" standalone="yes"?>
<Relationships xmlns="http://schemas.openxmlformats.org/package/2006/relationships"><Relationship Id="rId3" Type="http://schemas.microsoft.com/office/2018/10/relationships/comments" Target="../comments/modernComment_7F3E8D10_4595EB16.xml"/><Relationship Id="rId2" Type="http://schemas.openxmlformats.org/officeDocument/2006/relationships/notesSlide" Target="../notesSlides/notesSlide33.xml"/><Relationship Id="rId1" Type="http://schemas.openxmlformats.org/officeDocument/2006/relationships/slideLayout" Target="../slideLayouts/slideLayout13.xml"/><Relationship Id="rId5" Type="http://schemas.openxmlformats.org/officeDocument/2006/relationships/image" Target="../media/image180.png"/><Relationship Id="rId4" Type="http://schemas.openxmlformats.org/officeDocument/2006/relationships/image" Target="../media/image122.png"/></Relationships>
</file>

<file path=ppt/slides/_rels/slide41.xml.rels><?xml version="1.0" encoding="UTF-8" standalone="yes"?>
<Relationships xmlns="http://schemas.openxmlformats.org/package/2006/relationships"><Relationship Id="rId3" Type="http://schemas.openxmlformats.org/officeDocument/2006/relationships/image" Target="../media/image181.jpeg"/><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3" Type="http://schemas.microsoft.com/office/2018/10/relationships/comments" Target="../comments/modernComment_7F3E8D03_B757FE87.xml"/><Relationship Id="rId2" Type="http://schemas.openxmlformats.org/officeDocument/2006/relationships/notesSlide" Target="../notesSlides/notesSlide35.xml"/><Relationship Id="rId1" Type="http://schemas.openxmlformats.org/officeDocument/2006/relationships/slideLayout" Target="../slideLayouts/slideLayout16.xml"/><Relationship Id="rId5" Type="http://schemas.openxmlformats.org/officeDocument/2006/relationships/image" Target="../media/image12.png"/><Relationship Id="rId4" Type="http://schemas.openxmlformats.org/officeDocument/2006/relationships/image" Target="../media/image182.pn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6.xml"/><Relationship Id="rId1" Type="http://schemas.openxmlformats.org/officeDocument/2006/relationships/slideLayout" Target="../slideLayouts/slideLayout16.xml"/><Relationship Id="rId6" Type="http://schemas.openxmlformats.org/officeDocument/2006/relationships/hyperlink" Target="https://www.co2-prestatieladder.nl/en" TargetMode="External"/><Relationship Id="rId5" Type="http://schemas.openxmlformats.org/officeDocument/2006/relationships/hyperlink" Target="https://testimonials.co2performanceladder.com/" TargetMode="Externa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9.png"/><Relationship Id="rId7" Type="http://schemas.openxmlformats.org/officeDocument/2006/relationships/image" Target="../media/image101.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100.png"/><Relationship Id="rId10" Type="http://schemas.openxmlformats.org/officeDocument/2006/relationships/image" Target="../media/image96.png"/><Relationship Id="rId4" Type="http://schemas.microsoft.com/office/2007/relationships/hdphoto" Target="../media/hdphoto2.wdp"/><Relationship Id="rId9" Type="http://schemas.openxmlformats.org/officeDocument/2006/relationships/image" Target="../media/image102.jpeg"/></Relationships>
</file>

<file path=ppt/slides/_rels/slide7.xml.rels><?xml version="1.0" encoding="UTF-8" standalone="yes"?>
<Relationships xmlns="http://schemas.openxmlformats.org/package/2006/relationships"><Relationship Id="rId8" Type="http://schemas.openxmlformats.org/officeDocument/2006/relationships/image" Target="../media/image107.png"/><Relationship Id="rId13" Type="http://schemas.openxmlformats.org/officeDocument/2006/relationships/image" Target="../media/image112.png"/><Relationship Id="rId3" Type="http://schemas.openxmlformats.org/officeDocument/2006/relationships/image" Target="../media/image96.png"/><Relationship Id="rId7" Type="http://schemas.openxmlformats.org/officeDocument/2006/relationships/image" Target="../media/image106.svg"/><Relationship Id="rId12" Type="http://schemas.openxmlformats.org/officeDocument/2006/relationships/image" Target="../media/image111.svg"/><Relationship Id="rId2" Type="http://schemas.microsoft.com/office/2018/10/relationships/comments" Target="../comments/modernComment_106_2516013D.xml"/><Relationship Id="rId1" Type="http://schemas.openxmlformats.org/officeDocument/2006/relationships/slideLayout" Target="../slideLayouts/slideLayout16.xml"/><Relationship Id="rId6" Type="http://schemas.openxmlformats.org/officeDocument/2006/relationships/image" Target="../media/image105.png"/><Relationship Id="rId11" Type="http://schemas.openxmlformats.org/officeDocument/2006/relationships/image" Target="../media/image110.svg"/><Relationship Id="rId5" Type="http://schemas.openxmlformats.org/officeDocument/2006/relationships/image" Target="../media/image104.svg"/><Relationship Id="rId10" Type="http://schemas.openxmlformats.org/officeDocument/2006/relationships/image" Target="../media/image109.png"/><Relationship Id="rId4" Type="http://schemas.openxmlformats.org/officeDocument/2006/relationships/image" Target="../media/image103.png"/><Relationship Id="rId9" Type="http://schemas.openxmlformats.org/officeDocument/2006/relationships/image" Target="../media/image108.svg"/><Relationship Id="rId14" Type="http://schemas.openxmlformats.org/officeDocument/2006/relationships/image" Target="../media/image113.svg"/></Relationships>
</file>

<file path=ppt/slides/_rels/slide8.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D6645474-EDD6-2642-81E6-C07E4967FB6F}"/>
              </a:ext>
            </a:extLst>
          </p:cNvPr>
          <p:cNvPicPr>
            <a:picLocks noChangeAspect="1"/>
          </p:cNvPicPr>
          <p:nvPr/>
        </p:nvPicPr>
        <p:blipFill>
          <a:blip r:embed="rId2"/>
          <a:stretch>
            <a:fillRect/>
          </a:stretch>
        </p:blipFill>
        <p:spPr>
          <a:xfrm>
            <a:off x="0" y="0"/>
            <a:ext cx="12192000" cy="6858000"/>
          </a:xfrm>
          <a:prstGeom prst="rect">
            <a:avLst/>
          </a:prstGeom>
        </p:spPr>
      </p:pic>
      <p:sp>
        <p:nvSpPr>
          <p:cNvPr id="17" name="Rectangle 16">
            <a:extLst>
              <a:ext uri="{FF2B5EF4-FFF2-40B4-BE49-F238E27FC236}">
                <a16:creationId xmlns:a16="http://schemas.microsoft.com/office/drawing/2014/main" id="{CCE83CD7-2B04-B047-A44E-4BAC7487D873}"/>
              </a:ext>
            </a:extLst>
          </p:cNvPr>
          <p:cNvSpPr/>
          <p:nvPr/>
        </p:nvSpPr>
        <p:spPr>
          <a:xfrm>
            <a:off x="5915378" y="1892499"/>
            <a:ext cx="6276622" cy="1727200"/>
          </a:xfrm>
          <a:prstGeom prst="rect">
            <a:avLst/>
          </a:prstGeom>
          <a:solidFill>
            <a:srgbClr val="DD60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p>
        </p:txBody>
      </p:sp>
      <p:sp>
        <p:nvSpPr>
          <p:cNvPr id="13" name="Title 12">
            <a:extLst>
              <a:ext uri="{FF2B5EF4-FFF2-40B4-BE49-F238E27FC236}">
                <a16:creationId xmlns:a16="http://schemas.microsoft.com/office/drawing/2014/main" id="{A88436B3-84F6-F945-B938-AC8C508E8428}"/>
              </a:ext>
            </a:extLst>
          </p:cNvPr>
          <p:cNvSpPr>
            <a:spLocks noGrp="1"/>
          </p:cNvSpPr>
          <p:nvPr>
            <p:ph type="ctrTitle"/>
          </p:nvPr>
        </p:nvSpPr>
        <p:spPr>
          <a:xfrm>
            <a:off x="6204348" y="1809244"/>
            <a:ext cx="5520268" cy="1306690"/>
          </a:xfrm>
        </p:spPr>
        <p:txBody>
          <a:bodyPr>
            <a:noAutofit/>
          </a:bodyPr>
          <a:lstStyle/>
          <a:p>
            <a:pPr algn="l"/>
            <a:r>
              <a:rPr lang="en-IE" sz="1800" b="1" dirty="0">
                <a:effectLst/>
                <a:latin typeface="Arial" panose="020B0604020202020204" pitchFamily="34" charset="0"/>
                <a:ea typeface="Aptos" panose="020B0004020202020204" pitchFamily="34" charset="0"/>
              </a:rPr>
              <a:t>Southern Regional Assembly Presentation</a:t>
            </a:r>
            <a:br>
              <a:rPr lang="en-US" sz="1600" b="1" dirty="0">
                <a:latin typeface="Raleway" pitchFamily="2" charset="0"/>
              </a:rPr>
            </a:br>
            <a:r>
              <a:rPr lang="en-US" sz="2000" dirty="0">
                <a:solidFill>
                  <a:schemeClr val="bg1"/>
                </a:solidFill>
                <a:latin typeface="Source Sans Pro" panose="020B0503030403020204" pitchFamily="34" charset="0"/>
                <a:ea typeface="Source Sans Pro" panose="020B0503030403020204" pitchFamily="34" charset="0"/>
              </a:rPr>
              <a:t>GPP and </a:t>
            </a:r>
            <a:r>
              <a:rPr lang="en-US" sz="2000" dirty="0">
                <a:solidFill>
                  <a:schemeClr val="bg1"/>
                </a:solidFill>
                <a:effectLst/>
                <a:latin typeface="Source Sans Pro" panose="020B0503030403020204" pitchFamily="34" charset="0"/>
                <a:ea typeface="Source Sans Pro" panose="020B0503030403020204" pitchFamily="34" charset="0"/>
              </a:rPr>
              <a:t>CO</a:t>
            </a:r>
            <a:r>
              <a:rPr lang="en-US" sz="2000" baseline="-25000" dirty="0">
                <a:solidFill>
                  <a:schemeClr val="bg1"/>
                </a:solidFill>
                <a:effectLst/>
                <a:latin typeface="Source Sans Pro" panose="020B0503030403020204" pitchFamily="34" charset="0"/>
                <a:ea typeface="Source Sans Pro" panose="020B0503030403020204" pitchFamily="34" charset="0"/>
              </a:rPr>
              <a:t>2 </a:t>
            </a:r>
            <a:r>
              <a:rPr lang="en-US" sz="2000" dirty="0">
                <a:solidFill>
                  <a:schemeClr val="bg1"/>
                </a:solidFill>
                <a:effectLst/>
                <a:latin typeface="Source Sans Pro" panose="020B0503030403020204" pitchFamily="34" charset="0"/>
                <a:ea typeface="Source Sans Pro" panose="020B0503030403020204" pitchFamily="34" charset="0"/>
              </a:rPr>
              <a:t>Performance </a:t>
            </a:r>
            <a:r>
              <a:rPr lang="en-US" sz="2000" dirty="0">
                <a:solidFill>
                  <a:schemeClr val="bg1"/>
                </a:solidFill>
                <a:latin typeface="Source Sans Pro" panose="020B0503030403020204" pitchFamily="34" charset="0"/>
                <a:ea typeface="Source Sans Pro" panose="020B0503030403020204" pitchFamily="34" charset="0"/>
              </a:rPr>
              <a:t>L</a:t>
            </a:r>
            <a:r>
              <a:rPr lang="en-US" sz="2000" dirty="0">
                <a:solidFill>
                  <a:schemeClr val="bg1"/>
                </a:solidFill>
                <a:effectLst/>
                <a:latin typeface="Source Sans Pro" panose="020B0503030403020204" pitchFamily="34" charset="0"/>
                <a:ea typeface="Source Sans Pro" panose="020B0503030403020204" pitchFamily="34" charset="0"/>
              </a:rPr>
              <a:t>adder in Construction</a:t>
            </a:r>
            <a:br>
              <a:rPr lang="en-US" sz="1600" b="0" dirty="0">
                <a:solidFill>
                  <a:schemeClr val="bg1"/>
                </a:solidFill>
                <a:effectLst/>
                <a:latin typeface="Raleway" pitchFamily="2" charset="0"/>
              </a:rPr>
            </a:br>
            <a:endParaRPr lang="en-US" sz="1600" b="1" dirty="0">
              <a:solidFill>
                <a:schemeClr val="bg1"/>
              </a:solidFill>
              <a:latin typeface="Raleway" pitchFamily="2" charset="0"/>
            </a:endParaRPr>
          </a:p>
        </p:txBody>
      </p:sp>
      <p:sp>
        <p:nvSpPr>
          <p:cNvPr id="15" name="Rectangle 14">
            <a:extLst>
              <a:ext uri="{FF2B5EF4-FFF2-40B4-BE49-F238E27FC236}">
                <a16:creationId xmlns:a16="http://schemas.microsoft.com/office/drawing/2014/main" id="{AE778D98-AED5-654A-8841-3F7575F4AEC7}"/>
              </a:ext>
            </a:extLst>
          </p:cNvPr>
          <p:cNvSpPr/>
          <p:nvPr/>
        </p:nvSpPr>
        <p:spPr>
          <a:xfrm>
            <a:off x="5915378" y="921654"/>
            <a:ext cx="6276622" cy="891822"/>
          </a:xfrm>
          <a:prstGeom prst="rect">
            <a:avLst/>
          </a:prstGeom>
          <a:solidFill>
            <a:schemeClr val="bg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4B9D4EF-B7A9-B543-B53E-B35C02DA4C99}"/>
              </a:ext>
            </a:extLst>
          </p:cNvPr>
          <p:cNvPicPr>
            <a:picLocks noChangeAspect="1"/>
          </p:cNvPicPr>
          <p:nvPr/>
        </p:nvPicPr>
        <p:blipFill>
          <a:blip r:embed="rId3"/>
          <a:stretch>
            <a:fillRect/>
          </a:stretch>
        </p:blipFill>
        <p:spPr>
          <a:xfrm>
            <a:off x="6204348" y="1061939"/>
            <a:ext cx="2088444" cy="611252"/>
          </a:xfrm>
          <a:prstGeom prst="rect">
            <a:avLst/>
          </a:prstGeom>
        </p:spPr>
      </p:pic>
      <p:sp>
        <p:nvSpPr>
          <p:cNvPr id="5" name="Title 12">
            <a:extLst>
              <a:ext uri="{FF2B5EF4-FFF2-40B4-BE49-F238E27FC236}">
                <a16:creationId xmlns:a16="http://schemas.microsoft.com/office/drawing/2014/main" id="{B50A7D30-793D-113F-DD05-7985FEAB3AE0}"/>
              </a:ext>
            </a:extLst>
          </p:cNvPr>
          <p:cNvSpPr txBox="1">
            <a:spLocks/>
          </p:cNvSpPr>
          <p:nvPr/>
        </p:nvSpPr>
        <p:spPr>
          <a:xfrm>
            <a:off x="6204348" y="3032678"/>
            <a:ext cx="5520268" cy="587021"/>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br>
              <a:rPr lang="en-US" sz="1600" b="1" dirty="0">
                <a:latin typeface="Raleway" pitchFamily="2" charset="0"/>
              </a:rPr>
            </a:br>
            <a:r>
              <a:rPr lang="en-US" sz="1600" b="1" dirty="0">
                <a:latin typeface="Raleway" pitchFamily="2" charset="0"/>
              </a:rPr>
              <a:t>Rachel Loughrey               8</a:t>
            </a:r>
            <a:r>
              <a:rPr lang="en-US" sz="1600" b="1" baseline="30000" dirty="0">
                <a:latin typeface="Raleway" pitchFamily="2" charset="0"/>
              </a:rPr>
              <a:t>th</a:t>
            </a:r>
            <a:r>
              <a:rPr lang="en-US" sz="1600" b="1" dirty="0">
                <a:latin typeface="Raleway" pitchFamily="2" charset="0"/>
              </a:rPr>
              <a:t> March 2024</a:t>
            </a:r>
            <a:br>
              <a:rPr lang="en-US" sz="1600" dirty="0">
                <a:solidFill>
                  <a:schemeClr val="bg1"/>
                </a:solidFill>
                <a:latin typeface="Raleway" pitchFamily="2" charset="0"/>
              </a:rPr>
            </a:br>
            <a:endParaRPr lang="en-US" sz="1600" b="1" dirty="0">
              <a:solidFill>
                <a:schemeClr val="bg1"/>
              </a:solidFill>
              <a:latin typeface="Raleway" pitchFamily="2" charset="0"/>
            </a:endParaRPr>
          </a:p>
        </p:txBody>
      </p:sp>
    </p:spTree>
    <p:extLst>
      <p:ext uri="{BB962C8B-B14F-4D97-AF65-F5344CB8AC3E}">
        <p14:creationId xmlns:p14="http://schemas.microsoft.com/office/powerpoint/2010/main" val="26722623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DC505A3-123B-D723-38F4-DC9EDE00460D}"/>
              </a:ext>
            </a:extLst>
          </p:cNvPr>
          <p:cNvSpPr txBox="1"/>
          <p:nvPr/>
        </p:nvSpPr>
        <p:spPr>
          <a:xfrm>
            <a:off x="183674" y="2180179"/>
            <a:ext cx="5730275" cy="2062103"/>
          </a:xfrm>
          <a:prstGeom prst="rect">
            <a:avLst/>
          </a:prstGeom>
          <a:noFill/>
        </p:spPr>
        <p:txBody>
          <a:bodyPr wrap="square">
            <a:spAutoFit/>
          </a:bodyPr>
          <a:lstStyle/>
          <a:p>
            <a:endParaRPr lang="en-IE" sz="2000" dirty="0">
              <a:latin typeface="Source Sans Pro" panose="020B0503030403020204" pitchFamily="34" charset="0"/>
              <a:ea typeface="Source Sans Pro" panose="020B0503030403020204" pitchFamily="34" charset="0"/>
            </a:endParaRPr>
          </a:p>
          <a:p>
            <a:r>
              <a:rPr lang="en-IE" dirty="0">
                <a:latin typeface="Source Sans Pro" panose="020B0503030403020204" pitchFamily="34" charset="0"/>
                <a:ea typeface="Source Sans Pro" panose="020B0503030403020204" pitchFamily="34" charset="0"/>
              </a:rPr>
              <a:t>Public procurement can serve as an opportunity to address the embodied carbon in buildings over their life cycle. In this regard, contracting authorities are important actors that can take action as part of procurement procedures by purchasing new buildings that address global warming potential over the full life cycle.</a:t>
            </a:r>
          </a:p>
        </p:txBody>
      </p:sp>
      <p:pic>
        <p:nvPicPr>
          <p:cNvPr id="6" name="Content Placeholder 15">
            <a:extLst>
              <a:ext uri="{FF2B5EF4-FFF2-40B4-BE49-F238E27FC236}">
                <a16:creationId xmlns:a16="http://schemas.microsoft.com/office/drawing/2014/main" id="{74FDFFD7-41CA-C70D-60AD-4AB53E2470B0}"/>
              </a:ext>
            </a:extLst>
          </p:cNvPr>
          <p:cNvPicPr>
            <a:picLocks noChangeAspect="1"/>
          </p:cNvPicPr>
          <p:nvPr/>
        </p:nvPicPr>
        <p:blipFill>
          <a:blip r:embed="rId4"/>
          <a:stretch>
            <a:fillRect/>
          </a:stretch>
        </p:blipFill>
        <p:spPr>
          <a:xfrm>
            <a:off x="0" y="5784850"/>
            <a:ext cx="12192000" cy="1066800"/>
          </a:xfrm>
          <a:prstGeom prst="rect">
            <a:avLst/>
          </a:prstGeom>
        </p:spPr>
      </p:pic>
      <p:sp>
        <p:nvSpPr>
          <p:cNvPr id="7" name="Title 3">
            <a:extLst>
              <a:ext uri="{FF2B5EF4-FFF2-40B4-BE49-F238E27FC236}">
                <a16:creationId xmlns:a16="http://schemas.microsoft.com/office/drawing/2014/main" id="{BAB20C96-6081-3B93-4E3F-798C280A782F}"/>
              </a:ext>
            </a:extLst>
          </p:cNvPr>
          <p:cNvSpPr>
            <a:spLocks noGrp="1"/>
          </p:cNvSpPr>
          <p:nvPr>
            <p:ph type="title"/>
          </p:nvPr>
        </p:nvSpPr>
        <p:spPr>
          <a:xfrm>
            <a:off x="3668505" y="6339600"/>
            <a:ext cx="4991499" cy="393950"/>
          </a:xfrm>
        </p:spPr>
        <p:txBody>
          <a:bodyPr>
            <a:normAutofit fontScale="90000"/>
          </a:bodyPr>
          <a:lstStyle/>
          <a:p>
            <a:pPr algn="l" fontAlgn="base"/>
            <a:r>
              <a:rPr lang="en-US" b="1" dirty="0">
                <a:latin typeface="Montserrat" panose="00000500000000000000" pitchFamily="2" charset="0"/>
              </a:rPr>
              <a:t>European Context - GPP</a:t>
            </a:r>
            <a:endParaRPr lang="en-US" b="1" i="0" dirty="0">
              <a:effectLst/>
              <a:latin typeface="Montserrat" panose="00000500000000000000" pitchFamily="2" charset="0"/>
            </a:endParaRPr>
          </a:p>
        </p:txBody>
      </p:sp>
      <p:pic>
        <p:nvPicPr>
          <p:cNvPr id="2058" name="Picture 10" descr="The European Green Deal, what does it mean for aviation? - To70">
            <a:extLst>
              <a:ext uri="{FF2B5EF4-FFF2-40B4-BE49-F238E27FC236}">
                <a16:creationId xmlns:a16="http://schemas.microsoft.com/office/drawing/2014/main" id="{B5418471-38BC-D531-B8FB-EE9DD9A914F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278052" y="2180179"/>
            <a:ext cx="6006318" cy="22351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4328084"/>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012492EC-4DEB-BF4B-93B9-F8F881B13BEF}"/>
              </a:ext>
            </a:extLst>
          </p:cNvPr>
          <p:cNvPicPr>
            <a:picLocks noGrp="1" noChangeAspect="1"/>
          </p:cNvPicPr>
          <p:nvPr>
            <p:ph idx="16"/>
          </p:nvPr>
        </p:nvPicPr>
        <p:blipFill>
          <a:blip r:embed="rId4"/>
          <a:stretch>
            <a:fillRect/>
          </a:stretch>
        </p:blipFill>
        <p:spPr>
          <a:xfrm>
            <a:off x="0" y="5784850"/>
            <a:ext cx="12192000" cy="1066800"/>
          </a:xfrm>
        </p:spPr>
      </p:pic>
      <p:sp>
        <p:nvSpPr>
          <p:cNvPr id="4" name="Title 3">
            <a:extLst>
              <a:ext uri="{FF2B5EF4-FFF2-40B4-BE49-F238E27FC236}">
                <a16:creationId xmlns:a16="http://schemas.microsoft.com/office/drawing/2014/main" id="{34D5A110-6AF7-1E42-9EEA-9A567FBD52C2}"/>
              </a:ext>
            </a:extLst>
          </p:cNvPr>
          <p:cNvSpPr>
            <a:spLocks noGrp="1"/>
          </p:cNvSpPr>
          <p:nvPr>
            <p:ph type="title"/>
          </p:nvPr>
        </p:nvSpPr>
        <p:spPr>
          <a:xfrm>
            <a:off x="3928278" y="6329209"/>
            <a:ext cx="5278068" cy="362536"/>
          </a:xfrm>
        </p:spPr>
        <p:txBody>
          <a:bodyPr>
            <a:noAutofit/>
          </a:bodyPr>
          <a:lstStyle/>
          <a:p>
            <a:pPr algn="l" fontAlgn="base"/>
            <a:r>
              <a:rPr lang="en-US" sz="2200" i="0" dirty="0">
                <a:effectLst/>
                <a:latin typeface="Montserrat" panose="00000500000000000000" pitchFamily="2" charset="0"/>
              </a:rPr>
              <a:t>What is Green Public Procurement?</a:t>
            </a:r>
          </a:p>
        </p:txBody>
      </p:sp>
      <p:sp>
        <p:nvSpPr>
          <p:cNvPr id="8" name="TextBox 7">
            <a:extLst>
              <a:ext uri="{FF2B5EF4-FFF2-40B4-BE49-F238E27FC236}">
                <a16:creationId xmlns:a16="http://schemas.microsoft.com/office/drawing/2014/main" id="{12B73B1F-F96D-7D65-F897-6E066D7B4335}"/>
              </a:ext>
            </a:extLst>
          </p:cNvPr>
          <p:cNvSpPr txBox="1"/>
          <p:nvPr/>
        </p:nvSpPr>
        <p:spPr>
          <a:xfrm>
            <a:off x="6096000" y="768092"/>
            <a:ext cx="5402637" cy="5016758"/>
          </a:xfrm>
          <a:prstGeom prst="rect">
            <a:avLst/>
          </a:prstGeom>
          <a:noFill/>
        </p:spPr>
        <p:txBody>
          <a:bodyPr wrap="square">
            <a:spAutoFit/>
          </a:bodyPr>
          <a:lstStyle/>
          <a:p>
            <a:pPr marL="285750" indent="-285750">
              <a:buFont typeface="Arial" panose="020B0604020202020204" pitchFamily="34" charset="0"/>
              <a:buChar char="•"/>
            </a:pPr>
            <a:r>
              <a:rPr lang="en-US" sz="2000" b="1" i="0" dirty="0">
                <a:solidFill>
                  <a:srgbClr val="333333"/>
                </a:solidFill>
                <a:effectLst/>
                <a:latin typeface="Source Sans Pro" panose="020B0503030403020204" pitchFamily="34" charset="0"/>
                <a:ea typeface="Source Sans Pro" panose="020B0503030403020204" pitchFamily="34" charset="0"/>
              </a:rPr>
              <a:t>Green Public Procurement (GPP) </a:t>
            </a:r>
            <a:r>
              <a:rPr lang="en-US" sz="2000" b="0" i="0" dirty="0">
                <a:solidFill>
                  <a:srgbClr val="333333"/>
                </a:solidFill>
                <a:effectLst/>
                <a:latin typeface="Source Sans Pro" panose="020B0503030403020204" pitchFamily="34" charset="0"/>
                <a:ea typeface="Source Sans Pro" panose="020B0503030403020204" pitchFamily="34" charset="0"/>
              </a:rPr>
              <a:t>is a process where public authorities seek to source goods, services or works with a reduced environmental impact. </a:t>
            </a:r>
          </a:p>
          <a:p>
            <a:pPr marL="285750" indent="-285750">
              <a:buFont typeface="Arial" panose="020B0604020202020204" pitchFamily="34" charset="0"/>
              <a:buChar char="•"/>
            </a:pPr>
            <a:endParaRPr lang="en-US" sz="2000" dirty="0">
              <a:solidFill>
                <a:srgbClr val="333333"/>
              </a:solidFill>
              <a:latin typeface="Source Sans Pro" panose="020B0503030403020204" pitchFamily="34" charset="0"/>
              <a:ea typeface="Source Sans Pro" panose="020B0503030403020204" pitchFamily="34" charset="0"/>
              <a:cs typeface="Times New Roman" panose="02020603050405020304" pitchFamily="18" charset="0"/>
            </a:endParaRPr>
          </a:p>
          <a:p>
            <a:pPr marL="285750" indent="-285750">
              <a:buFont typeface="Arial" panose="020B0604020202020204" pitchFamily="34" charset="0"/>
              <a:buChar char="•"/>
            </a:pPr>
            <a:r>
              <a:rPr lang="en-IE" sz="2000" dirty="0">
                <a:effectLst/>
                <a:latin typeface="Source Sans Pro" panose="020B0503030403020204" pitchFamily="34" charset="0"/>
                <a:ea typeface="Source Sans Pro" panose="020B0503030403020204" pitchFamily="34" charset="0"/>
                <a:cs typeface="Times New Roman" panose="02020603050405020304" pitchFamily="18" charset="0"/>
              </a:rPr>
              <a:t>Green Public Procurement (GPP) policies will play a vital part in reducing our global carbon impact and protecting our natural resources and the environment.</a:t>
            </a:r>
          </a:p>
          <a:p>
            <a:pPr marL="285750" indent="-285750">
              <a:buFont typeface="Arial" panose="020B0604020202020204" pitchFamily="34" charset="0"/>
              <a:buChar char="•"/>
            </a:pPr>
            <a:endParaRPr lang="en-US" sz="2000" dirty="0">
              <a:solidFill>
                <a:srgbClr val="333333"/>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000" b="0" i="0" dirty="0">
                <a:solidFill>
                  <a:srgbClr val="333333"/>
                </a:solidFill>
                <a:effectLst/>
                <a:latin typeface="Source Sans Pro" panose="020B0503030403020204" pitchFamily="34" charset="0"/>
                <a:ea typeface="Source Sans Pro" panose="020B0503030403020204" pitchFamily="34" charset="0"/>
              </a:rPr>
              <a:t>Ireland has committed to implementing GPP in all tenders using public funds</a:t>
            </a:r>
            <a:r>
              <a:rPr lang="en-US" sz="2000" dirty="0">
                <a:solidFill>
                  <a:srgbClr val="333333"/>
                </a:solidFill>
                <a:latin typeface="Source Sans Pro" panose="020B0503030403020204" pitchFamily="34" charset="0"/>
                <a:ea typeface="Source Sans Pro" panose="020B0503030403020204" pitchFamily="34" charset="0"/>
              </a:rPr>
              <a:t>.</a:t>
            </a:r>
          </a:p>
          <a:p>
            <a:pPr marL="285750" indent="-285750">
              <a:buFont typeface="Arial" panose="020B0604020202020204" pitchFamily="34" charset="0"/>
              <a:buChar char="•"/>
            </a:pPr>
            <a:endParaRPr lang="en-US" sz="2000" b="0" i="0" dirty="0">
              <a:solidFill>
                <a:srgbClr val="333333"/>
              </a:solidFill>
              <a:effectLst/>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000" b="0" i="0" dirty="0">
                <a:solidFill>
                  <a:srgbClr val="333333"/>
                </a:solidFill>
                <a:effectLst/>
                <a:latin typeface="Source Sans Pro" panose="020B0503030403020204" pitchFamily="34" charset="0"/>
                <a:ea typeface="Source Sans Pro" panose="020B0503030403020204" pitchFamily="34" charset="0"/>
              </a:rPr>
              <a:t>This will require a major shift in the practices of public bodies and the businesses they contract with.</a:t>
            </a:r>
            <a:endParaRPr lang="en-IE" sz="2000" dirty="0">
              <a:latin typeface="Source Sans Pro" panose="020B0503030403020204" pitchFamily="34" charset="0"/>
              <a:ea typeface="Source Sans Pro" panose="020B0503030403020204" pitchFamily="34" charset="0"/>
            </a:endParaRPr>
          </a:p>
        </p:txBody>
      </p:sp>
      <p:pic>
        <p:nvPicPr>
          <p:cNvPr id="1026" name="Picture 2" descr="ICLEI Europe •• Sustainable and Innovation Procurement">
            <a:extLst>
              <a:ext uri="{FF2B5EF4-FFF2-40B4-BE49-F238E27FC236}">
                <a16:creationId xmlns:a16="http://schemas.microsoft.com/office/drawing/2014/main" id="{1F682221-F85C-BFDD-C88D-276F69F6A0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95398" y="1522378"/>
            <a:ext cx="3813243" cy="38132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91569438"/>
      </p:ext>
    </p:extLst>
  </p:cSld>
  <p:clrMapOvr>
    <a:masterClrMapping/>
  </p:clrMapOvr>
  <p:extLst>
    <p:ext uri="{6950BFC3-D8DA-4A85-94F7-54DA5524770B}">
      <p188:commentRel xmlns:p188="http://schemas.microsoft.com/office/powerpoint/2018/8/main" r:id="rId3"/>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Content Placeholder 15">
            <a:extLst>
              <a:ext uri="{FF2B5EF4-FFF2-40B4-BE49-F238E27FC236}">
                <a16:creationId xmlns:a16="http://schemas.microsoft.com/office/drawing/2014/main" id="{012492EC-4DEB-BF4B-93B9-F8F881B13BEF}"/>
              </a:ext>
            </a:extLst>
          </p:cNvPr>
          <p:cNvPicPr>
            <a:picLocks noGrp="1" noChangeAspect="1"/>
          </p:cNvPicPr>
          <p:nvPr>
            <p:ph idx="16"/>
          </p:nvPr>
        </p:nvPicPr>
        <p:blipFill>
          <a:blip r:embed="rId3"/>
          <a:stretch>
            <a:fillRect/>
          </a:stretch>
        </p:blipFill>
        <p:spPr>
          <a:xfrm>
            <a:off x="0" y="5784850"/>
            <a:ext cx="12192000" cy="1066800"/>
          </a:xfrm>
        </p:spPr>
      </p:pic>
      <p:sp>
        <p:nvSpPr>
          <p:cNvPr id="4" name="Title 3">
            <a:extLst>
              <a:ext uri="{FF2B5EF4-FFF2-40B4-BE49-F238E27FC236}">
                <a16:creationId xmlns:a16="http://schemas.microsoft.com/office/drawing/2014/main" id="{34D5A110-6AF7-1E42-9EEA-9A567FBD52C2}"/>
              </a:ext>
            </a:extLst>
          </p:cNvPr>
          <p:cNvSpPr>
            <a:spLocks noGrp="1"/>
          </p:cNvSpPr>
          <p:nvPr>
            <p:ph type="title"/>
          </p:nvPr>
        </p:nvSpPr>
        <p:spPr>
          <a:xfrm>
            <a:off x="4125944" y="6318250"/>
            <a:ext cx="4842949" cy="435841"/>
          </a:xfrm>
        </p:spPr>
        <p:txBody>
          <a:bodyPr>
            <a:normAutofit fontScale="90000"/>
          </a:bodyPr>
          <a:lstStyle/>
          <a:p>
            <a:pPr algn="l" fontAlgn="base"/>
            <a:r>
              <a:rPr lang="en-US" i="0" dirty="0">
                <a:effectLst/>
                <a:latin typeface="Montserrat" panose="00000500000000000000" pitchFamily="2" charset="0"/>
              </a:rPr>
              <a:t>Why Green Public Procurement?</a:t>
            </a:r>
          </a:p>
        </p:txBody>
      </p:sp>
      <p:sp>
        <p:nvSpPr>
          <p:cNvPr id="8" name="TextBox 7">
            <a:extLst>
              <a:ext uri="{FF2B5EF4-FFF2-40B4-BE49-F238E27FC236}">
                <a16:creationId xmlns:a16="http://schemas.microsoft.com/office/drawing/2014/main" id="{12B73B1F-F96D-7D65-F897-6E066D7B4335}"/>
              </a:ext>
            </a:extLst>
          </p:cNvPr>
          <p:cNvSpPr txBox="1"/>
          <p:nvPr/>
        </p:nvSpPr>
        <p:spPr>
          <a:xfrm>
            <a:off x="4304557" y="891203"/>
            <a:ext cx="7251390" cy="4708981"/>
          </a:xfrm>
          <a:prstGeom prst="rect">
            <a:avLst/>
          </a:prstGeom>
          <a:noFill/>
        </p:spPr>
        <p:txBody>
          <a:bodyPr wrap="square">
            <a:spAutoFit/>
          </a:bodyPr>
          <a:lstStyle/>
          <a:p>
            <a:pPr marL="285750" indent="-285750">
              <a:buFont typeface="Arial" panose="020B0604020202020204" pitchFamily="34" charset="0"/>
              <a:buChar char="•"/>
            </a:pPr>
            <a:r>
              <a:rPr lang="en-US" sz="2000" i="0" dirty="0">
                <a:solidFill>
                  <a:srgbClr val="333333"/>
                </a:solidFill>
                <a:effectLst/>
                <a:latin typeface="Source Sans Pro" panose="020B0503030403020204" pitchFamily="34" charset="0"/>
                <a:ea typeface="Source Sans Pro" panose="020B0503030403020204" pitchFamily="34" charset="0"/>
              </a:rPr>
              <a:t>European Governments spend almost 14% of their GDP on procurement.</a:t>
            </a:r>
          </a:p>
          <a:p>
            <a:endParaRPr lang="en-US" sz="2000" i="0" dirty="0">
              <a:solidFill>
                <a:srgbClr val="333333"/>
              </a:solidFill>
              <a:effectLst/>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000" dirty="0">
                <a:solidFill>
                  <a:srgbClr val="333333"/>
                </a:solidFill>
                <a:latin typeface="Source Sans Pro" panose="020B0503030403020204" pitchFamily="34" charset="0"/>
                <a:ea typeface="Source Sans Pro" panose="020B0503030403020204" pitchFamily="34" charset="0"/>
              </a:rPr>
              <a:t>This is responsible for around 15% of global carbon emissions.</a:t>
            </a:r>
          </a:p>
          <a:p>
            <a:pPr marL="285750" indent="-285750">
              <a:buFont typeface="Arial" panose="020B0604020202020204" pitchFamily="34" charset="0"/>
              <a:buChar char="•"/>
            </a:pPr>
            <a:endParaRPr lang="en-US" sz="2000" dirty="0">
              <a:solidFill>
                <a:srgbClr val="333333"/>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000" dirty="0">
                <a:solidFill>
                  <a:srgbClr val="333333"/>
                </a:solidFill>
                <a:latin typeface="Source Sans Pro" panose="020B0503030403020204" pitchFamily="34" charset="0"/>
                <a:ea typeface="Source Sans Pro" panose="020B0503030403020204" pitchFamily="34" charset="0"/>
              </a:rPr>
              <a:t>Infrastructure and the construction sector are responsible for almost 80% of the carbon emissions </a:t>
            </a:r>
          </a:p>
          <a:p>
            <a:pPr marL="285750" indent="-285750">
              <a:buFont typeface="Arial" panose="020B0604020202020204" pitchFamily="34" charset="0"/>
              <a:buChar char="•"/>
            </a:pPr>
            <a:endParaRPr lang="en-US" sz="2000" dirty="0">
              <a:solidFill>
                <a:srgbClr val="333333"/>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000" dirty="0">
                <a:effectLst/>
                <a:latin typeface="Source Sans Pro" panose="020B0503030403020204" pitchFamily="34" charset="0"/>
                <a:ea typeface="Source Sans Pro" panose="020B0503030403020204" pitchFamily="34" charset="0"/>
              </a:rPr>
              <a:t>In Ireland, public bodies (excluding utilities) spend an estimated €18.5 billion a year</a:t>
            </a:r>
            <a:endParaRPr lang="en-US" sz="2000" b="0" i="0" dirty="0">
              <a:solidFill>
                <a:srgbClr val="333333"/>
              </a:solidFill>
              <a:effectLst/>
              <a:latin typeface="Source Sans Pro" panose="020B0503030403020204" pitchFamily="34" charset="0"/>
              <a:ea typeface="Source Sans Pro" panose="020B0503030403020204" pitchFamily="34" charset="0"/>
            </a:endParaRPr>
          </a:p>
          <a:p>
            <a:endParaRPr lang="en-US" sz="2000" dirty="0">
              <a:solidFill>
                <a:srgbClr val="333333"/>
              </a:solidFill>
              <a:latin typeface="Source Sans Pro" panose="020B0503030403020204" pitchFamily="34" charset="0"/>
              <a:ea typeface="Source Sans Pro" panose="020B0503030403020204" pitchFamily="34" charset="0"/>
            </a:endParaRPr>
          </a:p>
          <a:p>
            <a:pPr marL="285750" indent="-285750">
              <a:buFont typeface="Arial" panose="020B0604020202020204" pitchFamily="34" charset="0"/>
              <a:buChar char="•"/>
            </a:pPr>
            <a:r>
              <a:rPr lang="en-US" sz="2000" dirty="0">
                <a:effectLst/>
                <a:latin typeface="Source Sans Pro" panose="020B0503030403020204" pitchFamily="34" charset="0"/>
                <a:ea typeface="Source Sans Pro" panose="020B0503030403020204" pitchFamily="34" charset="0"/>
              </a:rPr>
              <a:t>This provides Ireland’s public sector with significant influence to stimulate and actively encourage the provision of more resource-efficient, low carbon, less polluting goods, services and works across the public sector.</a:t>
            </a:r>
            <a:endParaRPr lang="en-IE" sz="2000" dirty="0">
              <a:latin typeface="Source Sans Pro" panose="020B0503030403020204" pitchFamily="34" charset="0"/>
              <a:ea typeface="Source Sans Pro" panose="020B0503030403020204" pitchFamily="34" charset="0"/>
            </a:endParaRPr>
          </a:p>
        </p:txBody>
      </p:sp>
      <p:pic>
        <p:nvPicPr>
          <p:cNvPr id="3" name="Picture 2">
            <a:extLst>
              <a:ext uri="{FF2B5EF4-FFF2-40B4-BE49-F238E27FC236}">
                <a16:creationId xmlns:a16="http://schemas.microsoft.com/office/drawing/2014/main" id="{30DB1946-A7D9-8050-906B-ECCEF165645C}"/>
              </a:ext>
            </a:extLst>
          </p:cNvPr>
          <p:cNvPicPr>
            <a:picLocks noChangeAspect="1"/>
          </p:cNvPicPr>
          <p:nvPr/>
        </p:nvPicPr>
        <p:blipFill>
          <a:blip r:embed="rId4"/>
          <a:stretch>
            <a:fillRect/>
          </a:stretch>
        </p:blipFill>
        <p:spPr>
          <a:xfrm>
            <a:off x="586829" y="6350"/>
            <a:ext cx="3081676" cy="5971210"/>
          </a:xfrm>
          <a:prstGeom prst="rect">
            <a:avLst/>
          </a:prstGeom>
        </p:spPr>
      </p:pic>
    </p:spTree>
    <p:extLst>
      <p:ext uri="{BB962C8B-B14F-4D97-AF65-F5344CB8AC3E}">
        <p14:creationId xmlns:p14="http://schemas.microsoft.com/office/powerpoint/2010/main" val="596253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B3E4DB-B764-A248-C7DB-FF64F449C3C1}"/>
              </a:ext>
            </a:extLst>
          </p:cNvPr>
          <p:cNvPicPr>
            <a:picLocks noChangeAspect="1"/>
          </p:cNvPicPr>
          <p:nvPr/>
        </p:nvPicPr>
        <p:blipFill>
          <a:blip r:embed="rId3"/>
          <a:stretch>
            <a:fillRect/>
          </a:stretch>
        </p:blipFill>
        <p:spPr>
          <a:xfrm>
            <a:off x="7273025" y="992625"/>
            <a:ext cx="3386561" cy="4872750"/>
          </a:xfrm>
          <a:prstGeom prst="rect">
            <a:avLst/>
          </a:prstGeom>
        </p:spPr>
      </p:pic>
      <p:pic>
        <p:nvPicPr>
          <p:cNvPr id="3" name="Content Placeholder 69">
            <a:extLst>
              <a:ext uri="{FF2B5EF4-FFF2-40B4-BE49-F238E27FC236}">
                <a16:creationId xmlns:a16="http://schemas.microsoft.com/office/drawing/2014/main" id="{2949F8FB-E053-F365-43CA-BEBB68409558}"/>
              </a:ext>
            </a:extLst>
          </p:cNvPr>
          <p:cNvPicPr>
            <a:picLocks noChangeAspect="1"/>
          </p:cNvPicPr>
          <p:nvPr/>
        </p:nvPicPr>
        <p:blipFill rotWithShape="1">
          <a:blip r:embed="rId4"/>
          <a:srcRect t="38429"/>
          <a:stretch/>
        </p:blipFill>
        <p:spPr>
          <a:xfrm>
            <a:off x="0" y="6214533"/>
            <a:ext cx="12192000" cy="656836"/>
          </a:xfrm>
          <a:prstGeom prst="rect">
            <a:avLst/>
          </a:prstGeom>
        </p:spPr>
      </p:pic>
      <p:pic>
        <p:nvPicPr>
          <p:cNvPr id="7" name="Picture 6">
            <a:extLst>
              <a:ext uri="{FF2B5EF4-FFF2-40B4-BE49-F238E27FC236}">
                <a16:creationId xmlns:a16="http://schemas.microsoft.com/office/drawing/2014/main" id="{C0558B96-5D98-260E-57FF-D7C3B2B9707C}"/>
              </a:ext>
            </a:extLst>
          </p:cNvPr>
          <p:cNvPicPr>
            <a:picLocks noChangeAspect="1"/>
          </p:cNvPicPr>
          <p:nvPr/>
        </p:nvPicPr>
        <p:blipFill>
          <a:blip r:embed="rId5"/>
          <a:stretch>
            <a:fillRect/>
          </a:stretch>
        </p:blipFill>
        <p:spPr>
          <a:xfrm>
            <a:off x="1532414" y="948543"/>
            <a:ext cx="3482389" cy="4960914"/>
          </a:xfrm>
          <a:prstGeom prst="rect">
            <a:avLst/>
          </a:prstGeom>
        </p:spPr>
      </p:pic>
    </p:spTree>
    <p:extLst>
      <p:ext uri="{BB962C8B-B14F-4D97-AF65-F5344CB8AC3E}">
        <p14:creationId xmlns:p14="http://schemas.microsoft.com/office/powerpoint/2010/main" val="198601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4C15962-E8B4-E5EB-9F89-B1D7365BA09F}"/>
              </a:ext>
            </a:extLst>
          </p:cNvPr>
          <p:cNvPicPr>
            <a:picLocks noChangeAspect="1"/>
          </p:cNvPicPr>
          <p:nvPr/>
        </p:nvPicPr>
        <p:blipFill>
          <a:blip r:embed="rId3"/>
          <a:stretch>
            <a:fillRect/>
          </a:stretch>
        </p:blipFill>
        <p:spPr>
          <a:xfrm>
            <a:off x="846148" y="446566"/>
            <a:ext cx="3629859" cy="5156791"/>
          </a:xfrm>
          <a:prstGeom prst="rect">
            <a:avLst/>
          </a:prstGeom>
          <a:ln>
            <a:solidFill>
              <a:schemeClr val="accent1"/>
            </a:solidFill>
          </a:ln>
        </p:spPr>
      </p:pic>
      <p:sp>
        <p:nvSpPr>
          <p:cNvPr id="14" name="TextBox 13">
            <a:extLst>
              <a:ext uri="{FF2B5EF4-FFF2-40B4-BE49-F238E27FC236}">
                <a16:creationId xmlns:a16="http://schemas.microsoft.com/office/drawing/2014/main" id="{05E1709C-5394-4E8D-FE78-03A1B89B2A5B}"/>
              </a:ext>
            </a:extLst>
          </p:cNvPr>
          <p:cNvSpPr txBox="1"/>
          <p:nvPr/>
        </p:nvSpPr>
        <p:spPr>
          <a:xfrm>
            <a:off x="5321282" y="2090027"/>
            <a:ext cx="6390167" cy="2585323"/>
          </a:xfrm>
          <a:prstGeom prst="rect">
            <a:avLst/>
          </a:prstGeom>
          <a:noFill/>
        </p:spPr>
        <p:txBody>
          <a:bodyPr wrap="square" rtlCol="0">
            <a:spAutoFit/>
          </a:bodyPr>
          <a:lstStyle/>
          <a:p>
            <a:r>
              <a:rPr lang="en-GB" dirty="0">
                <a:latin typeface="Source Sans Pro" panose="020B0503030403020204" pitchFamily="34" charset="0"/>
                <a:ea typeface="Source Sans Pro" panose="020B0503030403020204" pitchFamily="34" charset="0"/>
              </a:rPr>
              <a:t>See here for project details: </a:t>
            </a:r>
          </a:p>
          <a:p>
            <a:r>
              <a:rPr lang="en-IE" dirty="0">
                <a:latin typeface="Source Sans Pro" panose="020B0503030403020204" pitchFamily="34" charset="0"/>
                <a:ea typeface="Source Sans Pro" panose="020B0503030403020204" pitchFamily="34" charset="0"/>
                <a:hlinkClick r:id="rId4"/>
              </a:rPr>
              <a:t>https://susproc.jrc.ec.europa.eu/product-bureau//product-groups/408/project-plan</a:t>
            </a:r>
            <a:endParaRPr lang="en-IE" dirty="0">
              <a:latin typeface="Source Sans Pro" panose="020B0503030403020204" pitchFamily="34" charset="0"/>
              <a:ea typeface="Source Sans Pro" panose="020B0503030403020204" pitchFamily="34" charset="0"/>
            </a:endParaRPr>
          </a:p>
          <a:p>
            <a:endParaRPr lang="en-IE" dirty="0">
              <a:latin typeface="Source Sans Pro" panose="020B0503030403020204" pitchFamily="34" charset="0"/>
              <a:ea typeface="Source Sans Pro" panose="020B0503030403020204" pitchFamily="34" charset="0"/>
            </a:endParaRPr>
          </a:p>
          <a:p>
            <a:r>
              <a:rPr lang="en-IE" dirty="0">
                <a:latin typeface="Source Sans Pro" panose="020B0503030403020204" pitchFamily="34" charset="0"/>
                <a:ea typeface="Source Sans Pro" panose="020B0503030403020204" pitchFamily="34" charset="0"/>
              </a:rPr>
              <a:t>See here for draft: </a:t>
            </a:r>
          </a:p>
          <a:p>
            <a:r>
              <a:rPr lang="en-GB" dirty="0">
                <a:latin typeface="Source Sans Pro" panose="020B0503030403020204" pitchFamily="34" charset="0"/>
                <a:ea typeface="Source Sans Pro" panose="020B0503030403020204" pitchFamily="34" charset="0"/>
                <a:hlinkClick r:id="rId5"/>
              </a:rPr>
              <a:t>https://susproc.jrc.ec.europa.eu/product-bureau//sites/default/files/2022-03/GPP_Buildings_TR_v1.01.pdf</a:t>
            </a:r>
            <a:endParaRPr lang="en-IE" dirty="0">
              <a:latin typeface="Source Sans Pro" panose="020B0503030403020204" pitchFamily="34" charset="0"/>
              <a:ea typeface="Source Sans Pro" panose="020B0503030403020204" pitchFamily="34" charset="0"/>
            </a:endParaRPr>
          </a:p>
          <a:p>
            <a:endParaRPr lang="en-GB" dirty="0"/>
          </a:p>
          <a:p>
            <a:endParaRPr lang="en-IE" dirty="0"/>
          </a:p>
        </p:txBody>
      </p:sp>
      <p:pic>
        <p:nvPicPr>
          <p:cNvPr id="2" name="Content Placeholder 15">
            <a:extLst>
              <a:ext uri="{FF2B5EF4-FFF2-40B4-BE49-F238E27FC236}">
                <a16:creationId xmlns:a16="http://schemas.microsoft.com/office/drawing/2014/main" id="{B1CDE2A7-E10C-8C43-9C3B-A41E92FB791F}"/>
              </a:ext>
            </a:extLst>
          </p:cNvPr>
          <p:cNvPicPr>
            <a:picLocks noChangeAspect="1"/>
          </p:cNvPicPr>
          <p:nvPr/>
        </p:nvPicPr>
        <p:blipFill>
          <a:blip r:embed="rId6"/>
          <a:stretch>
            <a:fillRect/>
          </a:stretch>
        </p:blipFill>
        <p:spPr>
          <a:xfrm>
            <a:off x="0" y="5784850"/>
            <a:ext cx="12192000" cy="1066800"/>
          </a:xfrm>
          <a:prstGeom prst="rect">
            <a:avLst/>
          </a:prstGeom>
        </p:spPr>
      </p:pic>
      <p:sp>
        <p:nvSpPr>
          <p:cNvPr id="3" name="Title 3">
            <a:extLst>
              <a:ext uri="{FF2B5EF4-FFF2-40B4-BE49-F238E27FC236}">
                <a16:creationId xmlns:a16="http://schemas.microsoft.com/office/drawing/2014/main" id="{30AE13AF-ABDE-2284-CBF9-51E985FDB437}"/>
              </a:ext>
            </a:extLst>
          </p:cNvPr>
          <p:cNvSpPr>
            <a:spLocks noGrp="1"/>
          </p:cNvSpPr>
          <p:nvPr>
            <p:ph type="title"/>
          </p:nvPr>
        </p:nvSpPr>
        <p:spPr>
          <a:xfrm>
            <a:off x="3668505" y="6339600"/>
            <a:ext cx="4991499" cy="393950"/>
          </a:xfrm>
        </p:spPr>
        <p:txBody>
          <a:bodyPr>
            <a:normAutofit fontScale="90000"/>
          </a:bodyPr>
          <a:lstStyle/>
          <a:p>
            <a:pPr algn="l" fontAlgn="base"/>
            <a:r>
              <a:rPr lang="en-US" b="1" dirty="0">
                <a:latin typeface="Montserrat" panose="00000500000000000000" pitchFamily="2" charset="0"/>
              </a:rPr>
              <a:t>European Context - GPP</a:t>
            </a:r>
            <a:endParaRPr lang="en-US" b="1" i="0" dirty="0">
              <a:effectLst/>
              <a:latin typeface="Montserrat" panose="00000500000000000000" pitchFamily="2" charset="0"/>
            </a:endParaRPr>
          </a:p>
        </p:txBody>
      </p:sp>
    </p:spTree>
    <p:extLst>
      <p:ext uri="{BB962C8B-B14F-4D97-AF65-F5344CB8AC3E}">
        <p14:creationId xmlns:p14="http://schemas.microsoft.com/office/powerpoint/2010/main" val="12708160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hthoek 6">
            <a:extLst>
              <a:ext uri="{FF2B5EF4-FFF2-40B4-BE49-F238E27FC236}">
                <a16:creationId xmlns:a16="http://schemas.microsoft.com/office/drawing/2014/main" id="{842465A4-0A48-0558-5A45-E9D30435D5F0}"/>
              </a:ext>
            </a:extLst>
          </p:cNvPr>
          <p:cNvSpPr/>
          <p:nvPr/>
        </p:nvSpPr>
        <p:spPr>
          <a:xfrm>
            <a:off x="11643277" y="1433421"/>
            <a:ext cx="377188" cy="226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sp>
        <p:nvSpPr>
          <p:cNvPr id="8" name="Rechthoek 7">
            <a:extLst>
              <a:ext uri="{FF2B5EF4-FFF2-40B4-BE49-F238E27FC236}">
                <a16:creationId xmlns:a16="http://schemas.microsoft.com/office/drawing/2014/main" id="{6CC1A182-F5BF-6CC3-12F1-CFF005A6B690}"/>
              </a:ext>
            </a:extLst>
          </p:cNvPr>
          <p:cNvSpPr/>
          <p:nvPr/>
        </p:nvSpPr>
        <p:spPr>
          <a:xfrm>
            <a:off x="11643277" y="4664022"/>
            <a:ext cx="377188" cy="452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pic>
        <p:nvPicPr>
          <p:cNvPr id="3074" name="Picture 2" descr="Green Public Procurement">
            <a:extLst>
              <a:ext uri="{FF2B5EF4-FFF2-40B4-BE49-F238E27FC236}">
                <a16:creationId xmlns:a16="http://schemas.microsoft.com/office/drawing/2014/main" id="{B79713E4-ABBA-F7F0-4EDB-526ADCA88B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1535" y="1066836"/>
            <a:ext cx="5540130" cy="3693421"/>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69">
            <a:extLst>
              <a:ext uri="{FF2B5EF4-FFF2-40B4-BE49-F238E27FC236}">
                <a16:creationId xmlns:a16="http://schemas.microsoft.com/office/drawing/2014/main" id="{63F2C69F-7A51-5650-E9A1-780E0CAD52E2}"/>
              </a:ext>
            </a:extLst>
          </p:cNvPr>
          <p:cNvPicPr>
            <a:picLocks noChangeAspect="1"/>
          </p:cNvPicPr>
          <p:nvPr/>
        </p:nvPicPr>
        <p:blipFill>
          <a:blip r:embed="rId3"/>
          <a:stretch>
            <a:fillRect/>
          </a:stretch>
        </p:blipFill>
        <p:spPr>
          <a:xfrm>
            <a:off x="-95466" y="5791200"/>
            <a:ext cx="12192000" cy="1066800"/>
          </a:xfrm>
          <a:prstGeom prst="rect">
            <a:avLst/>
          </a:prstGeom>
        </p:spPr>
      </p:pic>
      <p:sp>
        <p:nvSpPr>
          <p:cNvPr id="2" name="Titel 1">
            <a:extLst>
              <a:ext uri="{FF2B5EF4-FFF2-40B4-BE49-F238E27FC236}">
                <a16:creationId xmlns:a16="http://schemas.microsoft.com/office/drawing/2014/main" id="{0BB2E540-90F7-20E5-ECAA-5F086E4DAFC8}"/>
              </a:ext>
            </a:extLst>
          </p:cNvPr>
          <p:cNvSpPr>
            <a:spLocks noGrp="1"/>
          </p:cNvSpPr>
          <p:nvPr>
            <p:ph type="title"/>
          </p:nvPr>
        </p:nvSpPr>
        <p:spPr>
          <a:xfrm>
            <a:off x="2801470" y="5860849"/>
            <a:ext cx="10515600" cy="1325563"/>
          </a:xfrm>
        </p:spPr>
        <p:txBody>
          <a:bodyPr>
            <a:normAutofit/>
          </a:bodyPr>
          <a:lstStyle/>
          <a:p>
            <a:r>
              <a:rPr lang="nl-NL" sz="2400" dirty="0">
                <a:latin typeface="Montserrat" panose="00000500000000000000" pitchFamily="2" charset="0"/>
              </a:rPr>
              <a:t>The CO</a:t>
            </a:r>
            <a:r>
              <a:rPr lang="nl-NL" sz="2400" baseline="-25000" dirty="0">
                <a:latin typeface="Montserrat" panose="00000500000000000000" pitchFamily="2" charset="0"/>
              </a:rPr>
              <a:t>2</a:t>
            </a:r>
            <a:r>
              <a:rPr lang="nl-NL" sz="2400" dirty="0">
                <a:latin typeface="Montserrat" panose="00000500000000000000" pitchFamily="2" charset="0"/>
              </a:rPr>
              <a:t> Performance Ladder</a:t>
            </a:r>
            <a:endParaRPr lang="en-GB" sz="2400" dirty="0">
              <a:latin typeface="Montserrat" panose="00000500000000000000" pitchFamily="2" charset="0"/>
            </a:endParaRPr>
          </a:p>
        </p:txBody>
      </p:sp>
      <p:sp>
        <p:nvSpPr>
          <p:cNvPr id="3" name="Tijdelijke aanduiding voor inhoud 2">
            <a:extLst>
              <a:ext uri="{FF2B5EF4-FFF2-40B4-BE49-F238E27FC236}">
                <a16:creationId xmlns:a16="http://schemas.microsoft.com/office/drawing/2014/main" id="{9EC7370C-E1AB-2857-3F2D-8676C671DF97}"/>
              </a:ext>
            </a:extLst>
          </p:cNvPr>
          <p:cNvSpPr>
            <a:spLocks noGrp="1"/>
          </p:cNvSpPr>
          <p:nvPr>
            <p:ph idx="1"/>
          </p:nvPr>
        </p:nvSpPr>
        <p:spPr>
          <a:xfrm>
            <a:off x="4908196" y="1994647"/>
            <a:ext cx="6644640" cy="4528983"/>
          </a:xfrm>
        </p:spPr>
        <p:txBody>
          <a:bodyPr/>
          <a:lstStyle/>
          <a:p>
            <a:pPr marL="342900" indent="-342900"/>
            <a:r>
              <a:rPr lang="en-US" sz="1800" b="0" i="0" dirty="0">
                <a:effectLst/>
                <a:latin typeface="Source Sans Pro" panose="020B0503030403020204" pitchFamily="34" charset="0"/>
                <a:ea typeface="Source Sans Pro" panose="020B0503030403020204" pitchFamily="34" charset="0"/>
              </a:rPr>
              <a:t>The implementation of green procurement provides the benefits of reducing both operational and environmental costs but procuring green materials and technologies often incur higher costs than the conventional procurement approach.</a:t>
            </a:r>
          </a:p>
          <a:p>
            <a:pPr marL="342900" indent="-342900"/>
            <a:endParaRPr lang="en-US" sz="1800" b="0" i="0" dirty="0">
              <a:effectLst/>
              <a:latin typeface="Source Sans Pro" panose="020B0503030403020204" pitchFamily="34" charset="0"/>
              <a:ea typeface="Source Sans Pro" panose="020B0503030403020204" pitchFamily="34" charset="0"/>
            </a:endParaRPr>
          </a:p>
          <a:p>
            <a:pPr marL="342900" indent="-342900"/>
            <a:r>
              <a:rPr lang="en-US" sz="1800" dirty="0">
                <a:latin typeface="Source Sans Pro" panose="020B0503030403020204" pitchFamily="34" charset="0"/>
                <a:ea typeface="Source Sans Pro" panose="020B0503030403020204" pitchFamily="34" charset="0"/>
              </a:rPr>
              <a:t>CO2 PL is an affordable tool to aid this process.</a:t>
            </a:r>
          </a:p>
          <a:p>
            <a:pPr marL="342900" indent="-342900"/>
            <a:endParaRPr lang="en-US" dirty="0"/>
          </a:p>
        </p:txBody>
      </p:sp>
    </p:spTree>
    <p:extLst>
      <p:ext uri="{BB962C8B-B14F-4D97-AF65-F5344CB8AC3E}">
        <p14:creationId xmlns:p14="http://schemas.microsoft.com/office/powerpoint/2010/main" val="2463792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9EC7370C-E1AB-2857-3F2D-8676C671DF97}"/>
              </a:ext>
            </a:extLst>
          </p:cNvPr>
          <p:cNvSpPr>
            <a:spLocks noGrp="1"/>
          </p:cNvSpPr>
          <p:nvPr>
            <p:ph idx="1"/>
          </p:nvPr>
        </p:nvSpPr>
        <p:spPr>
          <a:xfrm>
            <a:off x="6514117" y="1510758"/>
            <a:ext cx="3607037" cy="2956020"/>
          </a:xfrm>
        </p:spPr>
        <p:txBody>
          <a:bodyPr/>
          <a:lstStyle/>
          <a:p>
            <a:pPr marL="342900" indent="-342900"/>
            <a:r>
              <a:rPr lang="en-US" sz="1800" dirty="0">
                <a:latin typeface="Source Sans Pro" panose="020B0503030403020204" pitchFamily="34" charset="0"/>
                <a:ea typeface="Source Sans Pro" panose="020B0503030403020204" pitchFamily="34" charset="0"/>
              </a:rPr>
              <a:t>SKAO</a:t>
            </a:r>
          </a:p>
          <a:p>
            <a:pPr marL="342900" indent="-342900"/>
            <a:endParaRPr lang="en-US" sz="1800" dirty="0">
              <a:latin typeface="Source Sans Pro" panose="020B0503030403020204" pitchFamily="34" charset="0"/>
              <a:ea typeface="Source Sans Pro" panose="020B0503030403020204" pitchFamily="34" charset="0"/>
            </a:endParaRPr>
          </a:p>
          <a:p>
            <a:pPr marL="342900" indent="-342900"/>
            <a:r>
              <a:rPr lang="en-US" sz="1800" dirty="0">
                <a:latin typeface="Source Sans Pro" panose="020B0503030403020204" pitchFamily="34" charset="0"/>
                <a:ea typeface="Source Sans Pro" panose="020B0503030403020204" pitchFamily="34" charset="0"/>
              </a:rPr>
              <a:t>CO2 Management system</a:t>
            </a:r>
          </a:p>
          <a:p>
            <a:pPr marL="0" indent="0">
              <a:buNone/>
            </a:pPr>
            <a:r>
              <a:rPr lang="en-US" sz="1800" dirty="0">
                <a:latin typeface="Source Sans Pro" panose="020B0503030403020204" pitchFamily="34" charset="0"/>
                <a:ea typeface="Source Sans Pro" panose="020B0503030403020204" pitchFamily="34" charset="0"/>
              </a:rPr>
              <a:t> </a:t>
            </a:r>
          </a:p>
          <a:p>
            <a:pPr marL="342900" indent="-342900"/>
            <a:r>
              <a:rPr lang="en-US" sz="1800" dirty="0">
                <a:latin typeface="Source Sans Pro" panose="020B0503030403020204" pitchFamily="34" charset="0"/>
                <a:ea typeface="Source Sans Pro" panose="020B0503030403020204" pitchFamily="34" charset="0"/>
              </a:rPr>
              <a:t>Green public procurement tool</a:t>
            </a:r>
          </a:p>
          <a:p>
            <a:pPr marL="342900" indent="-342900"/>
            <a:endParaRPr lang="en-US" sz="1800" dirty="0">
              <a:latin typeface="Source Sans Pro" panose="020B0503030403020204" pitchFamily="34" charset="0"/>
              <a:ea typeface="Source Sans Pro" panose="020B0503030403020204" pitchFamily="34" charset="0"/>
            </a:endParaRPr>
          </a:p>
          <a:p>
            <a:pPr marL="342900" indent="-342900"/>
            <a:r>
              <a:rPr lang="en-US" sz="1800" dirty="0">
                <a:latin typeface="Source Sans Pro" panose="020B0503030403020204" pitchFamily="34" charset="0"/>
                <a:ea typeface="Source Sans Pro" panose="020B0503030403020204" pitchFamily="34" charset="0"/>
              </a:rPr>
              <a:t>Implementation in Ireland</a:t>
            </a:r>
          </a:p>
          <a:p>
            <a:pPr marL="342900" indent="-342900"/>
            <a:endParaRPr lang="en-US" dirty="0"/>
          </a:p>
          <a:p>
            <a:pPr marL="342900" indent="-342900"/>
            <a:endParaRPr lang="en-US" dirty="0"/>
          </a:p>
        </p:txBody>
      </p:sp>
      <p:cxnSp>
        <p:nvCxnSpPr>
          <p:cNvPr id="5" name="Rechte verbindingslijn 4">
            <a:extLst>
              <a:ext uri="{FF2B5EF4-FFF2-40B4-BE49-F238E27FC236}">
                <a16:creationId xmlns:a16="http://schemas.microsoft.com/office/drawing/2014/main" id="{DA48612E-8BA1-3BB9-E29D-EFE064EEF3F1}"/>
              </a:ext>
            </a:extLst>
          </p:cNvPr>
          <p:cNvCxnSpPr/>
          <p:nvPr/>
        </p:nvCxnSpPr>
        <p:spPr>
          <a:xfrm>
            <a:off x="248304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sp>
        <p:nvSpPr>
          <p:cNvPr id="7" name="Rechthoek 6">
            <a:extLst>
              <a:ext uri="{FF2B5EF4-FFF2-40B4-BE49-F238E27FC236}">
                <a16:creationId xmlns:a16="http://schemas.microsoft.com/office/drawing/2014/main" id="{842465A4-0A48-0558-5A45-E9D30435D5F0}"/>
              </a:ext>
            </a:extLst>
          </p:cNvPr>
          <p:cNvSpPr/>
          <p:nvPr/>
        </p:nvSpPr>
        <p:spPr>
          <a:xfrm>
            <a:off x="11643277" y="1433421"/>
            <a:ext cx="377188" cy="2264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sp>
        <p:nvSpPr>
          <p:cNvPr id="8" name="Rechthoek 7">
            <a:extLst>
              <a:ext uri="{FF2B5EF4-FFF2-40B4-BE49-F238E27FC236}">
                <a16:creationId xmlns:a16="http://schemas.microsoft.com/office/drawing/2014/main" id="{6CC1A182-F5BF-6CC3-12F1-CFF005A6B690}"/>
              </a:ext>
            </a:extLst>
          </p:cNvPr>
          <p:cNvSpPr/>
          <p:nvPr/>
        </p:nvSpPr>
        <p:spPr>
          <a:xfrm>
            <a:off x="11643277" y="4664022"/>
            <a:ext cx="377188" cy="452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pic>
        <p:nvPicPr>
          <p:cNvPr id="4" name="Content Placeholder 69">
            <a:extLst>
              <a:ext uri="{FF2B5EF4-FFF2-40B4-BE49-F238E27FC236}">
                <a16:creationId xmlns:a16="http://schemas.microsoft.com/office/drawing/2014/main" id="{9DC6C325-9DA8-B428-1527-574149215D7B}"/>
              </a:ext>
            </a:extLst>
          </p:cNvPr>
          <p:cNvPicPr>
            <a:picLocks noChangeAspect="1"/>
          </p:cNvPicPr>
          <p:nvPr/>
        </p:nvPicPr>
        <p:blipFill>
          <a:blip r:embed="rId2"/>
          <a:stretch>
            <a:fillRect/>
          </a:stretch>
        </p:blipFill>
        <p:spPr>
          <a:xfrm>
            <a:off x="0" y="5792400"/>
            <a:ext cx="12192000" cy="1066800"/>
          </a:xfrm>
          <a:prstGeom prst="rect">
            <a:avLst/>
          </a:prstGeom>
        </p:spPr>
      </p:pic>
      <p:sp>
        <p:nvSpPr>
          <p:cNvPr id="10" name="TextBox 9">
            <a:extLst>
              <a:ext uri="{FF2B5EF4-FFF2-40B4-BE49-F238E27FC236}">
                <a16:creationId xmlns:a16="http://schemas.microsoft.com/office/drawing/2014/main" id="{FCAB9F73-ABA9-22BC-1800-8E016C40EFAB}"/>
              </a:ext>
            </a:extLst>
          </p:cNvPr>
          <p:cNvSpPr txBox="1"/>
          <p:nvPr/>
        </p:nvSpPr>
        <p:spPr>
          <a:xfrm>
            <a:off x="3155307" y="6365747"/>
            <a:ext cx="6225988" cy="461665"/>
          </a:xfrm>
          <a:prstGeom prst="rect">
            <a:avLst/>
          </a:prstGeom>
          <a:noFill/>
        </p:spPr>
        <p:txBody>
          <a:bodyPr wrap="square">
            <a:spAutoFit/>
          </a:bodyPr>
          <a:lstStyle/>
          <a:p>
            <a:r>
              <a:rPr lang="nl-NL" sz="2400" dirty="0">
                <a:latin typeface="Montserrat" panose="00000500000000000000" pitchFamily="2" charset="0"/>
              </a:rPr>
              <a:t>The CO</a:t>
            </a:r>
            <a:r>
              <a:rPr lang="nl-NL" sz="2400" baseline="-25000" dirty="0">
                <a:latin typeface="Montserrat" panose="00000500000000000000" pitchFamily="2" charset="0"/>
              </a:rPr>
              <a:t>2</a:t>
            </a:r>
            <a:r>
              <a:rPr lang="nl-NL" sz="2400" dirty="0">
                <a:latin typeface="Montserrat" panose="00000500000000000000" pitchFamily="2" charset="0"/>
              </a:rPr>
              <a:t> Performance Ladder</a:t>
            </a:r>
            <a:endParaRPr lang="en-IE" sz="2400" dirty="0"/>
          </a:p>
        </p:txBody>
      </p:sp>
      <p:grpSp>
        <p:nvGrpSpPr>
          <p:cNvPr id="16" name="Group 15">
            <a:extLst>
              <a:ext uri="{FF2B5EF4-FFF2-40B4-BE49-F238E27FC236}">
                <a16:creationId xmlns:a16="http://schemas.microsoft.com/office/drawing/2014/main" id="{18BAB79B-3307-1A6C-C5FA-D96334995440}"/>
              </a:ext>
            </a:extLst>
          </p:cNvPr>
          <p:cNvGrpSpPr/>
          <p:nvPr/>
        </p:nvGrpSpPr>
        <p:grpSpPr>
          <a:xfrm>
            <a:off x="888580" y="522852"/>
            <a:ext cx="4683168" cy="4931832"/>
            <a:chOff x="888580" y="522852"/>
            <a:chExt cx="4683168" cy="4931832"/>
          </a:xfrm>
        </p:grpSpPr>
        <p:grpSp>
          <p:nvGrpSpPr>
            <p:cNvPr id="14" name="Group 13">
              <a:extLst>
                <a:ext uri="{FF2B5EF4-FFF2-40B4-BE49-F238E27FC236}">
                  <a16:creationId xmlns:a16="http://schemas.microsoft.com/office/drawing/2014/main" id="{A924F380-AEC2-1270-3BF9-EAB10F0B3106}"/>
                </a:ext>
              </a:extLst>
            </p:cNvPr>
            <p:cNvGrpSpPr/>
            <p:nvPr/>
          </p:nvGrpSpPr>
          <p:grpSpPr>
            <a:xfrm>
              <a:off x="888580" y="522852"/>
              <a:ext cx="4683168" cy="4931832"/>
              <a:chOff x="888580" y="522852"/>
              <a:chExt cx="4683168" cy="4931832"/>
            </a:xfrm>
          </p:grpSpPr>
          <p:pic>
            <p:nvPicPr>
              <p:cNvPr id="6" name="Afbeelding 5">
                <a:extLst>
                  <a:ext uri="{FF2B5EF4-FFF2-40B4-BE49-F238E27FC236}">
                    <a16:creationId xmlns:a16="http://schemas.microsoft.com/office/drawing/2014/main" id="{FA50C00A-7476-11A6-DC1F-42593F7A1CB6}"/>
                  </a:ext>
                </a:extLst>
              </p:cNvPr>
              <p:cNvPicPr>
                <a:picLocks noChangeAspect="1"/>
              </p:cNvPicPr>
              <p:nvPr/>
            </p:nvPicPr>
            <p:blipFill>
              <a:blip r:embed="rId3"/>
              <a:stretch>
                <a:fillRect/>
              </a:stretch>
            </p:blipFill>
            <p:spPr>
              <a:xfrm>
                <a:off x="888580" y="522852"/>
                <a:ext cx="4683168" cy="4931832"/>
              </a:xfrm>
              <a:prstGeom prst="rect">
                <a:avLst/>
              </a:prstGeom>
              <a:ln>
                <a:noFill/>
              </a:ln>
            </p:spPr>
          </p:pic>
          <p:sp>
            <p:nvSpPr>
              <p:cNvPr id="13" name="Oval 12">
                <a:extLst>
                  <a:ext uri="{FF2B5EF4-FFF2-40B4-BE49-F238E27FC236}">
                    <a16:creationId xmlns:a16="http://schemas.microsoft.com/office/drawing/2014/main" id="{2276E641-8F20-D9DB-B496-63F72FD0C925}"/>
                  </a:ext>
                </a:extLst>
              </p:cNvPr>
              <p:cNvSpPr/>
              <p:nvPr/>
            </p:nvSpPr>
            <p:spPr>
              <a:xfrm>
                <a:off x="2483042" y="2818988"/>
                <a:ext cx="1864658" cy="977153"/>
              </a:xfrm>
              <a:prstGeom prst="ellipse">
                <a:avLst/>
              </a:prstGeom>
              <a:solidFill>
                <a:srgbClr val="40D6B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IE"/>
              </a:p>
            </p:txBody>
          </p:sp>
        </p:grpSp>
        <p:sp>
          <p:nvSpPr>
            <p:cNvPr id="15" name="Tijdelijke aanduiding voor inhoud 2">
              <a:extLst>
                <a:ext uri="{FF2B5EF4-FFF2-40B4-BE49-F238E27FC236}">
                  <a16:creationId xmlns:a16="http://schemas.microsoft.com/office/drawing/2014/main" id="{F48103E4-683E-6A2C-2325-BFC03004482D}"/>
                </a:ext>
              </a:extLst>
            </p:cNvPr>
            <p:cNvSpPr txBox="1">
              <a:spLocks/>
            </p:cNvSpPr>
            <p:nvPr/>
          </p:nvSpPr>
          <p:spPr>
            <a:xfrm>
              <a:off x="3155307" y="5075496"/>
              <a:ext cx="1087954" cy="36536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600" dirty="0">
                  <a:latin typeface="Roboto" panose="02000000000000000000" pitchFamily="2" charset="0"/>
                  <a:ea typeface="Roboto" panose="02000000000000000000" pitchFamily="2" charset="0"/>
                </a:rPr>
                <a:t>Ireland</a:t>
              </a:r>
              <a:r>
                <a:rPr lang="en-US" sz="1800" dirty="0">
                  <a:latin typeface="Raleway" pitchFamily="2" charset="0"/>
                </a:rPr>
                <a:t> </a:t>
              </a:r>
              <a:endParaRPr lang="en-US" dirty="0"/>
            </a:p>
          </p:txBody>
        </p:sp>
      </p:grpSp>
    </p:spTree>
    <p:extLst>
      <p:ext uri="{BB962C8B-B14F-4D97-AF65-F5344CB8AC3E}">
        <p14:creationId xmlns:p14="http://schemas.microsoft.com/office/powerpoint/2010/main" val="20030208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E89C22-614E-4F54-B15F-5BAD304298AD}"/>
              </a:ext>
            </a:extLst>
          </p:cNvPr>
          <p:cNvSpPr>
            <a:spLocks noGrp="1"/>
          </p:cNvSpPr>
          <p:nvPr>
            <p:ph type="title"/>
          </p:nvPr>
        </p:nvSpPr>
        <p:spPr>
          <a:xfrm>
            <a:off x="416302" y="271766"/>
            <a:ext cx="10515600" cy="648428"/>
          </a:xfrm>
        </p:spPr>
        <p:txBody>
          <a:bodyPr>
            <a:normAutofit fontScale="90000"/>
          </a:bodyPr>
          <a:lstStyle/>
          <a:p>
            <a:r>
              <a:rPr lang="en-US" dirty="0"/>
              <a:t>Theory of Change</a:t>
            </a:r>
          </a:p>
        </p:txBody>
      </p:sp>
      <p:sp>
        <p:nvSpPr>
          <p:cNvPr id="7" name="Tekstvak 6">
            <a:extLst>
              <a:ext uri="{FF2B5EF4-FFF2-40B4-BE49-F238E27FC236}">
                <a16:creationId xmlns:a16="http://schemas.microsoft.com/office/drawing/2014/main" id="{9E6E16BA-2DFB-4BBC-A3F2-E8B39C32C621}"/>
              </a:ext>
            </a:extLst>
          </p:cNvPr>
          <p:cNvSpPr txBox="1"/>
          <p:nvPr/>
        </p:nvSpPr>
        <p:spPr>
          <a:xfrm>
            <a:off x="416302" y="920194"/>
            <a:ext cx="11024487" cy="584775"/>
          </a:xfrm>
          <a:prstGeom prst="rect">
            <a:avLst/>
          </a:prstGeom>
          <a:noFill/>
        </p:spPr>
        <p:txBody>
          <a:bodyPr wrap="square">
            <a:spAutoFit/>
          </a:bodyPr>
          <a:lstStyle/>
          <a:p>
            <a:r>
              <a:rPr lang="en-GB" sz="1600" dirty="0">
                <a:latin typeface="Work Sans Light" pitchFamily="2" charset="77"/>
                <a:sym typeface="Helvetica Neue"/>
              </a:rPr>
              <a:t>The CO</a:t>
            </a:r>
            <a:r>
              <a:rPr lang="en-GB" sz="1600" baseline="-25000" dirty="0">
                <a:latin typeface="Work Sans Light" pitchFamily="2" charset="77"/>
                <a:sym typeface="Helvetica Neue"/>
              </a:rPr>
              <a:t>2</a:t>
            </a:r>
            <a:r>
              <a:rPr lang="en-GB" sz="1600" dirty="0">
                <a:latin typeface="Work Sans Light" pitchFamily="2" charset="77"/>
                <a:sym typeface="Helvetica Neue"/>
              </a:rPr>
              <a:t> Performance Ladder is an effective procurement tool that uses the ‘Power of Procurement’ to stimulate structural decarbonisation.</a:t>
            </a:r>
            <a:endParaRPr lang="en-GB" sz="1600" dirty="0">
              <a:latin typeface="Work Sans Light" pitchFamily="2" charset="77"/>
            </a:endParaRPr>
          </a:p>
        </p:txBody>
      </p:sp>
      <p:sp>
        <p:nvSpPr>
          <p:cNvPr id="9" name="Tekstvak 8">
            <a:extLst>
              <a:ext uri="{FF2B5EF4-FFF2-40B4-BE49-F238E27FC236}">
                <a16:creationId xmlns:a16="http://schemas.microsoft.com/office/drawing/2014/main" id="{0B61D375-F99D-4782-9BBC-D9C29B4881F7}"/>
              </a:ext>
            </a:extLst>
          </p:cNvPr>
          <p:cNvSpPr txBox="1"/>
          <p:nvPr/>
        </p:nvSpPr>
        <p:spPr>
          <a:xfrm>
            <a:off x="508270" y="5514101"/>
            <a:ext cx="11175460" cy="584775"/>
          </a:xfrm>
          <a:prstGeom prst="rect">
            <a:avLst/>
          </a:prstGeom>
          <a:noFill/>
        </p:spPr>
        <p:txBody>
          <a:bodyPr wrap="square">
            <a:spAutoFit/>
          </a:bodyPr>
          <a:lstStyle/>
          <a:p>
            <a:pPr algn="l"/>
            <a:r>
              <a:rPr lang="en-GB" sz="1600" dirty="0">
                <a:latin typeface="Work Sans Light" pitchFamily="2" charset="77"/>
              </a:rPr>
              <a:t>CO</a:t>
            </a:r>
            <a:r>
              <a:rPr lang="en-GB" sz="1600" baseline="-25000" dirty="0">
                <a:latin typeface="Work Sans Light" pitchFamily="2" charset="77"/>
              </a:rPr>
              <a:t>2</a:t>
            </a:r>
            <a:r>
              <a:rPr lang="en-GB" sz="1600" dirty="0">
                <a:latin typeface="Work Sans Light" pitchFamily="2" charset="77"/>
              </a:rPr>
              <a:t> reduction is rewarded with award (financial) advantage for the bidding companies. </a:t>
            </a:r>
            <a:br>
              <a:rPr lang="en-US" sz="1600" dirty="0">
                <a:latin typeface="Work Sans Light" pitchFamily="2" charset="77"/>
              </a:rPr>
            </a:br>
            <a:r>
              <a:rPr lang="en-US" sz="1600" dirty="0">
                <a:latin typeface="Work Sans Light" pitchFamily="2" charset="77"/>
              </a:rPr>
              <a:t>The higher the ambition level of the company, the higher</a:t>
            </a:r>
            <a:r>
              <a:rPr lang="nl-NL" sz="1600" dirty="0">
                <a:latin typeface="Work Sans Light" pitchFamily="2" charset="77"/>
              </a:rPr>
              <a:t> the award advantage.</a:t>
            </a:r>
          </a:p>
        </p:txBody>
      </p:sp>
      <p:cxnSp>
        <p:nvCxnSpPr>
          <p:cNvPr id="8" name="Rechte verbindingslijn 7">
            <a:extLst>
              <a:ext uri="{FF2B5EF4-FFF2-40B4-BE49-F238E27FC236}">
                <a16:creationId xmlns:a16="http://schemas.microsoft.com/office/drawing/2014/main" id="{AEAC9131-EEC9-5341-BCFC-F3C10FDE3FC0}"/>
              </a:ext>
            </a:extLst>
          </p:cNvPr>
          <p:cNvCxnSpPr/>
          <p:nvPr/>
        </p:nvCxnSpPr>
        <p:spPr>
          <a:xfrm>
            <a:off x="248304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pic>
        <p:nvPicPr>
          <p:cNvPr id="3" name="Afbeelding 2">
            <a:extLst>
              <a:ext uri="{FF2B5EF4-FFF2-40B4-BE49-F238E27FC236}">
                <a16:creationId xmlns:a16="http://schemas.microsoft.com/office/drawing/2014/main" id="{2CA19B4C-4EA2-E550-A629-3CC3F256AFF3}"/>
              </a:ext>
            </a:extLst>
          </p:cNvPr>
          <p:cNvPicPr>
            <a:picLocks noChangeAspect="1"/>
          </p:cNvPicPr>
          <p:nvPr/>
        </p:nvPicPr>
        <p:blipFill rotWithShape="1">
          <a:blip r:embed="rId3"/>
          <a:srcRect t="6786" r="860"/>
          <a:stretch/>
        </p:blipFill>
        <p:spPr>
          <a:xfrm>
            <a:off x="2347775" y="1912831"/>
            <a:ext cx="7496450" cy="3393464"/>
          </a:xfrm>
          <a:prstGeom prst="rect">
            <a:avLst/>
          </a:prstGeom>
          <a:ln>
            <a:solidFill>
              <a:schemeClr val="accent1"/>
            </a:solidFill>
          </a:ln>
        </p:spPr>
      </p:pic>
      <p:sp>
        <p:nvSpPr>
          <p:cNvPr id="4" name="Rechthoek 3">
            <a:extLst>
              <a:ext uri="{FF2B5EF4-FFF2-40B4-BE49-F238E27FC236}">
                <a16:creationId xmlns:a16="http://schemas.microsoft.com/office/drawing/2014/main" id="{4DE162AA-EB5B-E4A9-4E3B-D80E67FA9C82}"/>
              </a:ext>
            </a:extLst>
          </p:cNvPr>
          <p:cNvSpPr/>
          <p:nvPr/>
        </p:nvSpPr>
        <p:spPr>
          <a:xfrm>
            <a:off x="5347530" y="2453951"/>
            <a:ext cx="1345629" cy="22393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nl-NL" sz="1000" dirty="0" err="1">
                <a:solidFill>
                  <a:schemeClr val="tx1">
                    <a:lumMod val="75000"/>
                  </a:schemeClr>
                </a:solidFill>
                <a:latin typeface="Korolev Light" pitchFamily="2" charset="77"/>
                <a:ea typeface="+mj-ea"/>
                <a:cs typeface="+mj-cs"/>
              </a:rPr>
              <a:t>Third</a:t>
            </a:r>
            <a:r>
              <a:rPr lang="nl-NL" sz="1000" dirty="0">
                <a:solidFill>
                  <a:schemeClr val="tx1">
                    <a:lumMod val="75000"/>
                  </a:schemeClr>
                </a:solidFill>
                <a:latin typeface="Korolev Light" pitchFamily="2" charset="77"/>
                <a:ea typeface="+mj-ea"/>
                <a:cs typeface="+mj-cs"/>
              </a:rPr>
              <a:t> party </a:t>
            </a:r>
            <a:r>
              <a:rPr lang="nl-NL" sz="1000" dirty="0" err="1">
                <a:solidFill>
                  <a:schemeClr val="tx1">
                    <a:lumMod val="75000"/>
                  </a:schemeClr>
                </a:solidFill>
                <a:latin typeface="Korolev Light" pitchFamily="2" charset="77"/>
                <a:ea typeface="+mj-ea"/>
                <a:cs typeface="+mj-cs"/>
              </a:rPr>
              <a:t>verification</a:t>
            </a:r>
            <a:endParaRPr lang="nl-NL" sz="1000" dirty="0">
              <a:solidFill>
                <a:schemeClr val="tx1">
                  <a:lumMod val="75000"/>
                </a:schemeClr>
              </a:solidFill>
              <a:latin typeface="Korolev Light" pitchFamily="2" charset="77"/>
              <a:ea typeface="+mj-ea"/>
              <a:cs typeface="+mj-cs"/>
            </a:endParaRPr>
          </a:p>
        </p:txBody>
      </p:sp>
      <p:pic>
        <p:nvPicPr>
          <p:cNvPr id="5" name="Picture 12" descr="Carrot PNG Pic ">
            <a:extLst>
              <a:ext uri="{FF2B5EF4-FFF2-40B4-BE49-F238E27FC236}">
                <a16:creationId xmlns:a16="http://schemas.microsoft.com/office/drawing/2014/main" id="{85109C98-7488-7796-5C08-515FB99504EA}"/>
              </a:ext>
            </a:extLst>
          </p:cNvPr>
          <p:cNvPicPr>
            <a:picLocks noChangeAspect="1" noChangeArrowheads="1"/>
          </p:cNvPicPr>
          <p:nvPr/>
        </p:nvPicPr>
        <p:blipFill>
          <a:blip r:embed="rId4" cstate="screen">
            <a:extLst>
              <a:ext uri="{28A0092B-C50C-407E-A947-70E740481C1C}">
                <a14:useLocalDpi xmlns:a14="http://schemas.microsoft.com/office/drawing/2010/main" val="0"/>
              </a:ext>
            </a:extLst>
          </a:blip>
          <a:srcRect/>
          <a:stretch>
            <a:fillRect/>
          </a:stretch>
        </p:blipFill>
        <p:spPr bwMode="auto">
          <a:xfrm rot="6557668">
            <a:off x="-52848" y="5451537"/>
            <a:ext cx="874503" cy="283339"/>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69">
            <a:extLst>
              <a:ext uri="{FF2B5EF4-FFF2-40B4-BE49-F238E27FC236}">
                <a16:creationId xmlns:a16="http://schemas.microsoft.com/office/drawing/2014/main" id="{DEED4F68-E0D0-67DE-F489-C2D816E44341}"/>
              </a:ext>
            </a:extLst>
          </p:cNvPr>
          <p:cNvPicPr>
            <a:picLocks noChangeAspect="1"/>
          </p:cNvPicPr>
          <p:nvPr/>
        </p:nvPicPr>
        <p:blipFill>
          <a:blip r:embed="rId5"/>
          <a:stretch>
            <a:fillRect/>
          </a:stretch>
        </p:blipFill>
        <p:spPr>
          <a:xfrm>
            <a:off x="0" y="5802118"/>
            <a:ext cx="12192000" cy="1066800"/>
          </a:xfrm>
          <a:prstGeom prst="rect">
            <a:avLst/>
          </a:prstGeom>
        </p:spPr>
      </p:pic>
    </p:spTree>
    <p:extLst>
      <p:ext uri="{BB962C8B-B14F-4D97-AF65-F5344CB8AC3E}">
        <p14:creationId xmlns:p14="http://schemas.microsoft.com/office/powerpoint/2010/main" val="14716380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9787BA-F6BD-924F-8D8B-4A450DB3938A}"/>
              </a:ext>
            </a:extLst>
          </p:cNvPr>
          <p:cNvSpPr>
            <a:spLocks noGrp="1"/>
          </p:cNvSpPr>
          <p:nvPr>
            <p:ph type="title"/>
          </p:nvPr>
        </p:nvSpPr>
        <p:spPr>
          <a:xfrm>
            <a:off x="416302" y="365841"/>
            <a:ext cx="11403562" cy="852565"/>
          </a:xfrm>
        </p:spPr>
        <p:txBody>
          <a:bodyPr>
            <a:normAutofit fontScale="90000"/>
          </a:bodyPr>
          <a:lstStyle/>
          <a:p>
            <a:pPr>
              <a:spcBef>
                <a:spcPts val="1500"/>
              </a:spcBef>
            </a:pPr>
            <a:r>
              <a:rPr lang="en-US" dirty="0"/>
              <a:t>Foundation for Climate Friendly Procurement and Business</a:t>
            </a:r>
            <a:endParaRPr lang="en-US" sz="2000" dirty="0">
              <a:solidFill>
                <a:schemeClr val="accent1"/>
              </a:solidFill>
            </a:endParaRPr>
          </a:p>
        </p:txBody>
      </p:sp>
      <p:pic>
        <p:nvPicPr>
          <p:cNvPr id="17" name="Afbeelding 17" descr="Afbeelding met tekst&#10;&#10;Automatisch gegenereerde beschrijving">
            <a:extLst>
              <a:ext uri="{FF2B5EF4-FFF2-40B4-BE49-F238E27FC236}">
                <a16:creationId xmlns:a16="http://schemas.microsoft.com/office/drawing/2014/main" id="{80A5D326-F919-254E-936C-D84B9C097F4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28712" y="1004376"/>
            <a:ext cx="3057371" cy="85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Tijdelijke aanduiding voor tekst 3">
            <a:extLst>
              <a:ext uri="{FF2B5EF4-FFF2-40B4-BE49-F238E27FC236}">
                <a16:creationId xmlns:a16="http://schemas.microsoft.com/office/drawing/2014/main" id="{8C249AAC-5838-CF44-800A-2661A8B49BD8}"/>
              </a:ext>
            </a:extLst>
          </p:cNvPr>
          <p:cNvSpPr txBox="1">
            <a:spLocks noChangeArrowheads="1"/>
          </p:cNvSpPr>
          <p:nvPr/>
        </p:nvSpPr>
        <p:spPr bwMode="auto">
          <a:xfrm>
            <a:off x="447670" y="2452591"/>
            <a:ext cx="5871572" cy="407564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45720" tIns="22860" rIns="45720" bIns="22860" numCol="1" anchor="t" anchorCtr="0" compatLnSpc="1">
            <a:prstTxWarp prst="textNoShape">
              <a:avLst/>
            </a:prstTxWarp>
          </a:bodyPr>
          <a:lstStyle>
            <a:lvl1pPr marL="457177" indent="-457177" algn="l" defTabSz="1828709" rtl="0" eaLnBrk="1" latinLnBrk="0" hangingPunct="1">
              <a:lnSpc>
                <a:spcPct val="90000"/>
              </a:lnSpc>
              <a:spcBef>
                <a:spcPts val="2000"/>
              </a:spcBef>
              <a:buFont typeface="Arial" panose="020B0604020202020204" pitchFamily="34" charset="0"/>
              <a:buChar char="•"/>
              <a:defRPr sz="5600" b="0" i="0" kern="1200">
                <a:solidFill>
                  <a:schemeClr val="tx1"/>
                </a:solidFill>
                <a:latin typeface="Korolev Light" pitchFamily="2" charset="77"/>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b="0" i="0" kern="1200">
                <a:solidFill>
                  <a:schemeClr val="tx1"/>
                </a:solidFill>
                <a:latin typeface="Korolev Light" pitchFamily="2" charset="77"/>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b="0" i="0" kern="1200">
                <a:solidFill>
                  <a:schemeClr val="tx1"/>
                </a:solidFill>
                <a:latin typeface="Korolev Light" pitchFamily="2" charset="77"/>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b="0" i="0" kern="1200">
                <a:solidFill>
                  <a:schemeClr val="tx1"/>
                </a:solidFill>
                <a:latin typeface="Korolev Light" pitchFamily="2" charset="77"/>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b="0" i="0" kern="1200">
                <a:solidFill>
                  <a:schemeClr val="tx1"/>
                </a:solidFill>
                <a:latin typeface="Korolev Light" pitchFamily="2"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spcBef>
                <a:spcPts val="1500"/>
              </a:spcBef>
            </a:pPr>
            <a:r>
              <a:rPr lang="en-US" altLang="nl-NL" sz="1800" dirty="0">
                <a:latin typeface="Work Sans Light" pitchFamily="2" charset="77"/>
              </a:rPr>
              <a:t>Owner, administrator of CO</a:t>
            </a:r>
            <a:r>
              <a:rPr lang="en-US" altLang="nl-NL" sz="1800" baseline="-25000" dirty="0">
                <a:latin typeface="Work Sans Light" pitchFamily="2" charset="77"/>
              </a:rPr>
              <a:t>2</a:t>
            </a:r>
            <a:r>
              <a:rPr lang="en-US" altLang="nl-NL" sz="1800" dirty="0">
                <a:latin typeface="Work Sans Light" pitchFamily="2" charset="77"/>
              </a:rPr>
              <a:t> Performance Ladder </a:t>
            </a:r>
          </a:p>
          <a:p>
            <a:pPr>
              <a:spcBef>
                <a:spcPts val="1500"/>
              </a:spcBef>
            </a:pPr>
            <a:r>
              <a:rPr lang="en-US" altLang="nl-NL" sz="1800" dirty="0">
                <a:latin typeface="Work Sans Light" pitchFamily="2" charset="77"/>
              </a:rPr>
              <a:t>Independent, not-for-profit, politically neutral </a:t>
            </a:r>
          </a:p>
          <a:p>
            <a:pPr>
              <a:spcBef>
                <a:spcPts val="1500"/>
              </a:spcBef>
            </a:pPr>
            <a:r>
              <a:rPr lang="en-US" altLang="nl-NL" sz="1800" dirty="0">
                <a:latin typeface="Work Sans Light" pitchFamily="2" charset="77"/>
              </a:rPr>
              <a:t>Market instrument: SKAO brings together all stakeholders (procuring parties, companies and NGOs)</a:t>
            </a:r>
          </a:p>
          <a:p>
            <a:pPr>
              <a:spcBef>
                <a:spcPts val="1500"/>
              </a:spcBef>
            </a:pPr>
            <a:r>
              <a:rPr lang="en-US" altLang="nl-NL" sz="1800" dirty="0">
                <a:latin typeface="Work Sans Light" pitchFamily="2" charset="77"/>
              </a:rPr>
              <a:t>Development and implementation of both certification scheme and procurement instrument </a:t>
            </a:r>
          </a:p>
          <a:p>
            <a:pPr>
              <a:spcBef>
                <a:spcPts val="1500"/>
              </a:spcBef>
            </a:pPr>
            <a:r>
              <a:rPr lang="en-US" altLang="nl-NL" sz="1800" dirty="0">
                <a:latin typeface="Work Sans Light" pitchFamily="2" charset="77"/>
              </a:rPr>
              <a:t>Capacity building: we collaborate, connect, do research and share knowledge </a:t>
            </a:r>
          </a:p>
          <a:p>
            <a:pPr marL="0" indent="0">
              <a:spcBef>
                <a:spcPts val="1500"/>
              </a:spcBef>
              <a:buNone/>
            </a:pPr>
            <a:br>
              <a:rPr lang="en-US" altLang="nl-NL" sz="1800" dirty="0">
                <a:latin typeface="Work Sans Light" pitchFamily="2" charset="77"/>
              </a:rPr>
            </a:br>
            <a:endParaRPr lang="en-US" altLang="nl-NL" sz="1800" dirty="0">
              <a:latin typeface="Work Sans Light" pitchFamily="2" charset="77"/>
            </a:endParaRPr>
          </a:p>
        </p:txBody>
      </p:sp>
      <p:pic>
        <p:nvPicPr>
          <p:cNvPr id="24" name="Graphic 23" descr="Mannelijke elektricien silhouet">
            <a:extLst>
              <a:ext uri="{FF2B5EF4-FFF2-40B4-BE49-F238E27FC236}">
                <a16:creationId xmlns:a16="http://schemas.microsoft.com/office/drawing/2014/main" id="{AD61651B-58F4-4B1E-A526-841455133DA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8364755" y="2719740"/>
            <a:ext cx="1929207" cy="1929207"/>
          </a:xfrm>
          <a:prstGeom prst="rect">
            <a:avLst/>
          </a:prstGeom>
        </p:spPr>
      </p:pic>
      <p:pic>
        <p:nvPicPr>
          <p:cNvPr id="25" name="Graphic 24" descr="Vrouwelijke kantoormedewerker silhouet">
            <a:extLst>
              <a:ext uri="{FF2B5EF4-FFF2-40B4-BE49-F238E27FC236}">
                <a16:creationId xmlns:a16="http://schemas.microsoft.com/office/drawing/2014/main" id="{637A7CF0-D174-4735-879D-0BADCCC33DAD}"/>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590590" y="2704080"/>
            <a:ext cx="1929207" cy="1929207"/>
          </a:xfrm>
          <a:prstGeom prst="rect">
            <a:avLst/>
          </a:prstGeom>
        </p:spPr>
      </p:pic>
      <p:pic>
        <p:nvPicPr>
          <p:cNvPr id="26" name="Graphic 25" descr="Vrouwelijke wetenschapper silhouet">
            <a:extLst>
              <a:ext uri="{FF2B5EF4-FFF2-40B4-BE49-F238E27FC236}">
                <a16:creationId xmlns:a16="http://schemas.microsoft.com/office/drawing/2014/main" id="{0DE2E154-A063-4EFA-B0F3-7A3C553A78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0144393" y="2704080"/>
            <a:ext cx="1929207" cy="1929207"/>
          </a:xfrm>
          <a:prstGeom prst="rect">
            <a:avLst/>
          </a:prstGeom>
        </p:spPr>
      </p:pic>
      <p:sp>
        <p:nvSpPr>
          <p:cNvPr id="27" name="Tekstvak 26">
            <a:extLst>
              <a:ext uri="{FF2B5EF4-FFF2-40B4-BE49-F238E27FC236}">
                <a16:creationId xmlns:a16="http://schemas.microsoft.com/office/drawing/2014/main" id="{ED67C8EF-B607-4078-AF98-C6BCC8953D40}"/>
              </a:ext>
            </a:extLst>
          </p:cNvPr>
          <p:cNvSpPr txBox="1"/>
          <p:nvPr/>
        </p:nvSpPr>
        <p:spPr>
          <a:xfrm>
            <a:off x="6838142" y="4631938"/>
            <a:ext cx="2390767" cy="307777"/>
          </a:xfrm>
          <a:prstGeom prst="rect">
            <a:avLst/>
          </a:prstGeom>
          <a:noFill/>
        </p:spPr>
        <p:txBody>
          <a:bodyPr wrap="square" rtlCol="0">
            <a:spAutoFit/>
          </a:bodyPr>
          <a:lstStyle/>
          <a:p>
            <a:r>
              <a:rPr lang="nl-NL" sz="1400" dirty="0" err="1">
                <a:solidFill>
                  <a:schemeClr val="accent2">
                    <a:lumMod val="75000"/>
                  </a:schemeClr>
                </a:solidFill>
              </a:rPr>
              <a:t>Procuring</a:t>
            </a:r>
            <a:r>
              <a:rPr lang="nl-NL" sz="1400" dirty="0">
                <a:solidFill>
                  <a:schemeClr val="accent2">
                    <a:lumMod val="75000"/>
                  </a:schemeClr>
                </a:solidFill>
              </a:rPr>
              <a:t> </a:t>
            </a:r>
            <a:r>
              <a:rPr lang="nl-NL" sz="1400" dirty="0" err="1">
                <a:solidFill>
                  <a:schemeClr val="accent2">
                    <a:lumMod val="75000"/>
                  </a:schemeClr>
                </a:solidFill>
              </a:rPr>
              <a:t>parties</a:t>
            </a:r>
            <a:endParaRPr lang="en-GB" sz="1400" dirty="0">
              <a:solidFill>
                <a:schemeClr val="accent2">
                  <a:lumMod val="75000"/>
                </a:schemeClr>
              </a:solidFill>
            </a:endParaRPr>
          </a:p>
        </p:txBody>
      </p:sp>
      <p:sp>
        <p:nvSpPr>
          <p:cNvPr id="28" name="Tekstvak 27">
            <a:extLst>
              <a:ext uri="{FF2B5EF4-FFF2-40B4-BE49-F238E27FC236}">
                <a16:creationId xmlns:a16="http://schemas.microsoft.com/office/drawing/2014/main" id="{0DAA6038-2945-4F09-B6EE-373C0EE95DC9}"/>
              </a:ext>
            </a:extLst>
          </p:cNvPr>
          <p:cNvSpPr txBox="1"/>
          <p:nvPr/>
        </p:nvSpPr>
        <p:spPr>
          <a:xfrm>
            <a:off x="8791145" y="4646249"/>
            <a:ext cx="1623588" cy="307777"/>
          </a:xfrm>
          <a:prstGeom prst="rect">
            <a:avLst/>
          </a:prstGeom>
          <a:noFill/>
        </p:spPr>
        <p:txBody>
          <a:bodyPr wrap="square" rtlCol="0">
            <a:spAutoFit/>
          </a:bodyPr>
          <a:lstStyle/>
          <a:p>
            <a:r>
              <a:rPr lang="nl-NL" sz="1400" dirty="0">
                <a:solidFill>
                  <a:schemeClr val="accent2">
                    <a:lumMod val="75000"/>
                  </a:schemeClr>
                </a:solidFill>
              </a:rPr>
              <a:t>Companies</a:t>
            </a:r>
            <a:endParaRPr lang="en-GB" sz="1400" dirty="0">
              <a:solidFill>
                <a:schemeClr val="accent2">
                  <a:lumMod val="75000"/>
                </a:schemeClr>
              </a:solidFill>
            </a:endParaRPr>
          </a:p>
        </p:txBody>
      </p:sp>
      <p:sp>
        <p:nvSpPr>
          <p:cNvPr id="29" name="Tekstvak 28">
            <a:extLst>
              <a:ext uri="{FF2B5EF4-FFF2-40B4-BE49-F238E27FC236}">
                <a16:creationId xmlns:a16="http://schemas.microsoft.com/office/drawing/2014/main" id="{31A543B7-3DDF-4116-ACE6-111BAD725C0B}"/>
              </a:ext>
            </a:extLst>
          </p:cNvPr>
          <p:cNvSpPr txBox="1"/>
          <p:nvPr/>
        </p:nvSpPr>
        <p:spPr>
          <a:xfrm>
            <a:off x="10675395" y="4646249"/>
            <a:ext cx="1271739" cy="307777"/>
          </a:xfrm>
          <a:prstGeom prst="rect">
            <a:avLst/>
          </a:prstGeom>
          <a:noFill/>
        </p:spPr>
        <p:txBody>
          <a:bodyPr wrap="square" rtlCol="0">
            <a:spAutoFit/>
          </a:bodyPr>
          <a:lstStyle/>
          <a:p>
            <a:r>
              <a:rPr lang="nl-NL" sz="1400" dirty="0">
                <a:solidFill>
                  <a:schemeClr val="accent2">
                    <a:lumMod val="75000"/>
                  </a:schemeClr>
                </a:solidFill>
              </a:rPr>
              <a:t>Experts </a:t>
            </a:r>
            <a:endParaRPr lang="en-GB" sz="1400" dirty="0">
              <a:solidFill>
                <a:schemeClr val="accent2">
                  <a:lumMod val="75000"/>
                </a:schemeClr>
              </a:solidFill>
            </a:endParaRPr>
          </a:p>
        </p:txBody>
      </p:sp>
      <p:cxnSp>
        <p:nvCxnSpPr>
          <p:cNvPr id="11" name="Rechte verbindingslijn 10">
            <a:extLst>
              <a:ext uri="{FF2B5EF4-FFF2-40B4-BE49-F238E27FC236}">
                <a16:creationId xmlns:a16="http://schemas.microsoft.com/office/drawing/2014/main" id="{AC6196A9-7E2F-8050-CD0D-AD1F4B07F360}"/>
              </a:ext>
            </a:extLst>
          </p:cNvPr>
          <p:cNvCxnSpPr/>
          <p:nvPr/>
        </p:nvCxnSpPr>
        <p:spPr>
          <a:xfrm>
            <a:off x="248304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pic>
        <p:nvPicPr>
          <p:cNvPr id="3" name="Content Placeholder 69">
            <a:extLst>
              <a:ext uri="{FF2B5EF4-FFF2-40B4-BE49-F238E27FC236}">
                <a16:creationId xmlns:a16="http://schemas.microsoft.com/office/drawing/2014/main" id="{AC3586D0-EE7F-8DF8-15E4-CD9ED467F6C8}"/>
              </a:ext>
            </a:extLst>
          </p:cNvPr>
          <p:cNvPicPr>
            <a:picLocks noChangeAspect="1"/>
          </p:cNvPicPr>
          <p:nvPr/>
        </p:nvPicPr>
        <p:blipFill>
          <a:blip r:embed="rId10"/>
          <a:stretch>
            <a:fillRect/>
          </a:stretch>
        </p:blipFill>
        <p:spPr>
          <a:xfrm>
            <a:off x="22083" y="5785113"/>
            <a:ext cx="12192000" cy="1066800"/>
          </a:xfrm>
          <a:prstGeom prst="rect">
            <a:avLst/>
          </a:prstGeom>
        </p:spPr>
      </p:pic>
    </p:spTree>
    <p:extLst>
      <p:ext uri="{BB962C8B-B14F-4D97-AF65-F5344CB8AC3E}">
        <p14:creationId xmlns:p14="http://schemas.microsoft.com/office/powerpoint/2010/main" val="223802117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F0C12E3-706B-BC9B-92BD-4E2A5AD88C4B}"/>
              </a:ext>
            </a:extLst>
          </p:cNvPr>
          <p:cNvSpPr>
            <a:spLocks noGrp="1"/>
          </p:cNvSpPr>
          <p:nvPr>
            <p:ph type="title"/>
          </p:nvPr>
        </p:nvSpPr>
        <p:spPr/>
        <p:txBody>
          <a:bodyPr/>
          <a:lstStyle/>
          <a:p>
            <a:r>
              <a:rPr lang="nl-NL" dirty="0"/>
              <a:t>The impact of the CO</a:t>
            </a:r>
            <a:r>
              <a:rPr lang="nl-NL" baseline="-25000" dirty="0"/>
              <a:t>2</a:t>
            </a:r>
            <a:r>
              <a:rPr lang="nl-NL" dirty="0"/>
              <a:t> Performance Ladder</a:t>
            </a:r>
            <a:endParaRPr lang="en-GB" dirty="0"/>
          </a:p>
        </p:txBody>
      </p:sp>
      <p:sp>
        <p:nvSpPr>
          <p:cNvPr id="3" name="Tijdelijke aanduiding voor inhoud 2">
            <a:extLst>
              <a:ext uri="{FF2B5EF4-FFF2-40B4-BE49-F238E27FC236}">
                <a16:creationId xmlns:a16="http://schemas.microsoft.com/office/drawing/2014/main" id="{52E12203-3288-ADC9-C8CF-9C2A60820CD2}"/>
              </a:ext>
            </a:extLst>
          </p:cNvPr>
          <p:cNvSpPr>
            <a:spLocks noGrp="1"/>
          </p:cNvSpPr>
          <p:nvPr>
            <p:ph idx="1"/>
          </p:nvPr>
        </p:nvSpPr>
        <p:spPr>
          <a:xfrm>
            <a:off x="419497" y="1815842"/>
            <a:ext cx="11125200" cy="4528983"/>
          </a:xfrm>
        </p:spPr>
        <p:txBody>
          <a:bodyPr/>
          <a:lstStyle/>
          <a:p>
            <a:pPr marL="342900" indent="-342900"/>
            <a:r>
              <a:rPr lang="en-US" dirty="0"/>
              <a:t>CO2PL is GPP best practice (OECD, IPCC, WEF)</a:t>
            </a:r>
          </a:p>
          <a:p>
            <a:pPr marL="342900" indent="-342900"/>
            <a:r>
              <a:rPr lang="en-US" dirty="0"/>
              <a:t>Tendering with the CO2PL leads to accelerated decarbonization and innovation (</a:t>
            </a:r>
            <a:r>
              <a:rPr lang="en-GB" dirty="0"/>
              <a:t>CE Delft, 2023</a:t>
            </a:r>
            <a:r>
              <a:rPr lang="en-US" dirty="0"/>
              <a:t>)</a:t>
            </a:r>
          </a:p>
          <a:p>
            <a:pPr marL="342900" indent="-342900"/>
            <a:r>
              <a:rPr lang="en-US" dirty="0"/>
              <a:t>Carbon</a:t>
            </a:r>
            <a:r>
              <a:rPr lang="nl-NL" dirty="0"/>
              <a:t> </a:t>
            </a:r>
            <a:r>
              <a:rPr lang="nl-NL" dirty="0" err="1"/>
              <a:t>reduction</a:t>
            </a:r>
            <a:r>
              <a:rPr lang="nl-NL" dirty="0"/>
              <a:t> = </a:t>
            </a:r>
            <a:r>
              <a:rPr lang="nl-NL" dirty="0" err="1"/>
              <a:t>twice</a:t>
            </a:r>
            <a:r>
              <a:rPr lang="nl-NL" dirty="0"/>
              <a:t> as </a:t>
            </a:r>
            <a:r>
              <a:rPr lang="nl-NL" dirty="0" err="1"/>
              <a:t>fast</a:t>
            </a:r>
            <a:r>
              <a:rPr lang="nl-NL" dirty="0"/>
              <a:t> (</a:t>
            </a:r>
            <a:r>
              <a:rPr lang="en-GB" dirty="0"/>
              <a:t>CE Delft, 2023 &amp; </a:t>
            </a:r>
            <a:r>
              <a:rPr lang="nl-NL" dirty="0"/>
              <a:t>PhD research, 2017)</a:t>
            </a:r>
          </a:p>
          <a:p>
            <a:pPr marL="342900" indent="-342900"/>
            <a:r>
              <a:rPr lang="en-GB" dirty="0"/>
              <a:t>The CO2PL leads to institutionalisation of carbon reduction and awareness and behavioural changes (CE Delft, 2023)</a:t>
            </a:r>
          </a:p>
          <a:p>
            <a:pPr marL="342900" indent="-342900"/>
            <a:r>
              <a:rPr lang="nl-NL" dirty="0"/>
              <a:t>CO2PL is </a:t>
            </a:r>
            <a:r>
              <a:rPr lang="nl-NL" dirty="0" err="1"/>
              <a:t>used</a:t>
            </a:r>
            <a:r>
              <a:rPr lang="nl-NL" dirty="0"/>
              <a:t> in </a:t>
            </a:r>
            <a:r>
              <a:rPr lang="nl-NL" dirty="0" err="1"/>
              <a:t>circular</a:t>
            </a:r>
            <a:r>
              <a:rPr lang="nl-NL" dirty="0"/>
              <a:t> </a:t>
            </a:r>
            <a:r>
              <a:rPr lang="nl-NL" dirty="0" err="1"/>
              <a:t>procurement</a:t>
            </a:r>
            <a:r>
              <a:rPr lang="nl-NL" dirty="0"/>
              <a:t> (RIVM, 2020)</a:t>
            </a:r>
          </a:p>
          <a:p>
            <a:pPr marL="342900" indent="-342900"/>
            <a:endParaRPr lang="nl-NL" dirty="0"/>
          </a:p>
          <a:p>
            <a:pPr marL="342900" indent="-342900"/>
            <a:endParaRPr lang="en-GB" dirty="0"/>
          </a:p>
        </p:txBody>
      </p:sp>
      <p:cxnSp>
        <p:nvCxnSpPr>
          <p:cNvPr id="4" name="Rechte verbindingslijn 3">
            <a:extLst>
              <a:ext uri="{FF2B5EF4-FFF2-40B4-BE49-F238E27FC236}">
                <a16:creationId xmlns:a16="http://schemas.microsoft.com/office/drawing/2014/main" id="{87406F40-7AC5-C712-30A2-263C86DD1AEC}"/>
              </a:ext>
            </a:extLst>
          </p:cNvPr>
          <p:cNvCxnSpPr/>
          <p:nvPr/>
        </p:nvCxnSpPr>
        <p:spPr>
          <a:xfrm>
            <a:off x="248304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pic>
        <p:nvPicPr>
          <p:cNvPr id="5" name="Afbeelding 4">
            <a:extLst>
              <a:ext uri="{FF2B5EF4-FFF2-40B4-BE49-F238E27FC236}">
                <a16:creationId xmlns:a16="http://schemas.microsoft.com/office/drawing/2014/main" id="{A35AB6A6-7282-3296-3A82-24C43F6F2C42}"/>
              </a:ext>
            </a:extLst>
          </p:cNvPr>
          <p:cNvPicPr>
            <a:picLocks noChangeAspect="1"/>
          </p:cNvPicPr>
          <p:nvPr/>
        </p:nvPicPr>
        <p:blipFill>
          <a:blip r:embed="rId3"/>
          <a:stretch>
            <a:fillRect/>
          </a:stretch>
        </p:blipFill>
        <p:spPr>
          <a:xfrm>
            <a:off x="9057266" y="1474056"/>
            <a:ext cx="1251749" cy="683573"/>
          </a:xfrm>
          <a:prstGeom prst="rect">
            <a:avLst/>
          </a:prstGeom>
        </p:spPr>
      </p:pic>
      <p:pic>
        <p:nvPicPr>
          <p:cNvPr id="6" name="Afbeelding 5">
            <a:extLst>
              <a:ext uri="{FF2B5EF4-FFF2-40B4-BE49-F238E27FC236}">
                <a16:creationId xmlns:a16="http://schemas.microsoft.com/office/drawing/2014/main" id="{8B90F857-7153-83CA-B58A-F66BAE9992B2}"/>
              </a:ext>
            </a:extLst>
          </p:cNvPr>
          <p:cNvPicPr>
            <a:picLocks noChangeAspect="1"/>
          </p:cNvPicPr>
          <p:nvPr/>
        </p:nvPicPr>
        <p:blipFill>
          <a:blip r:embed="rId4"/>
          <a:stretch>
            <a:fillRect/>
          </a:stretch>
        </p:blipFill>
        <p:spPr>
          <a:xfrm>
            <a:off x="10163205" y="1451461"/>
            <a:ext cx="1025359" cy="683573"/>
          </a:xfrm>
          <a:prstGeom prst="rect">
            <a:avLst/>
          </a:prstGeom>
        </p:spPr>
      </p:pic>
      <p:pic>
        <p:nvPicPr>
          <p:cNvPr id="7" name="Afbeelding 6" descr="Afbeelding met tekst, teken&#10;&#10;Automatisch gegenereerde beschrijving">
            <a:extLst>
              <a:ext uri="{FF2B5EF4-FFF2-40B4-BE49-F238E27FC236}">
                <a16:creationId xmlns:a16="http://schemas.microsoft.com/office/drawing/2014/main" id="{7D224D0C-23AA-8484-27FA-9CFA013A3E90}"/>
              </a:ext>
            </a:extLst>
          </p:cNvPr>
          <p:cNvPicPr>
            <a:picLocks noChangeAspect="1"/>
          </p:cNvPicPr>
          <p:nvPr/>
        </p:nvPicPr>
        <p:blipFill>
          <a:blip r:embed="rId5"/>
          <a:stretch>
            <a:fillRect/>
          </a:stretch>
        </p:blipFill>
        <p:spPr>
          <a:xfrm>
            <a:off x="7821584" y="1534655"/>
            <a:ext cx="911957" cy="562374"/>
          </a:xfrm>
          <a:prstGeom prst="rect">
            <a:avLst/>
          </a:prstGeom>
        </p:spPr>
      </p:pic>
      <p:pic>
        <p:nvPicPr>
          <p:cNvPr id="8" name="Content Placeholder 69">
            <a:extLst>
              <a:ext uri="{FF2B5EF4-FFF2-40B4-BE49-F238E27FC236}">
                <a16:creationId xmlns:a16="http://schemas.microsoft.com/office/drawing/2014/main" id="{493BC8B4-FD8F-3FB1-70B7-376A3CD1C9D6}"/>
              </a:ext>
            </a:extLst>
          </p:cNvPr>
          <p:cNvPicPr>
            <a:picLocks noChangeAspect="1"/>
          </p:cNvPicPr>
          <p:nvPr/>
        </p:nvPicPr>
        <p:blipFill>
          <a:blip r:embed="rId6"/>
          <a:stretch>
            <a:fillRect/>
          </a:stretch>
        </p:blipFill>
        <p:spPr>
          <a:xfrm>
            <a:off x="0" y="5791200"/>
            <a:ext cx="12192000" cy="1066800"/>
          </a:xfrm>
          <a:prstGeom prst="rect">
            <a:avLst/>
          </a:prstGeom>
        </p:spPr>
      </p:pic>
    </p:spTree>
    <p:extLst>
      <p:ext uri="{BB962C8B-B14F-4D97-AF65-F5344CB8AC3E}">
        <p14:creationId xmlns:p14="http://schemas.microsoft.com/office/powerpoint/2010/main" val="24718960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63CA32-106A-BD4F-82C5-FB482385AA28}"/>
              </a:ext>
            </a:extLst>
          </p:cNvPr>
          <p:cNvSpPr/>
          <p:nvPr/>
        </p:nvSpPr>
        <p:spPr>
          <a:xfrm>
            <a:off x="0" y="0"/>
            <a:ext cx="6355644" cy="6858000"/>
          </a:xfrm>
          <a:prstGeom prst="rect">
            <a:avLst/>
          </a:prstGeom>
          <a:solidFill>
            <a:srgbClr val="80B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Content Placeholder 44">
            <a:extLst>
              <a:ext uri="{FF2B5EF4-FFF2-40B4-BE49-F238E27FC236}">
                <a16:creationId xmlns:a16="http://schemas.microsoft.com/office/drawing/2014/main" id="{C2EEF045-041F-0E4E-9047-47AE97586018}"/>
              </a:ext>
            </a:extLst>
          </p:cNvPr>
          <p:cNvPicPr>
            <a:picLocks noGrp="1" noChangeAspect="1"/>
          </p:cNvPicPr>
          <p:nvPr>
            <p:ph idx="1"/>
          </p:nvPr>
        </p:nvPicPr>
        <p:blipFill>
          <a:blip r:embed="rId3"/>
          <a:stretch>
            <a:fillRect/>
          </a:stretch>
        </p:blipFill>
        <p:spPr>
          <a:xfrm>
            <a:off x="3343" y="0"/>
            <a:ext cx="4305300" cy="6858000"/>
          </a:xfrm>
        </p:spPr>
      </p:pic>
      <p:pic>
        <p:nvPicPr>
          <p:cNvPr id="10" name="Content Placeholder 9">
            <a:extLst>
              <a:ext uri="{FF2B5EF4-FFF2-40B4-BE49-F238E27FC236}">
                <a16:creationId xmlns:a16="http://schemas.microsoft.com/office/drawing/2014/main" id="{83325CA1-C719-0E45-A316-D1DAFEC85EA9}"/>
              </a:ext>
            </a:extLst>
          </p:cNvPr>
          <p:cNvPicPr>
            <a:picLocks noGrp="1" noChangeAspect="1"/>
          </p:cNvPicPr>
          <p:nvPr>
            <p:ph idx="16"/>
          </p:nvPr>
        </p:nvPicPr>
        <p:blipFill>
          <a:blip r:embed="rId4"/>
          <a:stretch>
            <a:fillRect/>
          </a:stretch>
        </p:blipFill>
        <p:spPr>
          <a:xfrm>
            <a:off x="0" y="5792400"/>
            <a:ext cx="12192000" cy="1066800"/>
          </a:xfrm>
        </p:spPr>
      </p:pic>
      <p:sp>
        <p:nvSpPr>
          <p:cNvPr id="8" name="Title 7">
            <a:extLst>
              <a:ext uri="{FF2B5EF4-FFF2-40B4-BE49-F238E27FC236}">
                <a16:creationId xmlns:a16="http://schemas.microsoft.com/office/drawing/2014/main" id="{1E5F9205-6CB8-7B4A-9225-713C63A4C2EF}"/>
              </a:ext>
            </a:extLst>
          </p:cNvPr>
          <p:cNvSpPr>
            <a:spLocks noGrp="1"/>
          </p:cNvSpPr>
          <p:nvPr>
            <p:ph type="title"/>
          </p:nvPr>
        </p:nvSpPr>
        <p:spPr/>
        <p:txBody>
          <a:bodyPr>
            <a:noAutofit/>
          </a:bodyPr>
          <a:lstStyle/>
          <a:p>
            <a:r>
              <a:rPr lang="en-US" dirty="0">
                <a:latin typeface="Montserrat" panose="00000500000000000000" pitchFamily="2" charset="0"/>
              </a:rPr>
              <a:t>About Us</a:t>
            </a:r>
          </a:p>
        </p:txBody>
      </p:sp>
      <p:pic>
        <p:nvPicPr>
          <p:cNvPr id="3" name="Picture 2">
            <a:extLst>
              <a:ext uri="{FF2B5EF4-FFF2-40B4-BE49-F238E27FC236}">
                <a16:creationId xmlns:a16="http://schemas.microsoft.com/office/drawing/2014/main" id="{11A35C6E-1946-9311-18A1-029BD42A2BB1}"/>
              </a:ext>
            </a:extLst>
          </p:cNvPr>
          <p:cNvPicPr>
            <a:picLocks noChangeAspect="1"/>
          </p:cNvPicPr>
          <p:nvPr/>
        </p:nvPicPr>
        <p:blipFill rotWithShape="1">
          <a:blip r:embed="rId5">
            <a:extLst>
              <a:ext uri="{28A0092B-C50C-407E-A947-70E740481C1C}">
                <a14:useLocalDpi xmlns:a14="http://schemas.microsoft.com/office/drawing/2010/main" val="0"/>
              </a:ext>
            </a:extLst>
          </a:blip>
          <a:srcRect l="-710" t="4311" r="710" b="15677"/>
          <a:stretch/>
        </p:blipFill>
        <p:spPr>
          <a:xfrm>
            <a:off x="9135675" y="1010415"/>
            <a:ext cx="2434588" cy="2418585"/>
          </a:xfrm>
          <a:prstGeom prst="ellipse">
            <a:avLst/>
          </a:prstGeom>
        </p:spPr>
      </p:pic>
      <p:sp>
        <p:nvSpPr>
          <p:cNvPr id="4" name="TextBox 3">
            <a:extLst>
              <a:ext uri="{FF2B5EF4-FFF2-40B4-BE49-F238E27FC236}">
                <a16:creationId xmlns:a16="http://schemas.microsoft.com/office/drawing/2014/main" id="{0E6D8F76-5052-678D-4570-CA1F67A8AB67}"/>
              </a:ext>
            </a:extLst>
          </p:cNvPr>
          <p:cNvSpPr txBox="1"/>
          <p:nvPr/>
        </p:nvSpPr>
        <p:spPr>
          <a:xfrm>
            <a:off x="6854382" y="4312533"/>
            <a:ext cx="5505050" cy="1354217"/>
          </a:xfrm>
          <a:prstGeom prst="rect">
            <a:avLst/>
          </a:prstGeom>
          <a:noFill/>
        </p:spPr>
        <p:txBody>
          <a:bodyPr wrap="square">
            <a:spAutoFit/>
          </a:bodyPr>
          <a:lstStyle/>
          <a:p>
            <a:pPr defTabSz="795528">
              <a:spcAft>
                <a:spcPts val="600"/>
              </a:spcAft>
            </a:pPr>
            <a:r>
              <a:rPr lang="en-US" kern="1200" dirty="0">
                <a:solidFill>
                  <a:schemeClr val="tx1"/>
                </a:solidFill>
                <a:latin typeface="Montserrat" panose="00000500000000000000" pitchFamily="2" charset="0"/>
              </a:rPr>
              <a:t>Rachel Loughrey </a:t>
            </a:r>
          </a:p>
          <a:p>
            <a:pPr defTabSz="795528">
              <a:spcAft>
                <a:spcPts val="600"/>
              </a:spcAft>
            </a:pPr>
            <a:r>
              <a:rPr lang="en-US" dirty="0">
                <a:latin typeface="Source Sans Pro" panose="020B0503030403020204" pitchFamily="34" charset="0"/>
                <a:ea typeface="Source Sans Pro" panose="020B0503030403020204" pitchFamily="34" charset="0"/>
              </a:rPr>
              <a:t>Programme Manager and Architect</a:t>
            </a:r>
          </a:p>
          <a:p>
            <a:pPr defTabSz="795528">
              <a:spcAft>
                <a:spcPts val="600"/>
              </a:spcAft>
            </a:pPr>
            <a:r>
              <a:rPr lang="en-US" dirty="0">
                <a:latin typeface="Source Sans Pro" panose="020B0503030403020204" pitchFamily="34" charset="0"/>
                <a:ea typeface="Source Sans Pro" panose="020B0503030403020204" pitchFamily="34" charset="0"/>
              </a:rPr>
              <a:t>CO</a:t>
            </a:r>
            <a:r>
              <a:rPr lang="en-US" baseline="-25000" dirty="0">
                <a:latin typeface="Source Sans Pro" panose="020B0503030403020204" pitchFamily="34" charset="0"/>
                <a:ea typeface="Source Sans Pro" panose="020B0503030403020204" pitchFamily="34" charset="0"/>
              </a:rPr>
              <a:t>2</a:t>
            </a:r>
            <a:r>
              <a:rPr lang="en-US" dirty="0">
                <a:latin typeface="Source Sans Pro" panose="020B0503030403020204" pitchFamily="34" charset="0"/>
                <a:ea typeface="Source Sans Pro" panose="020B0503030403020204" pitchFamily="34" charset="0"/>
              </a:rPr>
              <a:t>Performance Ladder &amp; Construction Materials Exchange (CMEx)</a:t>
            </a:r>
            <a:endParaRPr lang="en-US" kern="1200" dirty="0">
              <a:solidFill>
                <a:schemeClr val="tx1"/>
              </a:solidFill>
              <a:latin typeface="Source Sans Pro" panose="020B0503030403020204" pitchFamily="34" charset="0"/>
              <a:ea typeface="Source Sans Pro" panose="020B0503030403020204" pitchFamily="34" charset="0"/>
            </a:endParaRPr>
          </a:p>
        </p:txBody>
      </p:sp>
    </p:spTree>
    <p:extLst>
      <p:ext uri="{BB962C8B-B14F-4D97-AF65-F5344CB8AC3E}">
        <p14:creationId xmlns:p14="http://schemas.microsoft.com/office/powerpoint/2010/main" val="38421871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13">
            <a:extLst>
              <a:ext uri="{FF2B5EF4-FFF2-40B4-BE49-F238E27FC236}">
                <a16:creationId xmlns:a16="http://schemas.microsoft.com/office/drawing/2014/main" id="{F33B62CD-79CF-423D-B9E4-15FC76F5E08F}"/>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1264876" y="1676715"/>
            <a:ext cx="14012903" cy="56942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4D1AD401-00E9-424E-920C-CF6AE9038271}"/>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1327444" y="1330058"/>
            <a:ext cx="2764733" cy="6139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9" name="Grafiek 8">
            <a:extLst>
              <a:ext uri="{FF2B5EF4-FFF2-40B4-BE49-F238E27FC236}">
                <a16:creationId xmlns:a16="http://schemas.microsoft.com/office/drawing/2014/main" id="{00000000-0008-0000-0100-000006000000}"/>
              </a:ext>
              <a:ext uri="{147F2762-F138-4A5C-976F-8EAC2B608ADB}">
                <a16:predDERef xmlns:a16="http://schemas.microsoft.com/office/drawing/2014/main" pred="{00000000-0008-0000-0100-000005000000}"/>
              </a:ext>
            </a:extLst>
          </p:cNvPr>
          <p:cNvGraphicFramePr>
            <a:graphicFrameLocks/>
          </p:cNvGraphicFramePr>
          <p:nvPr/>
        </p:nvGraphicFramePr>
        <p:xfrm>
          <a:off x="455390" y="-488654"/>
          <a:ext cx="10836785" cy="6431065"/>
        </p:xfrm>
        <a:graphic>
          <a:graphicData uri="http://schemas.openxmlformats.org/drawingml/2006/chart">
            <c:chart xmlns:c="http://schemas.openxmlformats.org/drawingml/2006/chart" xmlns:r="http://schemas.openxmlformats.org/officeDocument/2006/relationships" r:id="rId5"/>
          </a:graphicData>
        </a:graphic>
      </p:graphicFrame>
      <p:grpSp>
        <p:nvGrpSpPr>
          <p:cNvPr id="19" name="Groep 18">
            <a:extLst>
              <a:ext uri="{FF2B5EF4-FFF2-40B4-BE49-F238E27FC236}">
                <a16:creationId xmlns:a16="http://schemas.microsoft.com/office/drawing/2014/main" id="{48FC9E99-F67A-6B1C-D2F6-89F2484EFE84}"/>
              </a:ext>
            </a:extLst>
          </p:cNvPr>
          <p:cNvGrpSpPr/>
          <p:nvPr/>
        </p:nvGrpSpPr>
        <p:grpSpPr>
          <a:xfrm>
            <a:off x="8142481" y="3954826"/>
            <a:ext cx="622049" cy="1895678"/>
            <a:chOff x="16568560" y="5536007"/>
            <a:chExt cx="1997889" cy="6088513"/>
          </a:xfrm>
        </p:grpSpPr>
        <p:sp>
          <p:nvSpPr>
            <p:cNvPr id="20" name="Ovaal 19">
              <a:extLst>
                <a:ext uri="{FF2B5EF4-FFF2-40B4-BE49-F238E27FC236}">
                  <a16:creationId xmlns:a16="http://schemas.microsoft.com/office/drawing/2014/main" id="{DD8BE9CA-B94F-6079-CE34-98DB9C4E4A93}"/>
                </a:ext>
              </a:extLst>
            </p:cNvPr>
            <p:cNvSpPr/>
            <p:nvPr/>
          </p:nvSpPr>
          <p:spPr>
            <a:xfrm>
              <a:off x="17699626" y="11427296"/>
              <a:ext cx="197224" cy="197224"/>
            </a:xfrm>
            <a:prstGeom prst="ellipse">
              <a:avLst/>
            </a:prstGeom>
            <a:solidFill>
              <a:schemeClr val="accent6"/>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defRPr/>
              </a:pPr>
              <a:endParaRPr lang="nl-NL" sz="900" dirty="0">
                <a:solidFill>
                  <a:srgbClr val="FEFFFE"/>
                </a:solidFill>
                <a:latin typeface="Work Sans"/>
              </a:endParaRPr>
            </a:p>
          </p:txBody>
        </p:sp>
        <p:pic>
          <p:nvPicPr>
            <p:cNvPr id="21" name="Picture 8" descr="Belgium Map Flag transparent PNG - StickPNG">
              <a:extLst>
                <a:ext uri="{FF2B5EF4-FFF2-40B4-BE49-F238E27FC236}">
                  <a16:creationId xmlns:a16="http://schemas.microsoft.com/office/drawing/2014/main" id="{D467ACD9-D0A8-CD2D-4B6E-87134AC2CB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568560" y="5536007"/>
              <a:ext cx="1997889" cy="1559328"/>
            </a:xfrm>
            <a:prstGeom prst="rect">
              <a:avLst/>
            </a:prstGeom>
            <a:noFill/>
            <a:extLst>
              <a:ext uri="{909E8E84-426E-40DD-AFC4-6F175D3DCCD1}">
                <a14:hiddenFill xmlns:a14="http://schemas.microsoft.com/office/drawing/2010/main">
                  <a:solidFill>
                    <a:srgbClr val="FFFFFF"/>
                  </a:solidFill>
                </a14:hiddenFill>
              </a:ext>
            </a:extLst>
          </p:spPr>
        </p:pic>
        <p:cxnSp>
          <p:nvCxnSpPr>
            <p:cNvPr id="22" name="Rechte verbindingslijn 21">
              <a:extLst>
                <a:ext uri="{FF2B5EF4-FFF2-40B4-BE49-F238E27FC236}">
                  <a16:creationId xmlns:a16="http://schemas.microsoft.com/office/drawing/2014/main" id="{4854D2F5-D67A-5B79-6996-93F36A086643}"/>
                </a:ext>
              </a:extLst>
            </p:cNvPr>
            <p:cNvCxnSpPr>
              <a:cxnSpLocks/>
            </p:cNvCxnSpPr>
            <p:nvPr/>
          </p:nvCxnSpPr>
          <p:spPr>
            <a:xfrm flipH="1" flipV="1">
              <a:off x="17775826" y="7448550"/>
              <a:ext cx="28883" cy="3988579"/>
            </a:xfrm>
            <a:prstGeom prst="line">
              <a:avLst/>
            </a:prstGeom>
            <a:ln w="28575">
              <a:solidFill>
                <a:schemeClr val="accent6"/>
              </a:solidFill>
            </a:ln>
          </p:spPr>
          <p:style>
            <a:lnRef idx="1">
              <a:schemeClr val="accent1"/>
            </a:lnRef>
            <a:fillRef idx="0">
              <a:schemeClr val="accent1"/>
            </a:fillRef>
            <a:effectRef idx="0">
              <a:schemeClr val="accent1"/>
            </a:effectRef>
            <a:fontRef idx="minor">
              <a:schemeClr val="tx1"/>
            </a:fontRef>
          </p:style>
        </p:cxnSp>
      </p:grpSp>
      <p:sp>
        <p:nvSpPr>
          <p:cNvPr id="10" name="Titel 1">
            <a:extLst>
              <a:ext uri="{FF2B5EF4-FFF2-40B4-BE49-F238E27FC236}">
                <a16:creationId xmlns:a16="http://schemas.microsoft.com/office/drawing/2014/main" id="{67FD7FEB-63E5-967D-047B-6D5D0A186576}"/>
              </a:ext>
            </a:extLst>
          </p:cNvPr>
          <p:cNvSpPr>
            <a:spLocks noGrp="1"/>
          </p:cNvSpPr>
          <p:nvPr>
            <p:ph type="title"/>
          </p:nvPr>
        </p:nvSpPr>
        <p:spPr>
          <a:xfrm>
            <a:off x="416302" y="335051"/>
            <a:ext cx="10515600" cy="648428"/>
          </a:xfrm>
        </p:spPr>
        <p:txBody>
          <a:bodyPr>
            <a:normAutofit fontScale="90000"/>
          </a:bodyPr>
          <a:lstStyle/>
          <a:p>
            <a:r>
              <a:rPr lang="en-GB" dirty="0"/>
              <a:t>15 years CO</a:t>
            </a:r>
            <a:r>
              <a:rPr lang="en-GB" baseline="-25000" dirty="0"/>
              <a:t>2</a:t>
            </a:r>
            <a:r>
              <a:rPr lang="en-GB" dirty="0"/>
              <a:t> Performance Ladder</a:t>
            </a:r>
          </a:p>
        </p:txBody>
      </p:sp>
      <p:sp>
        <p:nvSpPr>
          <p:cNvPr id="11" name="Tekstvak 10">
            <a:extLst>
              <a:ext uri="{FF2B5EF4-FFF2-40B4-BE49-F238E27FC236}">
                <a16:creationId xmlns:a16="http://schemas.microsoft.com/office/drawing/2014/main" id="{5CB5062B-2A80-6FD7-BEA9-EC040CB218CF}"/>
              </a:ext>
            </a:extLst>
          </p:cNvPr>
          <p:cNvSpPr txBox="1"/>
          <p:nvPr/>
        </p:nvSpPr>
        <p:spPr>
          <a:xfrm>
            <a:off x="416302" y="1100354"/>
            <a:ext cx="9745153" cy="1015663"/>
          </a:xfrm>
          <a:prstGeom prst="rect">
            <a:avLst/>
          </a:prstGeom>
          <a:noFill/>
        </p:spPr>
        <p:txBody>
          <a:bodyPr wrap="square" rtlCol="0">
            <a:spAutoFit/>
          </a:bodyPr>
          <a:lstStyle/>
          <a:p>
            <a:pPr marL="142875" indent="-142875" defTabSz="228600">
              <a:buFont typeface="Arial" panose="020B0604020202020204" pitchFamily="34" charset="0"/>
              <a:buChar char="•"/>
              <a:defRPr/>
            </a:pPr>
            <a:r>
              <a:rPr lang="en-GB" sz="2000" dirty="0">
                <a:solidFill>
                  <a:srgbClr val="3C8088"/>
                </a:solidFill>
                <a:latin typeface="Work Sans Light" pitchFamily="2" charset="77"/>
              </a:rPr>
              <a:t>Standard GPP instrument in the Netherlands and Belgium</a:t>
            </a:r>
          </a:p>
          <a:p>
            <a:pPr marL="142875" indent="-142875" defTabSz="228600">
              <a:buFont typeface="Arial" panose="020B0604020202020204" pitchFamily="34" charset="0"/>
              <a:buChar char="•"/>
              <a:defRPr/>
            </a:pPr>
            <a:r>
              <a:rPr lang="en-GB" sz="2000" dirty="0">
                <a:solidFill>
                  <a:srgbClr val="3C8088"/>
                </a:solidFill>
                <a:latin typeface="Work Sans Light" pitchFamily="2" charset="77"/>
              </a:rPr>
              <a:t>300 public procuring authorities use the CO2PL as a GPP tool</a:t>
            </a:r>
          </a:p>
          <a:p>
            <a:pPr marL="142875" indent="-142875" defTabSz="228600">
              <a:buFont typeface="Arial" panose="020B0604020202020204" pitchFamily="34" charset="0"/>
              <a:buChar char="•"/>
              <a:defRPr/>
            </a:pPr>
            <a:r>
              <a:rPr lang="en-GB" sz="2000" dirty="0">
                <a:solidFill>
                  <a:srgbClr val="3C8088"/>
                </a:solidFill>
                <a:latin typeface="Work Sans Light" pitchFamily="2" charset="77"/>
              </a:rPr>
              <a:t>1500 certificates (~5000 organisations) </a:t>
            </a:r>
            <a:r>
              <a:rPr lang="en-GB" sz="2000" dirty="0">
                <a:solidFill>
                  <a:srgbClr val="3C8088"/>
                </a:solidFill>
                <a:latin typeface="Work Sans Light" pitchFamily="2" charset="77"/>
                <a:sym typeface="Wingdings" panose="05000000000000000000" pitchFamily="2" charset="2"/>
              </a:rPr>
              <a:t></a:t>
            </a:r>
            <a:r>
              <a:rPr lang="en-GB" sz="2000" dirty="0">
                <a:solidFill>
                  <a:srgbClr val="3C8088"/>
                </a:solidFill>
                <a:latin typeface="Work Sans Light" pitchFamily="2" charset="77"/>
              </a:rPr>
              <a:t> &gt;75% SME</a:t>
            </a:r>
          </a:p>
        </p:txBody>
      </p:sp>
      <p:sp>
        <p:nvSpPr>
          <p:cNvPr id="13" name="Tekstvak 12">
            <a:extLst>
              <a:ext uri="{FF2B5EF4-FFF2-40B4-BE49-F238E27FC236}">
                <a16:creationId xmlns:a16="http://schemas.microsoft.com/office/drawing/2014/main" id="{331C06D7-82ED-D421-818A-2C68BBD82DC3}"/>
              </a:ext>
            </a:extLst>
          </p:cNvPr>
          <p:cNvSpPr txBox="1"/>
          <p:nvPr/>
        </p:nvSpPr>
        <p:spPr>
          <a:xfrm>
            <a:off x="11363254" y="6014640"/>
            <a:ext cx="415498" cy="215444"/>
          </a:xfrm>
          <a:prstGeom prst="rect">
            <a:avLst/>
          </a:prstGeom>
          <a:noFill/>
        </p:spPr>
        <p:txBody>
          <a:bodyPr wrap="none" rtlCol="0">
            <a:spAutoFit/>
          </a:bodyPr>
          <a:lstStyle/>
          <a:p>
            <a:pPr defTabSz="228600">
              <a:defRPr/>
            </a:pPr>
            <a:r>
              <a:rPr lang="nl-NL" sz="800" dirty="0">
                <a:solidFill>
                  <a:srgbClr val="52CAC0"/>
                </a:solidFill>
                <a:latin typeface="Korolev Light" pitchFamily="2" charset="77"/>
              </a:rPr>
              <a:t>2023</a:t>
            </a:r>
          </a:p>
        </p:txBody>
      </p:sp>
      <p:grpSp>
        <p:nvGrpSpPr>
          <p:cNvPr id="3" name="Groep 2">
            <a:extLst>
              <a:ext uri="{FF2B5EF4-FFF2-40B4-BE49-F238E27FC236}">
                <a16:creationId xmlns:a16="http://schemas.microsoft.com/office/drawing/2014/main" id="{CE7FDECB-EB3E-CBE6-2B0E-CC60008BE1D8}"/>
              </a:ext>
            </a:extLst>
          </p:cNvPr>
          <p:cNvGrpSpPr/>
          <p:nvPr/>
        </p:nvGrpSpPr>
        <p:grpSpPr>
          <a:xfrm>
            <a:off x="-553975" y="4317100"/>
            <a:ext cx="1937597" cy="3108309"/>
            <a:chOff x="-811033" y="8634200"/>
            <a:chExt cx="3875193" cy="6216618"/>
          </a:xfrm>
        </p:grpSpPr>
        <p:pic>
          <p:nvPicPr>
            <p:cNvPr id="6" name="Afbeelding 5" descr="Afbeelding met object, klok, meter&#10;&#10;Automatisch gegenereerde beschrijving">
              <a:extLst>
                <a:ext uri="{FF2B5EF4-FFF2-40B4-BE49-F238E27FC236}">
                  <a16:creationId xmlns:a16="http://schemas.microsoft.com/office/drawing/2014/main" id="{6BA00272-C8C7-433D-A367-31A7950390B6}"/>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53806"/>
            <a:stretch/>
          </p:blipFill>
          <p:spPr bwMode="auto">
            <a:xfrm>
              <a:off x="-811033" y="9349273"/>
              <a:ext cx="3190416" cy="55015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Afbeelding 1" descr="Afbeelding met object, klok, meter&#10;&#10;Automatisch gegenereerde beschrijving">
              <a:extLst>
                <a:ext uri="{FF2B5EF4-FFF2-40B4-BE49-F238E27FC236}">
                  <a16:creationId xmlns:a16="http://schemas.microsoft.com/office/drawing/2014/main" id="{62126F13-037C-E284-0285-4B1D975C14B0}"/>
                </a:ext>
              </a:extLst>
            </p:cNvPr>
            <p:cNvPicPr>
              <a:picLocks noChangeAspect="1" noChangeArrowheads="1"/>
            </p:cNvPicPr>
            <p:nvPr/>
          </p:nvPicPr>
          <p:blipFill rotWithShape="1">
            <a:blip r:embed="rId7" cstate="email">
              <a:extLst>
                <a:ext uri="{28A0092B-C50C-407E-A947-70E740481C1C}">
                  <a14:useLocalDpi xmlns:a14="http://schemas.microsoft.com/office/drawing/2010/main"/>
                </a:ext>
              </a:extLst>
            </a:blip>
            <a:srcRect t="47625" b="45951"/>
            <a:stretch/>
          </p:blipFill>
          <p:spPr bwMode="auto">
            <a:xfrm>
              <a:off x="-126256" y="8634200"/>
              <a:ext cx="3190416" cy="765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cxnSp>
        <p:nvCxnSpPr>
          <p:cNvPr id="4" name="Rechte verbindingslijn 3">
            <a:extLst>
              <a:ext uri="{FF2B5EF4-FFF2-40B4-BE49-F238E27FC236}">
                <a16:creationId xmlns:a16="http://schemas.microsoft.com/office/drawing/2014/main" id="{1ACA4E0E-2B7E-B357-AE3D-EB931F3FE2BF}"/>
              </a:ext>
            </a:extLst>
          </p:cNvPr>
          <p:cNvCxnSpPr/>
          <p:nvPr/>
        </p:nvCxnSpPr>
        <p:spPr>
          <a:xfrm>
            <a:off x="247706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grpSp>
        <p:nvGrpSpPr>
          <p:cNvPr id="26" name="Groep 25">
            <a:extLst>
              <a:ext uri="{FF2B5EF4-FFF2-40B4-BE49-F238E27FC236}">
                <a16:creationId xmlns:a16="http://schemas.microsoft.com/office/drawing/2014/main" id="{C416E631-08DA-7971-2200-6181303B318A}"/>
              </a:ext>
            </a:extLst>
          </p:cNvPr>
          <p:cNvGrpSpPr/>
          <p:nvPr/>
        </p:nvGrpSpPr>
        <p:grpSpPr>
          <a:xfrm>
            <a:off x="11219225" y="3884023"/>
            <a:ext cx="439351" cy="1967968"/>
            <a:chOff x="22517672" y="5466572"/>
            <a:chExt cx="1391194" cy="6231527"/>
          </a:xfrm>
        </p:grpSpPr>
        <p:grpSp>
          <p:nvGrpSpPr>
            <p:cNvPr id="18" name="Groep 17">
              <a:extLst>
                <a:ext uri="{FF2B5EF4-FFF2-40B4-BE49-F238E27FC236}">
                  <a16:creationId xmlns:a16="http://schemas.microsoft.com/office/drawing/2014/main" id="{889EAF22-4632-C079-ACAF-35989BF35099}"/>
                </a:ext>
              </a:extLst>
            </p:cNvPr>
            <p:cNvGrpSpPr/>
            <p:nvPr/>
          </p:nvGrpSpPr>
          <p:grpSpPr>
            <a:xfrm>
              <a:off x="23213269" y="7522129"/>
              <a:ext cx="197224" cy="4175970"/>
              <a:chOff x="17699626" y="7448550"/>
              <a:chExt cx="197224" cy="4175970"/>
            </a:xfrm>
            <a:solidFill>
              <a:schemeClr val="accent2"/>
            </a:solidFill>
          </p:grpSpPr>
          <p:sp>
            <p:nvSpPr>
              <p:cNvPr id="23" name="Ovaal 22">
                <a:extLst>
                  <a:ext uri="{FF2B5EF4-FFF2-40B4-BE49-F238E27FC236}">
                    <a16:creationId xmlns:a16="http://schemas.microsoft.com/office/drawing/2014/main" id="{80D60059-5909-5861-13C4-A2237AE6FD40}"/>
                  </a:ext>
                </a:extLst>
              </p:cNvPr>
              <p:cNvSpPr/>
              <p:nvPr/>
            </p:nvSpPr>
            <p:spPr>
              <a:xfrm>
                <a:off x="17699626" y="11427296"/>
                <a:ext cx="197224" cy="19722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228600">
                  <a:defRPr/>
                </a:pPr>
                <a:endParaRPr lang="nl-NL" sz="900" dirty="0">
                  <a:solidFill>
                    <a:srgbClr val="FEFFFE"/>
                  </a:solidFill>
                  <a:latin typeface="Work Sans"/>
                </a:endParaRPr>
              </a:p>
            </p:txBody>
          </p:sp>
          <p:cxnSp>
            <p:nvCxnSpPr>
              <p:cNvPr id="24" name="Rechte verbindingslijn 23">
                <a:extLst>
                  <a:ext uri="{FF2B5EF4-FFF2-40B4-BE49-F238E27FC236}">
                    <a16:creationId xmlns:a16="http://schemas.microsoft.com/office/drawing/2014/main" id="{90E778FD-26E0-D563-7D8F-0BEFDD94D348}"/>
                  </a:ext>
                </a:extLst>
              </p:cNvPr>
              <p:cNvCxnSpPr>
                <a:cxnSpLocks/>
              </p:cNvCxnSpPr>
              <p:nvPr/>
            </p:nvCxnSpPr>
            <p:spPr>
              <a:xfrm flipH="1" flipV="1">
                <a:off x="17775826" y="7448550"/>
                <a:ext cx="28883" cy="3988579"/>
              </a:xfrm>
              <a:prstGeom prst="line">
                <a:avLst/>
              </a:prstGeom>
              <a:grpFill/>
              <a:ln w="28575">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25" name="Picture 2">
              <a:extLst>
                <a:ext uri="{FF2B5EF4-FFF2-40B4-BE49-F238E27FC236}">
                  <a16:creationId xmlns:a16="http://schemas.microsoft.com/office/drawing/2014/main" id="{1608D70B-3581-3DEE-0FC5-9FCBFC9AD2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517672" y="5466572"/>
              <a:ext cx="1391194" cy="195158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ep 28">
            <a:extLst>
              <a:ext uri="{FF2B5EF4-FFF2-40B4-BE49-F238E27FC236}">
                <a16:creationId xmlns:a16="http://schemas.microsoft.com/office/drawing/2014/main" id="{DCD93516-4383-09C6-C25B-81A929AA2554}"/>
              </a:ext>
            </a:extLst>
          </p:cNvPr>
          <p:cNvGrpSpPr/>
          <p:nvPr/>
        </p:nvGrpSpPr>
        <p:grpSpPr>
          <a:xfrm>
            <a:off x="11667382" y="3871601"/>
            <a:ext cx="568094" cy="1980390"/>
            <a:chOff x="23631679" y="7724540"/>
            <a:chExt cx="1136188" cy="3960779"/>
          </a:xfrm>
        </p:grpSpPr>
        <p:grpSp>
          <p:nvGrpSpPr>
            <p:cNvPr id="14" name="Groep 13">
              <a:extLst>
                <a:ext uri="{FF2B5EF4-FFF2-40B4-BE49-F238E27FC236}">
                  <a16:creationId xmlns:a16="http://schemas.microsoft.com/office/drawing/2014/main" id="{4A5DEB6C-4975-1B4D-FBB0-F1C93A65DAF8}"/>
                </a:ext>
              </a:extLst>
            </p:cNvPr>
            <p:cNvGrpSpPr/>
            <p:nvPr/>
          </p:nvGrpSpPr>
          <p:grpSpPr>
            <a:xfrm>
              <a:off x="23995851" y="9047708"/>
              <a:ext cx="124570" cy="2637611"/>
              <a:chOff x="17699626" y="7448550"/>
              <a:chExt cx="197224" cy="4175970"/>
            </a:xfrm>
            <a:solidFill>
              <a:schemeClr val="accent2"/>
            </a:solidFill>
          </p:grpSpPr>
          <p:sp>
            <p:nvSpPr>
              <p:cNvPr id="17" name="Ovaal 16">
                <a:extLst>
                  <a:ext uri="{FF2B5EF4-FFF2-40B4-BE49-F238E27FC236}">
                    <a16:creationId xmlns:a16="http://schemas.microsoft.com/office/drawing/2014/main" id="{23B30366-7501-6FD0-81D8-9940E3E8B767}"/>
                  </a:ext>
                </a:extLst>
              </p:cNvPr>
              <p:cNvSpPr/>
              <p:nvPr/>
            </p:nvSpPr>
            <p:spPr>
              <a:xfrm>
                <a:off x="17699626" y="11427296"/>
                <a:ext cx="197224" cy="197224"/>
              </a:xfrm>
              <a:prstGeom prst="ellipse">
                <a:avLst/>
              </a:prstGeom>
              <a:grp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14300">
                  <a:defRPr/>
                </a:pPr>
                <a:endParaRPr lang="nl-NL" sz="450" dirty="0">
                  <a:solidFill>
                    <a:srgbClr val="FEFFFE"/>
                  </a:solidFill>
                  <a:latin typeface="Work Sans"/>
                </a:endParaRPr>
              </a:p>
            </p:txBody>
          </p:sp>
          <p:cxnSp>
            <p:nvCxnSpPr>
              <p:cNvPr id="27" name="Rechte verbindingslijn 26">
                <a:extLst>
                  <a:ext uri="{FF2B5EF4-FFF2-40B4-BE49-F238E27FC236}">
                    <a16:creationId xmlns:a16="http://schemas.microsoft.com/office/drawing/2014/main" id="{EF00AA53-19C5-9169-0D3D-C32BACFE61FA}"/>
                  </a:ext>
                </a:extLst>
              </p:cNvPr>
              <p:cNvCxnSpPr>
                <a:cxnSpLocks/>
              </p:cNvCxnSpPr>
              <p:nvPr/>
            </p:nvCxnSpPr>
            <p:spPr>
              <a:xfrm flipH="1" flipV="1">
                <a:off x="17775826" y="7448550"/>
                <a:ext cx="28883" cy="3988579"/>
              </a:xfrm>
              <a:prstGeom prst="line">
                <a:avLst/>
              </a:prstGeom>
              <a:grpFill/>
              <a:ln w="28575">
                <a:solidFill>
                  <a:schemeClr val="accent2"/>
                </a:solidFill>
              </a:ln>
            </p:spPr>
            <p:style>
              <a:lnRef idx="1">
                <a:schemeClr val="accent1"/>
              </a:lnRef>
              <a:fillRef idx="0">
                <a:schemeClr val="accent1"/>
              </a:fillRef>
              <a:effectRef idx="0">
                <a:schemeClr val="accent1"/>
              </a:effectRef>
              <a:fontRef idx="minor">
                <a:schemeClr val="tx1"/>
              </a:fontRef>
            </p:style>
          </p:cxnSp>
        </p:grpSp>
        <p:pic>
          <p:nvPicPr>
            <p:cNvPr id="28" name="Afbeelding 27" descr="Afbeelding met kaart, silhouet&#10;&#10;Automatisch gegenereerde beschrijving">
              <a:extLst>
                <a:ext uri="{FF2B5EF4-FFF2-40B4-BE49-F238E27FC236}">
                  <a16:creationId xmlns:a16="http://schemas.microsoft.com/office/drawing/2014/main" id="{EA90EE1E-8F1D-44E2-A507-341DFC57D19B}"/>
                </a:ext>
              </a:extLst>
            </p:cNvPr>
            <p:cNvPicPr>
              <a:picLocks noChangeAspect="1"/>
            </p:cNvPicPr>
            <p:nvPr/>
          </p:nvPicPr>
          <p:blipFill>
            <a:blip r:embed="rId9">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23631679" y="7724540"/>
              <a:ext cx="1136188" cy="1323168"/>
            </a:xfrm>
            <a:prstGeom prst="rect">
              <a:avLst/>
            </a:prstGeom>
          </p:spPr>
        </p:pic>
      </p:grpSp>
      <p:pic>
        <p:nvPicPr>
          <p:cNvPr id="8" name="Content Placeholder 69">
            <a:extLst>
              <a:ext uri="{FF2B5EF4-FFF2-40B4-BE49-F238E27FC236}">
                <a16:creationId xmlns:a16="http://schemas.microsoft.com/office/drawing/2014/main" id="{CBD29136-DEB9-96EB-027B-236C42AFB01E}"/>
              </a:ext>
            </a:extLst>
          </p:cNvPr>
          <p:cNvPicPr>
            <a:picLocks noChangeAspect="1"/>
          </p:cNvPicPr>
          <p:nvPr/>
        </p:nvPicPr>
        <p:blipFill rotWithShape="1">
          <a:blip r:embed="rId11"/>
          <a:srcRect t="42227"/>
          <a:stretch/>
        </p:blipFill>
        <p:spPr>
          <a:xfrm>
            <a:off x="0" y="6256231"/>
            <a:ext cx="12192000" cy="616325"/>
          </a:xfrm>
          <a:prstGeom prst="rect">
            <a:avLst/>
          </a:prstGeom>
        </p:spPr>
      </p:pic>
    </p:spTree>
    <p:extLst>
      <p:ext uri="{BB962C8B-B14F-4D97-AF65-F5344CB8AC3E}">
        <p14:creationId xmlns:p14="http://schemas.microsoft.com/office/powerpoint/2010/main" val="3624722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lucht, buiten, grond&#10;&#10;Automatisch gegenereerde beschrijving">
            <a:extLst>
              <a:ext uri="{FF2B5EF4-FFF2-40B4-BE49-F238E27FC236}">
                <a16:creationId xmlns:a16="http://schemas.microsoft.com/office/drawing/2014/main" id="{F260D4A6-2393-413F-A541-6BB1A344F792}"/>
              </a:ext>
            </a:extLst>
          </p:cNvPr>
          <p:cNvPicPr>
            <a:picLocks noChangeAspect="1"/>
          </p:cNvPicPr>
          <p:nvPr/>
        </p:nvPicPr>
        <p:blipFill rotWithShape="1">
          <a:blip r:embed="rId3"/>
          <a:srcRect l="10646" r="33898"/>
          <a:stretch/>
        </p:blipFill>
        <p:spPr>
          <a:xfrm>
            <a:off x="7074790" y="2016322"/>
            <a:ext cx="3175705" cy="2948040"/>
          </a:xfrm>
          <a:prstGeom prst="rect">
            <a:avLst/>
          </a:prstGeom>
        </p:spPr>
      </p:pic>
      <p:sp>
        <p:nvSpPr>
          <p:cNvPr id="4" name="Titel 1">
            <a:extLst>
              <a:ext uri="{FF2B5EF4-FFF2-40B4-BE49-F238E27FC236}">
                <a16:creationId xmlns:a16="http://schemas.microsoft.com/office/drawing/2014/main" id="{491C5071-2D48-443C-A862-D9EE16199E35}"/>
              </a:ext>
            </a:extLst>
          </p:cNvPr>
          <p:cNvSpPr>
            <a:spLocks noGrp="1"/>
          </p:cNvSpPr>
          <p:nvPr>
            <p:ph type="title"/>
          </p:nvPr>
        </p:nvSpPr>
        <p:spPr>
          <a:xfrm>
            <a:off x="416302" y="365842"/>
            <a:ext cx="10515600" cy="648428"/>
          </a:xfrm>
        </p:spPr>
        <p:txBody>
          <a:bodyPr>
            <a:normAutofit fontScale="90000"/>
          </a:bodyPr>
          <a:lstStyle/>
          <a:p>
            <a:r>
              <a:rPr lang="en-US" dirty="0">
                <a:sym typeface="Helvetica Neue Medium"/>
              </a:rPr>
              <a:t>What is the CO</a:t>
            </a:r>
            <a:r>
              <a:rPr lang="en-US" baseline="-25000" dirty="0">
                <a:sym typeface="Helvetica Neue Medium"/>
              </a:rPr>
              <a:t>2</a:t>
            </a:r>
            <a:r>
              <a:rPr lang="en-US" dirty="0">
                <a:sym typeface="Helvetica Neue Medium"/>
              </a:rPr>
              <a:t> Performance Ladder?</a:t>
            </a:r>
            <a:endParaRPr lang="en-US" dirty="0"/>
          </a:p>
        </p:txBody>
      </p:sp>
      <p:sp>
        <p:nvSpPr>
          <p:cNvPr id="6" name="Tijdelijke aanduiding voor tekst 4">
            <a:extLst>
              <a:ext uri="{FF2B5EF4-FFF2-40B4-BE49-F238E27FC236}">
                <a16:creationId xmlns:a16="http://schemas.microsoft.com/office/drawing/2014/main" id="{CC1B8740-39A7-4459-8E8F-3CE2D731BC86}"/>
              </a:ext>
            </a:extLst>
          </p:cNvPr>
          <p:cNvSpPr txBox="1">
            <a:spLocks/>
          </p:cNvSpPr>
          <p:nvPr/>
        </p:nvSpPr>
        <p:spPr>
          <a:xfrm>
            <a:off x="952150" y="1311275"/>
            <a:ext cx="3267869" cy="485775"/>
          </a:xfrm>
          <a:prstGeom prst="rect">
            <a:avLst/>
          </a:prstGeom>
        </p:spPr>
        <p:txBody>
          <a:bodyPr/>
          <a:lstStyle>
            <a:lvl1pPr marL="0" marR="0" indent="0" algn="l" defTabSz="825500" latinLnBrk="0">
              <a:lnSpc>
                <a:spcPct val="100000"/>
              </a:lnSpc>
              <a:spcBef>
                <a:spcPts val="5000"/>
              </a:spcBef>
              <a:spcAft>
                <a:spcPts val="0"/>
              </a:spcAft>
              <a:buClrTx/>
              <a:buSzPct val="60000"/>
              <a:buFontTx/>
              <a:buNone/>
              <a:tabLst/>
              <a:defRPr sz="4000" b="0" i="0" u="none" strike="noStrike" cap="none" spc="0" baseline="0">
                <a:ln>
                  <a:noFill/>
                </a:ln>
                <a:solidFill>
                  <a:schemeClr val="tx1"/>
                </a:solidFill>
                <a:uFillTx/>
                <a:latin typeface="Trade Gothic LT Light" pitchFamily="2" charset="0"/>
                <a:ea typeface="12 pt. Helvetica* 76 Bold Itali"/>
                <a:cs typeface="12 pt. Helvetica* 76 Bold Itali"/>
                <a:sym typeface="Helvetica Neue"/>
              </a:defRPr>
            </a:lvl1pPr>
            <a:lvl2pPr marL="635000" marR="0" indent="0" algn="l" defTabSz="825500" latinLnBrk="0">
              <a:lnSpc>
                <a:spcPct val="100000"/>
              </a:lnSpc>
              <a:spcBef>
                <a:spcPts val="5000"/>
              </a:spcBef>
              <a:spcAft>
                <a:spcPts val="0"/>
              </a:spcAft>
              <a:buClrTx/>
              <a:buSzPct val="60000"/>
              <a:buFontTx/>
              <a:buNone/>
              <a:tabLst/>
              <a:defRPr sz="4000" b="0" i="0" u="none" strike="noStrike" cap="none" spc="0" baseline="0">
                <a:ln>
                  <a:noFill/>
                </a:ln>
                <a:solidFill>
                  <a:schemeClr val="tx1"/>
                </a:solidFill>
                <a:uFillTx/>
                <a:latin typeface="Trade Gothic LT Light" pitchFamily="2" charset="0"/>
                <a:ea typeface="12 pt. Helvetica* 76 Bold Itali"/>
                <a:cs typeface="12 pt. Helvetica* 76 Bold Itali"/>
                <a:sym typeface="Helvetica Neue"/>
              </a:defRPr>
            </a:lvl2pPr>
            <a:lvl3pPr marL="1270000" marR="0" indent="0" algn="l" defTabSz="825500" latinLnBrk="0">
              <a:lnSpc>
                <a:spcPct val="100000"/>
              </a:lnSpc>
              <a:spcBef>
                <a:spcPts val="5000"/>
              </a:spcBef>
              <a:spcAft>
                <a:spcPts val="0"/>
              </a:spcAft>
              <a:buClrTx/>
              <a:buSzPct val="60000"/>
              <a:buFontTx/>
              <a:buNone/>
              <a:tabLst/>
              <a:defRPr sz="4000" b="0" i="0" u="none" strike="noStrike" cap="none" spc="0" baseline="0">
                <a:ln>
                  <a:noFill/>
                </a:ln>
                <a:solidFill>
                  <a:schemeClr val="tx1"/>
                </a:solidFill>
                <a:uFillTx/>
                <a:latin typeface="Trade Gothic LT Light" pitchFamily="2" charset="0"/>
                <a:ea typeface="12 pt. Helvetica* 76 Bold Itali"/>
                <a:cs typeface="12 pt. Helvetica* 76 Bold Itali"/>
                <a:sym typeface="Helvetica Neue"/>
              </a:defRPr>
            </a:lvl3pPr>
            <a:lvl4pPr marL="1905000" marR="0" indent="0" algn="l" defTabSz="825500" latinLnBrk="0">
              <a:lnSpc>
                <a:spcPct val="100000"/>
              </a:lnSpc>
              <a:spcBef>
                <a:spcPts val="5000"/>
              </a:spcBef>
              <a:spcAft>
                <a:spcPts val="0"/>
              </a:spcAft>
              <a:buClrTx/>
              <a:buSzPct val="60000"/>
              <a:buFontTx/>
              <a:buNone/>
              <a:tabLst/>
              <a:defRPr sz="4000" b="0" i="0" u="none" strike="noStrike" cap="none" spc="0" baseline="0">
                <a:ln>
                  <a:noFill/>
                </a:ln>
                <a:solidFill>
                  <a:schemeClr val="tx1"/>
                </a:solidFill>
                <a:uFillTx/>
                <a:latin typeface="Trade Gothic LT Light" pitchFamily="2" charset="0"/>
                <a:ea typeface="12 pt. Helvetica* 76 Bold Itali"/>
                <a:cs typeface="12 pt. Helvetica* 76 Bold Itali"/>
                <a:sym typeface="Helvetica Neue"/>
              </a:defRPr>
            </a:lvl4pPr>
            <a:lvl5pPr marL="2540000" marR="0" indent="0" algn="l" defTabSz="825500" latinLnBrk="0">
              <a:lnSpc>
                <a:spcPct val="100000"/>
              </a:lnSpc>
              <a:spcBef>
                <a:spcPts val="5000"/>
              </a:spcBef>
              <a:spcAft>
                <a:spcPts val="0"/>
              </a:spcAft>
              <a:buClrTx/>
              <a:buSzPct val="60000"/>
              <a:buFontTx/>
              <a:buNone/>
              <a:tabLst/>
              <a:defRPr sz="4000" b="0" i="0" u="none" strike="noStrike" cap="none" spc="0" baseline="0">
                <a:ln>
                  <a:noFill/>
                </a:ln>
                <a:solidFill>
                  <a:schemeClr val="tx1"/>
                </a:solidFill>
                <a:uFillTx/>
                <a:latin typeface="Trade Gothic LT Light" pitchFamily="2" charset="0"/>
                <a:ea typeface="12 pt. Helvetica* 76 Bold Itali"/>
                <a:cs typeface="12 pt. Helvetica* 76 Bold Itali"/>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12 pt. Helvetica* 76 Bold Itali"/>
                <a:ea typeface="12 pt. Helvetica* 76 Bold Itali"/>
                <a:cs typeface="12 pt. Helvetica* 76 Bold Itali"/>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12 pt. Helvetica* 76 Bold Itali"/>
                <a:ea typeface="12 pt. Helvetica* 76 Bold Itali"/>
                <a:cs typeface="12 pt. Helvetica* 76 Bold Itali"/>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12 pt. Helvetica* 76 Bold Itali"/>
                <a:ea typeface="12 pt. Helvetica* 76 Bold Itali"/>
                <a:cs typeface="12 pt. Helvetica* 76 Bold Itali"/>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12 pt. Helvetica* 76 Bold Itali"/>
                <a:ea typeface="12 pt. Helvetica* 76 Bold Itali"/>
                <a:cs typeface="12 pt. Helvetica* 76 Bold Itali"/>
                <a:sym typeface="Helvetica Neue"/>
              </a:defRPr>
            </a:lvl9pPr>
          </a:lstStyle>
          <a:p>
            <a:pPr eaLnBrk="1" fontAlgn="auto">
              <a:defRPr/>
            </a:pPr>
            <a:r>
              <a:rPr lang="en-US" sz="2000" kern="0" dirty="0">
                <a:solidFill>
                  <a:schemeClr val="tx1">
                    <a:lumMod val="75000"/>
                  </a:schemeClr>
                </a:solidFill>
                <a:latin typeface="Korolev Light" pitchFamily="2" charset="77"/>
                <a:cs typeface="Calibri Light" panose="020F0302020204030204" pitchFamily="34" charset="0"/>
              </a:rPr>
              <a:t>CO</a:t>
            </a:r>
            <a:r>
              <a:rPr lang="en-US" sz="2000" kern="0" baseline="-25000" dirty="0">
                <a:solidFill>
                  <a:schemeClr val="tx1">
                    <a:lumMod val="75000"/>
                  </a:schemeClr>
                </a:solidFill>
                <a:latin typeface="Korolev Light" pitchFamily="2" charset="77"/>
                <a:cs typeface="Calibri Light" panose="020F0302020204030204" pitchFamily="34" charset="0"/>
              </a:rPr>
              <a:t>2 </a:t>
            </a:r>
            <a:r>
              <a:rPr lang="en-US" sz="2000" kern="0" dirty="0">
                <a:solidFill>
                  <a:schemeClr val="tx1">
                    <a:lumMod val="75000"/>
                  </a:schemeClr>
                </a:solidFill>
                <a:latin typeface="Korolev Light" pitchFamily="2" charset="77"/>
                <a:cs typeface="Calibri Light" panose="020F0302020204030204" pitchFamily="34" charset="0"/>
              </a:rPr>
              <a:t>management system</a:t>
            </a:r>
            <a:br>
              <a:rPr lang="en-US" sz="2000" kern="0" dirty="0">
                <a:solidFill>
                  <a:schemeClr val="tx1">
                    <a:lumMod val="75000"/>
                  </a:schemeClr>
                </a:solidFill>
                <a:latin typeface="Korolev Light" pitchFamily="2" charset="77"/>
                <a:cs typeface="Calibri Light" panose="020F0302020204030204" pitchFamily="34" charset="0"/>
              </a:rPr>
            </a:br>
            <a:endParaRPr lang="en-US" sz="2000" kern="0" dirty="0">
              <a:solidFill>
                <a:schemeClr val="tx1">
                  <a:lumMod val="75000"/>
                </a:schemeClr>
              </a:solidFill>
              <a:latin typeface="Korolev Light" pitchFamily="2" charset="77"/>
              <a:cs typeface="Calibri Light" panose="020F0302020204030204" pitchFamily="34" charset="0"/>
            </a:endParaRPr>
          </a:p>
        </p:txBody>
      </p:sp>
      <p:sp>
        <p:nvSpPr>
          <p:cNvPr id="7" name="Tijdelijke aanduiding voor tekst 4">
            <a:extLst>
              <a:ext uri="{FF2B5EF4-FFF2-40B4-BE49-F238E27FC236}">
                <a16:creationId xmlns:a16="http://schemas.microsoft.com/office/drawing/2014/main" id="{D37DECCB-F744-441E-B696-94CF17BAE0D2}"/>
              </a:ext>
            </a:extLst>
          </p:cNvPr>
          <p:cNvSpPr txBox="1">
            <a:spLocks/>
          </p:cNvSpPr>
          <p:nvPr/>
        </p:nvSpPr>
        <p:spPr>
          <a:xfrm>
            <a:off x="6425010" y="1250950"/>
            <a:ext cx="4216400" cy="486569"/>
          </a:xfrm>
          <a:prstGeom prst="rect">
            <a:avLst/>
          </a:prstGeom>
        </p:spPr>
        <p:txBody>
          <a:bodyPr/>
          <a:lstStyle>
            <a:lvl1pPr marL="0" marR="0" indent="0" algn="l" defTabSz="825500" latinLnBrk="0">
              <a:lnSpc>
                <a:spcPct val="100000"/>
              </a:lnSpc>
              <a:spcBef>
                <a:spcPts val="5000"/>
              </a:spcBef>
              <a:spcAft>
                <a:spcPts val="0"/>
              </a:spcAft>
              <a:buClrTx/>
              <a:buSzPct val="60000"/>
              <a:buFontTx/>
              <a:buNone/>
              <a:tabLst/>
              <a:defRPr sz="4000" b="0" i="0" u="none" strike="noStrike" cap="none" spc="0" baseline="0">
                <a:ln>
                  <a:noFill/>
                </a:ln>
                <a:solidFill>
                  <a:schemeClr val="tx1"/>
                </a:solidFill>
                <a:uFillTx/>
                <a:latin typeface="Trade Gothic LT Light" pitchFamily="2" charset="0"/>
                <a:ea typeface="12 pt. Helvetica* 76 Bold Itali"/>
                <a:cs typeface="12 pt. Helvetica* 76 Bold Itali"/>
                <a:sym typeface="Helvetica Neue"/>
              </a:defRPr>
            </a:lvl1pPr>
            <a:lvl2pPr marL="635000" marR="0" indent="0" algn="l" defTabSz="825500" latinLnBrk="0">
              <a:lnSpc>
                <a:spcPct val="100000"/>
              </a:lnSpc>
              <a:spcBef>
                <a:spcPts val="5000"/>
              </a:spcBef>
              <a:spcAft>
                <a:spcPts val="0"/>
              </a:spcAft>
              <a:buClrTx/>
              <a:buSzPct val="60000"/>
              <a:buFontTx/>
              <a:buNone/>
              <a:tabLst/>
              <a:defRPr sz="4000" b="0" i="0" u="none" strike="noStrike" cap="none" spc="0" baseline="0">
                <a:ln>
                  <a:noFill/>
                </a:ln>
                <a:solidFill>
                  <a:schemeClr val="tx1"/>
                </a:solidFill>
                <a:uFillTx/>
                <a:latin typeface="Trade Gothic LT Light" pitchFamily="2" charset="0"/>
                <a:ea typeface="12 pt. Helvetica* 76 Bold Itali"/>
                <a:cs typeface="12 pt. Helvetica* 76 Bold Itali"/>
                <a:sym typeface="Helvetica Neue"/>
              </a:defRPr>
            </a:lvl2pPr>
            <a:lvl3pPr marL="1270000" marR="0" indent="0" algn="l" defTabSz="825500" latinLnBrk="0">
              <a:lnSpc>
                <a:spcPct val="100000"/>
              </a:lnSpc>
              <a:spcBef>
                <a:spcPts val="5000"/>
              </a:spcBef>
              <a:spcAft>
                <a:spcPts val="0"/>
              </a:spcAft>
              <a:buClrTx/>
              <a:buSzPct val="60000"/>
              <a:buFontTx/>
              <a:buNone/>
              <a:tabLst/>
              <a:defRPr sz="4000" b="0" i="0" u="none" strike="noStrike" cap="none" spc="0" baseline="0">
                <a:ln>
                  <a:noFill/>
                </a:ln>
                <a:solidFill>
                  <a:schemeClr val="tx1"/>
                </a:solidFill>
                <a:uFillTx/>
                <a:latin typeface="Trade Gothic LT Light" pitchFamily="2" charset="0"/>
                <a:ea typeface="12 pt. Helvetica* 76 Bold Itali"/>
                <a:cs typeface="12 pt. Helvetica* 76 Bold Itali"/>
                <a:sym typeface="Helvetica Neue"/>
              </a:defRPr>
            </a:lvl3pPr>
            <a:lvl4pPr marL="1905000" marR="0" indent="0" algn="l" defTabSz="825500" latinLnBrk="0">
              <a:lnSpc>
                <a:spcPct val="100000"/>
              </a:lnSpc>
              <a:spcBef>
                <a:spcPts val="5000"/>
              </a:spcBef>
              <a:spcAft>
                <a:spcPts val="0"/>
              </a:spcAft>
              <a:buClrTx/>
              <a:buSzPct val="60000"/>
              <a:buFontTx/>
              <a:buNone/>
              <a:tabLst/>
              <a:defRPr sz="4000" b="0" i="0" u="none" strike="noStrike" cap="none" spc="0" baseline="0">
                <a:ln>
                  <a:noFill/>
                </a:ln>
                <a:solidFill>
                  <a:schemeClr val="tx1"/>
                </a:solidFill>
                <a:uFillTx/>
                <a:latin typeface="Trade Gothic LT Light" pitchFamily="2" charset="0"/>
                <a:ea typeface="12 pt. Helvetica* 76 Bold Itali"/>
                <a:cs typeface="12 pt. Helvetica* 76 Bold Itali"/>
                <a:sym typeface="Helvetica Neue"/>
              </a:defRPr>
            </a:lvl4pPr>
            <a:lvl5pPr marL="2540000" marR="0" indent="0" algn="l" defTabSz="825500" latinLnBrk="0">
              <a:lnSpc>
                <a:spcPct val="100000"/>
              </a:lnSpc>
              <a:spcBef>
                <a:spcPts val="5000"/>
              </a:spcBef>
              <a:spcAft>
                <a:spcPts val="0"/>
              </a:spcAft>
              <a:buClrTx/>
              <a:buSzPct val="60000"/>
              <a:buFontTx/>
              <a:buNone/>
              <a:tabLst/>
              <a:defRPr sz="4000" b="0" i="0" u="none" strike="noStrike" cap="none" spc="0" baseline="0">
                <a:ln>
                  <a:noFill/>
                </a:ln>
                <a:solidFill>
                  <a:schemeClr val="tx1"/>
                </a:solidFill>
                <a:uFillTx/>
                <a:latin typeface="Trade Gothic LT Light" pitchFamily="2" charset="0"/>
                <a:ea typeface="12 pt. Helvetica* 76 Bold Itali"/>
                <a:cs typeface="12 pt. Helvetica* 76 Bold Itali"/>
                <a:sym typeface="Helvetica Neue"/>
              </a:defRPr>
            </a:lvl5pPr>
            <a:lvl6pPr marL="381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12 pt. Helvetica* 76 Bold Itali"/>
                <a:ea typeface="12 pt. Helvetica* 76 Bold Itali"/>
                <a:cs typeface="12 pt. Helvetica* 76 Bold Itali"/>
                <a:sym typeface="Helvetica Neue"/>
              </a:defRPr>
            </a:lvl6pPr>
            <a:lvl7pPr marL="444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12 pt. Helvetica* 76 Bold Itali"/>
                <a:ea typeface="12 pt. Helvetica* 76 Bold Itali"/>
                <a:cs typeface="12 pt. Helvetica* 76 Bold Itali"/>
                <a:sym typeface="Helvetica Neue"/>
              </a:defRPr>
            </a:lvl7pPr>
            <a:lvl8pPr marL="5080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12 pt. Helvetica* 76 Bold Itali"/>
                <a:ea typeface="12 pt. Helvetica* 76 Bold Itali"/>
                <a:cs typeface="12 pt. Helvetica* 76 Bold Itali"/>
                <a:sym typeface="Helvetica Neue"/>
              </a:defRPr>
            </a:lvl8pPr>
            <a:lvl9pPr marL="5715000" marR="0" indent="-635000" algn="l" defTabSz="825500" latinLnBrk="0">
              <a:lnSpc>
                <a:spcPct val="100000"/>
              </a:lnSpc>
              <a:spcBef>
                <a:spcPts val="5900"/>
              </a:spcBef>
              <a:spcAft>
                <a:spcPts val="0"/>
              </a:spcAft>
              <a:buClrTx/>
              <a:buSzPct val="125000"/>
              <a:buFontTx/>
              <a:buChar char="•"/>
              <a:tabLst/>
              <a:defRPr sz="5200" b="0" i="0" u="none" strike="noStrike" cap="none" spc="0" baseline="0">
                <a:ln>
                  <a:noFill/>
                </a:ln>
                <a:solidFill>
                  <a:srgbClr val="000000"/>
                </a:solidFill>
                <a:uFillTx/>
                <a:latin typeface="12 pt. Helvetica* 76 Bold Itali"/>
                <a:ea typeface="12 pt. Helvetica* 76 Bold Itali"/>
                <a:cs typeface="12 pt. Helvetica* 76 Bold Itali"/>
                <a:sym typeface="Helvetica Neue"/>
              </a:defRPr>
            </a:lvl9pPr>
          </a:lstStyle>
          <a:p>
            <a:pPr eaLnBrk="1" fontAlgn="auto">
              <a:defRPr/>
            </a:pPr>
            <a:r>
              <a:rPr lang="en-US" sz="2000" kern="0" dirty="0">
                <a:solidFill>
                  <a:schemeClr val="tx1">
                    <a:lumMod val="75000"/>
                  </a:schemeClr>
                </a:solidFill>
                <a:latin typeface="Korolev Light" pitchFamily="2" charset="77"/>
                <a:cs typeface="Calibri Light" panose="020F0302020204030204" pitchFamily="34" charset="0"/>
              </a:rPr>
              <a:t>Green Public Procurement (GPP) tool </a:t>
            </a:r>
            <a:br>
              <a:rPr lang="en-US" sz="2000" kern="0" dirty="0">
                <a:solidFill>
                  <a:schemeClr val="tx1">
                    <a:lumMod val="75000"/>
                  </a:schemeClr>
                </a:solidFill>
                <a:latin typeface="Korolev Light" pitchFamily="2" charset="77"/>
                <a:cs typeface="Calibri Light" panose="020F0302020204030204" pitchFamily="34" charset="0"/>
              </a:rPr>
            </a:br>
            <a:endParaRPr lang="en-US" sz="2000" kern="0" dirty="0">
              <a:solidFill>
                <a:schemeClr val="tx1">
                  <a:lumMod val="75000"/>
                </a:schemeClr>
              </a:solidFill>
              <a:latin typeface="Korolev Light" pitchFamily="2" charset="77"/>
              <a:cs typeface="Calibri Light" panose="020F0302020204030204" pitchFamily="34" charset="0"/>
            </a:endParaRPr>
          </a:p>
          <a:p>
            <a:pPr eaLnBrk="1" fontAlgn="auto">
              <a:defRPr/>
            </a:pPr>
            <a:endParaRPr lang="en-US" sz="2000" kern="0" dirty="0">
              <a:solidFill>
                <a:schemeClr val="tx1">
                  <a:lumMod val="75000"/>
                </a:schemeClr>
              </a:solidFill>
              <a:latin typeface="Korolev Light" pitchFamily="2" charset="77"/>
              <a:cs typeface="Calibri Light" panose="020F0302020204030204" pitchFamily="34" charset="0"/>
            </a:endParaRPr>
          </a:p>
        </p:txBody>
      </p:sp>
      <p:graphicFrame>
        <p:nvGraphicFramePr>
          <p:cNvPr id="8" name="Tabel 7">
            <a:extLst>
              <a:ext uri="{FF2B5EF4-FFF2-40B4-BE49-F238E27FC236}">
                <a16:creationId xmlns:a16="http://schemas.microsoft.com/office/drawing/2014/main" id="{52EAF603-D739-47D5-BFFA-7509A3E85F79}"/>
              </a:ext>
            </a:extLst>
          </p:cNvPr>
          <p:cNvGraphicFramePr>
            <a:graphicFrameLocks noGrp="1"/>
          </p:cNvGraphicFramePr>
          <p:nvPr/>
        </p:nvGraphicFramePr>
        <p:xfrm>
          <a:off x="4789694" y="3554339"/>
          <a:ext cx="2612612" cy="2146944"/>
        </p:xfrm>
        <a:graphic>
          <a:graphicData uri="http://schemas.openxmlformats.org/drawingml/2006/table">
            <a:tbl>
              <a:tblPr firstRow="1" bandRow="1">
                <a:tableStyleId>{5940675A-B579-460E-94D1-54222C63F5DA}</a:tableStyleId>
              </a:tblPr>
              <a:tblGrid>
                <a:gridCol w="1306306">
                  <a:extLst>
                    <a:ext uri="{9D8B030D-6E8A-4147-A177-3AD203B41FA5}">
                      <a16:colId xmlns:a16="http://schemas.microsoft.com/office/drawing/2014/main" val="20000"/>
                    </a:ext>
                  </a:extLst>
                </a:gridCol>
                <a:gridCol w="1306306">
                  <a:extLst>
                    <a:ext uri="{9D8B030D-6E8A-4147-A177-3AD203B41FA5}">
                      <a16:colId xmlns:a16="http://schemas.microsoft.com/office/drawing/2014/main" val="20001"/>
                    </a:ext>
                  </a:extLst>
                </a:gridCol>
              </a:tblGrid>
              <a:tr h="484824">
                <a:tc>
                  <a:txBody>
                    <a:bodyPr/>
                    <a:lstStyle/>
                    <a:p>
                      <a:pPr marL="0" marR="0" lvl="0" indent="0" algn="l" defTabSz="825500" eaLnBrk="1" fontAlgn="auto" latinLnBrk="0" hangingPunct="1">
                        <a:lnSpc>
                          <a:spcPct val="100000"/>
                        </a:lnSpc>
                        <a:spcBef>
                          <a:spcPts val="0"/>
                        </a:spcBef>
                        <a:spcAft>
                          <a:spcPts val="0"/>
                        </a:spcAft>
                        <a:buClrTx/>
                        <a:buSzTx/>
                        <a:buFontTx/>
                        <a:buNone/>
                        <a:tabLst/>
                        <a:defRPr/>
                      </a:pPr>
                      <a:r>
                        <a:rPr lang="nl-NL" sz="1000" b="0" i="0" u="none" strike="noStrike" cap="none" spc="0" baseline="0" dirty="0">
                          <a:ln>
                            <a:noFill/>
                          </a:ln>
                          <a:solidFill>
                            <a:schemeClr val="tx1"/>
                          </a:solidFill>
                          <a:effectLst/>
                          <a:uFillTx/>
                          <a:latin typeface="Korolev Light" pitchFamily="2" charset="77"/>
                          <a:ea typeface="+mn-ea"/>
                          <a:cs typeface="+mn-cs"/>
                          <a:sym typeface="Helvetica Neue Light"/>
                        </a:rPr>
                        <a:t>CO</a:t>
                      </a:r>
                      <a:r>
                        <a:rPr lang="nl-NL" sz="1000" b="0" i="0" u="none" strike="noStrike" cap="none" spc="0" baseline="-25000" dirty="0">
                          <a:ln>
                            <a:noFill/>
                          </a:ln>
                          <a:solidFill>
                            <a:schemeClr val="tx1"/>
                          </a:solidFill>
                          <a:effectLst/>
                          <a:uFillTx/>
                          <a:latin typeface="Korolev Light" pitchFamily="2" charset="77"/>
                          <a:ea typeface="+mn-ea"/>
                          <a:cs typeface="+mn-cs"/>
                          <a:sym typeface="Helvetica Neue Light"/>
                        </a:rPr>
                        <a:t>2</a:t>
                      </a:r>
                      <a:r>
                        <a:rPr lang="nl-NL" sz="1000" b="0" i="0" u="none" strike="noStrike" cap="none" spc="0" baseline="0" dirty="0">
                          <a:ln>
                            <a:noFill/>
                          </a:ln>
                          <a:solidFill>
                            <a:schemeClr val="tx1"/>
                          </a:solidFill>
                          <a:effectLst/>
                          <a:uFillTx/>
                          <a:latin typeface="Korolev Light" pitchFamily="2" charset="77"/>
                          <a:ea typeface="+mn-ea"/>
                          <a:cs typeface="+mn-cs"/>
                          <a:sym typeface="Helvetica Neue Light"/>
                        </a:rPr>
                        <a:t> </a:t>
                      </a:r>
                      <a:r>
                        <a:rPr lang="nl-NL" sz="1000" b="0" i="0" dirty="0" err="1">
                          <a:solidFill>
                            <a:schemeClr val="tx1"/>
                          </a:solidFill>
                          <a:latin typeface="Korolev Light" pitchFamily="2" charset="77"/>
                        </a:rPr>
                        <a:t>Ambition</a:t>
                      </a:r>
                      <a:r>
                        <a:rPr lang="nl-NL" sz="1000" b="0" i="0" dirty="0">
                          <a:solidFill>
                            <a:schemeClr val="tx1"/>
                          </a:solidFill>
                          <a:latin typeface="Korolev Light" pitchFamily="2" charset="77"/>
                        </a:rPr>
                        <a:t> level</a:t>
                      </a:r>
                    </a:p>
                  </a:txBody>
                  <a:tcPr marL="144012" marR="144012" marT="90012" marB="90012">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nl-NL" sz="1000" b="0" i="0" dirty="0">
                          <a:solidFill>
                            <a:schemeClr val="tx1"/>
                          </a:solidFill>
                          <a:latin typeface="Korolev Light" pitchFamily="2" charset="77"/>
                        </a:rPr>
                        <a:t>Award advantage</a:t>
                      </a:r>
                    </a:p>
                  </a:txBody>
                  <a:tcPr marL="144012" marR="144012" marT="90012" marB="90012">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32424">
                <a:tc>
                  <a:txBody>
                    <a:bodyPr/>
                    <a:lstStyle/>
                    <a:p>
                      <a:pPr algn="l"/>
                      <a:r>
                        <a:rPr lang="nl-NL" sz="1000" b="0" i="0" dirty="0">
                          <a:solidFill>
                            <a:schemeClr val="accent1"/>
                          </a:solidFill>
                          <a:latin typeface="Korolev Light" pitchFamily="2" charset="77"/>
                        </a:rPr>
                        <a:t>Level 5</a:t>
                      </a:r>
                    </a:p>
                  </a:txBody>
                  <a:tcPr marL="144012" marR="144012" marT="90012" marB="90012">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nl-NL" sz="1000" b="0" i="0" dirty="0">
                          <a:solidFill>
                            <a:schemeClr val="accent1"/>
                          </a:solidFill>
                          <a:latin typeface="Korolev Light" pitchFamily="2" charset="77"/>
                        </a:rPr>
                        <a:t>10 %</a:t>
                      </a:r>
                    </a:p>
                  </a:txBody>
                  <a:tcPr marL="144012" marR="144012" marT="90012" marB="90012">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32424">
                <a:tc>
                  <a:txBody>
                    <a:bodyPr/>
                    <a:lstStyle/>
                    <a:p>
                      <a:pPr marL="0" marR="0" lvl="0" indent="0" algn="l" defTabSz="825500" eaLnBrk="1" fontAlgn="auto" latinLnBrk="0" hangingPunct="1">
                        <a:lnSpc>
                          <a:spcPct val="100000"/>
                        </a:lnSpc>
                        <a:spcBef>
                          <a:spcPts val="0"/>
                        </a:spcBef>
                        <a:spcAft>
                          <a:spcPts val="0"/>
                        </a:spcAft>
                        <a:buClrTx/>
                        <a:buSzTx/>
                        <a:buFontTx/>
                        <a:buNone/>
                        <a:tabLst/>
                        <a:defRPr/>
                      </a:pPr>
                      <a:r>
                        <a:rPr lang="nl-NL" sz="1000" b="0" i="0" dirty="0">
                          <a:solidFill>
                            <a:schemeClr val="accent1"/>
                          </a:solidFill>
                          <a:latin typeface="Korolev Light" pitchFamily="2" charset="77"/>
                        </a:rPr>
                        <a:t>Level 4</a:t>
                      </a:r>
                    </a:p>
                  </a:txBody>
                  <a:tcPr marL="144012" marR="144012" marT="90012" marB="90012">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nl-NL" sz="1000" b="0" i="0" dirty="0">
                          <a:solidFill>
                            <a:schemeClr val="accent1"/>
                          </a:solidFill>
                          <a:latin typeface="Korolev Light" pitchFamily="2" charset="77"/>
                        </a:rPr>
                        <a:t>7 %</a:t>
                      </a:r>
                    </a:p>
                  </a:txBody>
                  <a:tcPr marL="144012" marR="144012" marT="90012" marB="90012">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32424">
                <a:tc>
                  <a:txBody>
                    <a:bodyPr/>
                    <a:lstStyle/>
                    <a:p>
                      <a:pPr marL="0" marR="0" lvl="0" indent="0" algn="l" defTabSz="825500" eaLnBrk="1" fontAlgn="auto" latinLnBrk="0" hangingPunct="1">
                        <a:lnSpc>
                          <a:spcPct val="100000"/>
                        </a:lnSpc>
                        <a:spcBef>
                          <a:spcPts val="0"/>
                        </a:spcBef>
                        <a:spcAft>
                          <a:spcPts val="0"/>
                        </a:spcAft>
                        <a:buClrTx/>
                        <a:buSzTx/>
                        <a:buFontTx/>
                        <a:buNone/>
                        <a:tabLst/>
                        <a:defRPr/>
                      </a:pPr>
                      <a:r>
                        <a:rPr lang="nl-NL" sz="1000" b="0" i="0" dirty="0">
                          <a:solidFill>
                            <a:schemeClr val="accent1"/>
                          </a:solidFill>
                          <a:latin typeface="Korolev Light" pitchFamily="2" charset="77"/>
                        </a:rPr>
                        <a:t>Level 3</a:t>
                      </a:r>
                    </a:p>
                  </a:txBody>
                  <a:tcPr marL="144012" marR="144012" marT="90012" marB="90012">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nl-NL" sz="1000" b="0" i="0" dirty="0">
                          <a:solidFill>
                            <a:schemeClr val="accent1"/>
                          </a:solidFill>
                          <a:latin typeface="Korolev Light" pitchFamily="2" charset="77"/>
                        </a:rPr>
                        <a:t>4 %</a:t>
                      </a:r>
                    </a:p>
                  </a:txBody>
                  <a:tcPr marL="144012" marR="144012" marT="90012" marB="90012">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32424">
                <a:tc>
                  <a:txBody>
                    <a:bodyPr/>
                    <a:lstStyle/>
                    <a:p>
                      <a:pPr marL="0" marR="0" lvl="0" indent="0" algn="l" defTabSz="825500" eaLnBrk="1" fontAlgn="auto" latinLnBrk="0" hangingPunct="1">
                        <a:lnSpc>
                          <a:spcPct val="100000"/>
                        </a:lnSpc>
                        <a:spcBef>
                          <a:spcPts val="0"/>
                        </a:spcBef>
                        <a:spcAft>
                          <a:spcPts val="0"/>
                        </a:spcAft>
                        <a:buClrTx/>
                        <a:buSzTx/>
                        <a:buFontTx/>
                        <a:buNone/>
                        <a:tabLst/>
                        <a:defRPr/>
                      </a:pPr>
                      <a:r>
                        <a:rPr lang="nl-NL" sz="1000" b="0" i="0" dirty="0">
                          <a:solidFill>
                            <a:schemeClr val="accent1"/>
                          </a:solidFill>
                          <a:latin typeface="Korolev Light" pitchFamily="2" charset="77"/>
                        </a:rPr>
                        <a:t>Level 2</a:t>
                      </a:r>
                    </a:p>
                  </a:txBody>
                  <a:tcPr marL="144012" marR="144012" marT="90012" marB="90012">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nl-NL" sz="1000" b="0" i="0" dirty="0">
                          <a:solidFill>
                            <a:schemeClr val="accent1"/>
                          </a:solidFill>
                          <a:latin typeface="Korolev Light" pitchFamily="2" charset="77"/>
                        </a:rPr>
                        <a:t>2 %</a:t>
                      </a:r>
                    </a:p>
                  </a:txBody>
                  <a:tcPr marL="144012" marR="144012" marT="90012" marB="90012">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32424">
                <a:tc>
                  <a:txBody>
                    <a:bodyPr/>
                    <a:lstStyle/>
                    <a:p>
                      <a:pPr marL="0" marR="0" lvl="0" indent="0" algn="l" defTabSz="825500" eaLnBrk="1" fontAlgn="auto" latinLnBrk="0" hangingPunct="1">
                        <a:lnSpc>
                          <a:spcPct val="100000"/>
                        </a:lnSpc>
                        <a:spcBef>
                          <a:spcPts val="0"/>
                        </a:spcBef>
                        <a:spcAft>
                          <a:spcPts val="0"/>
                        </a:spcAft>
                        <a:buClrTx/>
                        <a:buSzTx/>
                        <a:buFontTx/>
                        <a:buNone/>
                        <a:tabLst/>
                        <a:defRPr/>
                      </a:pPr>
                      <a:r>
                        <a:rPr lang="nl-NL" sz="1000" b="0" i="0" dirty="0">
                          <a:solidFill>
                            <a:schemeClr val="accent1"/>
                          </a:solidFill>
                          <a:latin typeface="Korolev Light" pitchFamily="2" charset="77"/>
                        </a:rPr>
                        <a:t>Level 1</a:t>
                      </a:r>
                    </a:p>
                  </a:txBody>
                  <a:tcPr marL="144012" marR="144012" marT="90012" marB="90012">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r>
                        <a:rPr lang="nl-NL" sz="1000" b="0" i="0" dirty="0">
                          <a:solidFill>
                            <a:schemeClr val="accent1"/>
                          </a:solidFill>
                          <a:latin typeface="Korolev Light" pitchFamily="2" charset="77"/>
                        </a:rPr>
                        <a:t>1 %</a:t>
                      </a:r>
                    </a:p>
                  </a:txBody>
                  <a:tcPr marL="144012" marR="144012" marT="90012" marB="90012">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pic>
        <p:nvPicPr>
          <p:cNvPr id="13" name="Afbeelding 12">
            <a:extLst>
              <a:ext uri="{FF2B5EF4-FFF2-40B4-BE49-F238E27FC236}">
                <a16:creationId xmlns:a16="http://schemas.microsoft.com/office/drawing/2014/main" id="{890E2208-53B1-4B30-8A76-005829C7A39B}"/>
              </a:ext>
            </a:extLst>
          </p:cNvPr>
          <p:cNvPicPr>
            <a:picLocks noChangeAspect="1" noChangeArrowheads="1"/>
          </p:cNvPicPr>
          <p:nvPr/>
        </p:nvPicPr>
        <p:blipFill>
          <a:blip r:embed="rId4" cstate="email">
            <a:alphaModFix amt="20000"/>
            <a:extLst>
              <a:ext uri="{28A0092B-C50C-407E-A947-70E740481C1C}">
                <a14:useLocalDpi xmlns:a14="http://schemas.microsoft.com/office/drawing/2010/main"/>
              </a:ext>
            </a:extLst>
          </a:blip>
          <a:srcRect/>
          <a:stretch>
            <a:fillRect/>
          </a:stretch>
        </p:blipFill>
        <p:spPr bwMode="auto">
          <a:xfrm>
            <a:off x="190655" y="2280400"/>
            <a:ext cx="3814212" cy="268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Afbeelding 14">
            <a:extLst>
              <a:ext uri="{FF2B5EF4-FFF2-40B4-BE49-F238E27FC236}">
                <a16:creationId xmlns:a16="http://schemas.microsoft.com/office/drawing/2014/main" id="{1C1C2648-23F3-40A5-B9C2-95FD02A4DF63}"/>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190654" y="2272463"/>
            <a:ext cx="3814212" cy="268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Afbeelding 15">
            <a:extLst>
              <a:ext uri="{FF2B5EF4-FFF2-40B4-BE49-F238E27FC236}">
                <a16:creationId xmlns:a16="http://schemas.microsoft.com/office/drawing/2014/main" id="{4677E9F6-6DD2-44DB-8FB2-EDB37D9BC738}"/>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190655" y="2278813"/>
            <a:ext cx="3814212" cy="2683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5" descr="Afbeelding met elektronica, iPod&#10;&#10;Automatisch gegenereerde beschrijving">
            <a:extLst>
              <a:ext uri="{FF2B5EF4-FFF2-40B4-BE49-F238E27FC236}">
                <a16:creationId xmlns:a16="http://schemas.microsoft.com/office/drawing/2014/main" id="{73D88F3B-7616-4494-AF3C-860EB1C0044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a:fillRect/>
          </a:stretch>
        </p:blipFill>
        <p:spPr bwMode="auto">
          <a:xfrm>
            <a:off x="1723619" y="2922706"/>
            <a:ext cx="1263276" cy="1263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Rechte verbindingslijn 10">
            <a:extLst>
              <a:ext uri="{FF2B5EF4-FFF2-40B4-BE49-F238E27FC236}">
                <a16:creationId xmlns:a16="http://schemas.microsoft.com/office/drawing/2014/main" id="{0A42C3A0-32AA-764E-39E1-7504400C6230}"/>
              </a:ext>
            </a:extLst>
          </p:cNvPr>
          <p:cNvCxnSpPr/>
          <p:nvPr/>
        </p:nvCxnSpPr>
        <p:spPr>
          <a:xfrm>
            <a:off x="248304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pic>
        <p:nvPicPr>
          <p:cNvPr id="2" name="Content Placeholder 69">
            <a:extLst>
              <a:ext uri="{FF2B5EF4-FFF2-40B4-BE49-F238E27FC236}">
                <a16:creationId xmlns:a16="http://schemas.microsoft.com/office/drawing/2014/main" id="{8389F5B1-E2AF-B7F9-2E9A-C87F44D21EC4}"/>
              </a:ext>
            </a:extLst>
          </p:cNvPr>
          <p:cNvPicPr>
            <a:picLocks noChangeAspect="1"/>
          </p:cNvPicPr>
          <p:nvPr/>
        </p:nvPicPr>
        <p:blipFill>
          <a:blip r:embed="rId7"/>
          <a:stretch>
            <a:fillRect/>
          </a:stretch>
        </p:blipFill>
        <p:spPr>
          <a:xfrm>
            <a:off x="-95466" y="5791200"/>
            <a:ext cx="12192000" cy="1066800"/>
          </a:xfrm>
          <a:prstGeom prst="rect">
            <a:avLst/>
          </a:prstGeom>
        </p:spPr>
      </p:pic>
    </p:spTree>
    <p:extLst>
      <p:ext uri="{BB962C8B-B14F-4D97-AF65-F5344CB8AC3E}">
        <p14:creationId xmlns:p14="http://schemas.microsoft.com/office/powerpoint/2010/main" val="3490604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FC3FF-4CE1-3D4D-808B-778BF4E4FF41}"/>
              </a:ext>
            </a:extLst>
          </p:cNvPr>
          <p:cNvSpPr>
            <a:spLocks noGrp="1"/>
          </p:cNvSpPr>
          <p:nvPr>
            <p:ph type="title"/>
          </p:nvPr>
        </p:nvSpPr>
        <p:spPr/>
        <p:txBody>
          <a:bodyPr/>
          <a:lstStyle/>
          <a:p>
            <a:r>
              <a:rPr lang="en-US" dirty="0"/>
              <a:t>What does a certified organisation have?</a:t>
            </a:r>
          </a:p>
        </p:txBody>
      </p:sp>
      <p:grpSp>
        <p:nvGrpSpPr>
          <p:cNvPr id="5" name="Groep 4">
            <a:extLst>
              <a:ext uri="{FF2B5EF4-FFF2-40B4-BE49-F238E27FC236}">
                <a16:creationId xmlns:a16="http://schemas.microsoft.com/office/drawing/2014/main" id="{81DC1421-EDC4-0946-9428-474D6E41AB62}"/>
              </a:ext>
            </a:extLst>
          </p:cNvPr>
          <p:cNvGrpSpPr/>
          <p:nvPr/>
        </p:nvGrpSpPr>
        <p:grpSpPr>
          <a:xfrm>
            <a:off x="4033917" y="2043543"/>
            <a:ext cx="3398520" cy="3124417"/>
            <a:chOff x="8911628" y="4431474"/>
            <a:chExt cx="6797040" cy="6248834"/>
          </a:xfrm>
        </p:grpSpPr>
        <p:pic>
          <p:nvPicPr>
            <p:cNvPr id="6" name="Afbeelding 5">
              <a:extLst>
                <a:ext uri="{FF2B5EF4-FFF2-40B4-BE49-F238E27FC236}">
                  <a16:creationId xmlns:a16="http://schemas.microsoft.com/office/drawing/2014/main" id="{5FC6A11C-C496-1744-9D9A-FA1AD7DD4383}"/>
                </a:ext>
              </a:extLst>
            </p:cNvPr>
            <p:cNvPicPr>
              <a:picLocks noChangeAspect="1"/>
            </p:cNvPicPr>
            <p:nvPr/>
          </p:nvPicPr>
          <p:blipFill>
            <a:blip r:embed="rId3" cstate="email">
              <a:extLst>
                <a:ext uri="{28A0092B-C50C-407E-A947-70E740481C1C}">
                  <a14:useLocalDpi xmlns:a14="http://schemas.microsoft.com/office/drawing/2010/main"/>
                </a:ext>
              </a:extLst>
            </a:blip>
            <a:srcRect/>
            <a:stretch/>
          </p:blipFill>
          <p:spPr>
            <a:xfrm>
              <a:off x="9899846" y="4431474"/>
              <a:ext cx="4607733" cy="4607733"/>
            </a:xfrm>
            <a:prstGeom prst="rect">
              <a:avLst/>
            </a:prstGeom>
          </p:spPr>
        </p:pic>
        <p:sp>
          <p:nvSpPr>
            <p:cNvPr id="7" name="Tekstvak 6">
              <a:extLst>
                <a:ext uri="{FF2B5EF4-FFF2-40B4-BE49-F238E27FC236}">
                  <a16:creationId xmlns:a16="http://schemas.microsoft.com/office/drawing/2014/main" id="{66D02F1F-F772-2443-B43C-3C8221C86CF4}"/>
                </a:ext>
              </a:extLst>
            </p:cNvPr>
            <p:cNvSpPr txBox="1"/>
            <p:nvPr/>
          </p:nvSpPr>
          <p:spPr>
            <a:xfrm>
              <a:off x="8911628" y="9192722"/>
              <a:ext cx="6797040" cy="148758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rtlCol="0" anchor="ctr">
              <a:spAutoFit/>
            </a:bodyPr>
            <a:lstStyle/>
            <a:p>
              <a:pPr algn="ctr"/>
              <a:r>
                <a:rPr lang="en-US" sz="1500" dirty="0">
                  <a:latin typeface="Work Sans Light" pitchFamily="2" charset="77"/>
                  <a:sym typeface="Helvetica Neue Light"/>
                </a:rPr>
                <a:t>CO</a:t>
              </a:r>
              <a:r>
                <a:rPr lang="en-US" sz="1500" baseline="-25000" dirty="0">
                  <a:latin typeface="Work Sans Light" pitchFamily="2" charset="77"/>
                  <a:sym typeface="Helvetica Neue Light"/>
                </a:rPr>
                <a:t>2</a:t>
              </a:r>
              <a:r>
                <a:rPr lang="en-US" sz="1500" dirty="0">
                  <a:latin typeface="Work Sans Light" pitchFamily="2" charset="77"/>
                  <a:sym typeface="Helvetica Neue Light"/>
                </a:rPr>
                <a:t> Management system</a:t>
              </a:r>
              <a:br>
                <a:rPr lang="en-US" sz="1500" dirty="0">
                  <a:latin typeface="Work Sans Light" pitchFamily="2" charset="77"/>
                  <a:sym typeface="Helvetica Neue Light"/>
                </a:rPr>
              </a:br>
              <a:r>
                <a:rPr lang="en-US" sz="1500" dirty="0">
                  <a:latin typeface="Work Sans Light" pitchFamily="2" charset="77"/>
                  <a:sym typeface="Helvetica Neue Light"/>
                </a:rPr>
                <a:t>(yearly assessed by </a:t>
              </a:r>
              <a:br>
                <a:rPr lang="en-US" sz="1500" dirty="0">
                  <a:latin typeface="Work Sans Light" pitchFamily="2" charset="77"/>
                  <a:sym typeface="Helvetica Neue Light"/>
                </a:rPr>
              </a:br>
              <a:r>
                <a:rPr lang="en-US" sz="1500" dirty="0">
                  <a:latin typeface="Work Sans Light" pitchFamily="2" charset="77"/>
                  <a:sym typeface="Helvetica Neue Light"/>
                </a:rPr>
                <a:t>accredited 3rd party)</a:t>
              </a:r>
              <a:endParaRPr lang="en-US" sz="1500" dirty="0">
                <a:solidFill>
                  <a:srgbClr val="00848B"/>
                </a:solidFill>
                <a:latin typeface="Work Sans Light" pitchFamily="2" charset="77"/>
              </a:endParaRPr>
            </a:p>
          </p:txBody>
        </p:sp>
      </p:grpSp>
      <p:grpSp>
        <p:nvGrpSpPr>
          <p:cNvPr id="8" name="Groep 7">
            <a:extLst>
              <a:ext uri="{FF2B5EF4-FFF2-40B4-BE49-F238E27FC236}">
                <a16:creationId xmlns:a16="http://schemas.microsoft.com/office/drawing/2014/main" id="{4F829AEA-52D5-184C-A044-AE33B91EB0D7}"/>
              </a:ext>
            </a:extLst>
          </p:cNvPr>
          <p:cNvGrpSpPr/>
          <p:nvPr/>
        </p:nvGrpSpPr>
        <p:grpSpPr>
          <a:xfrm>
            <a:off x="522597" y="1630030"/>
            <a:ext cx="4403226" cy="1764845"/>
            <a:chOff x="1044399" y="3260060"/>
            <a:chExt cx="8806451" cy="3529690"/>
          </a:xfrm>
        </p:grpSpPr>
        <p:pic>
          <p:nvPicPr>
            <p:cNvPr id="9" name="Afbeelding 8">
              <a:extLst>
                <a:ext uri="{FF2B5EF4-FFF2-40B4-BE49-F238E27FC236}">
                  <a16:creationId xmlns:a16="http://schemas.microsoft.com/office/drawing/2014/main" id="{A6DEC9D6-BE44-644D-A628-6AC14B16845B}"/>
                </a:ext>
              </a:extLst>
            </p:cNvPr>
            <p:cNvPicPr>
              <a:picLocks noChangeAspect="1"/>
            </p:cNvPicPr>
            <p:nvPr/>
          </p:nvPicPr>
          <p:blipFill>
            <a:blip r:embed="rId4" cstate="email">
              <a:extLst>
                <a:ext uri="{28A0092B-C50C-407E-A947-70E740481C1C}">
                  <a14:useLocalDpi xmlns:a14="http://schemas.microsoft.com/office/drawing/2010/main"/>
                </a:ext>
              </a:extLst>
            </a:blip>
            <a:srcRect/>
            <a:stretch/>
          </p:blipFill>
          <p:spPr>
            <a:xfrm>
              <a:off x="1044399" y="3487750"/>
              <a:ext cx="4419600" cy="3302000"/>
            </a:xfrm>
            <a:prstGeom prst="rect">
              <a:avLst/>
            </a:prstGeom>
          </p:spPr>
        </p:pic>
        <p:sp>
          <p:nvSpPr>
            <p:cNvPr id="10" name="Tekstvak 9">
              <a:extLst>
                <a:ext uri="{FF2B5EF4-FFF2-40B4-BE49-F238E27FC236}">
                  <a16:creationId xmlns:a16="http://schemas.microsoft.com/office/drawing/2014/main" id="{183C765D-475E-AE45-B576-5B82AAC43182}"/>
                </a:ext>
              </a:extLst>
            </p:cNvPr>
            <p:cNvSpPr txBox="1"/>
            <p:nvPr/>
          </p:nvSpPr>
          <p:spPr>
            <a:xfrm>
              <a:off x="4031941" y="3260060"/>
              <a:ext cx="5818909"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rtlCol="0" anchor="ctr">
              <a:spAutoFit/>
            </a:bodyPr>
            <a:lstStyle/>
            <a:p>
              <a:pPr algn="l"/>
              <a:r>
                <a:rPr lang="en-US" sz="1500" dirty="0">
                  <a:latin typeface="Work Sans Light" pitchFamily="2" charset="77"/>
                  <a:sym typeface="Helvetica Neue Light"/>
                </a:rPr>
                <a:t>Insights</a:t>
              </a:r>
            </a:p>
            <a:p>
              <a:pPr algn="l"/>
              <a:r>
                <a:rPr lang="en-US" sz="1500" dirty="0">
                  <a:solidFill>
                    <a:srgbClr val="00848B"/>
                  </a:solidFill>
                  <a:latin typeface="Work Sans Light" pitchFamily="2" charset="77"/>
                  <a:sym typeface="Helvetica Neue Light"/>
                </a:rPr>
                <a:t>(verified carbon footprint)</a:t>
              </a:r>
              <a:endParaRPr lang="en-US" sz="1500" dirty="0">
                <a:solidFill>
                  <a:srgbClr val="00848B"/>
                </a:solidFill>
                <a:latin typeface="Work Sans Light" pitchFamily="2" charset="77"/>
              </a:endParaRPr>
            </a:p>
          </p:txBody>
        </p:sp>
      </p:grpSp>
      <p:grpSp>
        <p:nvGrpSpPr>
          <p:cNvPr id="11" name="Groep 10">
            <a:extLst>
              <a:ext uri="{FF2B5EF4-FFF2-40B4-BE49-F238E27FC236}">
                <a16:creationId xmlns:a16="http://schemas.microsoft.com/office/drawing/2014/main" id="{1FB7F293-F1E6-744F-ACB2-AB4B384C1D40}"/>
              </a:ext>
            </a:extLst>
          </p:cNvPr>
          <p:cNvGrpSpPr/>
          <p:nvPr/>
        </p:nvGrpSpPr>
        <p:grpSpPr>
          <a:xfrm>
            <a:off x="8247669" y="1405653"/>
            <a:ext cx="3050165" cy="1761331"/>
            <a:chOff x="16494544" y="2811305"/>
            <a:chExt cx="6100329" cy="3522662"/>
          </a:xfrm>
        </p:grpSpPr>
        <p:pic>
          <p:nvPicPr>
            <p:cNvPr id="12" name="Afbeelding 11">
              <a:extLst>
                <a:ext uri="{FF2B5EF4-FFF2-40B4-BE49-F238E27FC236}">
                  <a16:creationId xmlns:a16="http://schemas.microsoft.com/office/drawing/2014/main" id="{AD64EFDE-3ED4-434E-89BD-894A18419362}"/>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6494544" y="3031967"/>
              <a:ext cx="5422900" cy="3302000"/>
            </a:xfrm>
            <a:prstGeom prst="rect">
              <a:avLst/>
            </a:prstGeom>
          </p:spPr>
        </p:pic>
        <p:sp>
          <p:nvSpPr>
            <p:cNvPr id="13" name="Tekstvak 12">
              <a:extLst>
                <a:ext uri="{FF2B5EF4-FFF2-40B4-BE49-F238E27FC236}">
                  <a16:creationId xmlns:a16="http://schemas.microsoft.com/office/drawing/2014/main" id="{7CF7BC2E-B56B-BB4F-A286-2DAA581B0329}"/>
                </a:ext>
              </a:extLst>
            </p:cNvPr>
            <p:cNvSpPr txBox="1"/>
            <p:nvPr/>
          </p:nvSpPr>
          <p:spPr>
            <a:xfrm>
              <a:off x="16775964" y="2811305"/>
              <a:ext cx="5818909" cy="564258"/>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rtlCol="0" anchor="ctr">
              <a:spAutoFit/>
            </a:bodyPr>
            <a:lstStyle/>
            <a:p>
              <a:pPr algn="l"/>
              <a:r>
                <a:rPr lang="en-US" sz="1500" dirty="0">
                  <a:latin typeface="Work Sans Light" pitchFamily="2" charset="77"/>
                  <a:sym typeface="Helvetica Neue Light"/>
                </a:rPr>
                <a:t>Ambitious reduction targets</a:t>
              </a:r>
            </a:p>
          </p:txBody>
        </p:sp>
      </p:grpSp>
      <p:grpSp>
        <p:nvGrpSpPr>
          <p:cNvPr id="14" name="Groep 13">
            <a:extLst>
              <a:ext uri="{FF2B5EF4-FFF2-40B4-BE49-F238E27FC236}">
                <a16:creationId xmlns:a16="http://schemas.microsoft.com/office/drawing/2014/main" id="{B3A01775-1278-2545-89D5-79760D5F6711}"/>
              </a:ext>
            </a:extLst>
          </p:cNvPr>
          <p:cNvGrpSpPr/>
          <p:nvPr/>
        </p:nvGrpSpPr>
        <p:grpSpPr>
          <a:xfrm>
            <a:off x="8247669" y="3429000"/>
            <a:ext cx="4564002" cy="2514600"/>
            <a:chOff x="16494544" y="6858000"/>
            <a:chExt cx="9128004" cy="5029200"/>
          </a:xfrm>
        </p:grpSpPr>
        <p:pic>
          <p:nvPicPr>
            <p:cNvPr id="15" name="Afbeelding 14">
              <a:extLst>
                <a:ext uri="{FF2B5EF4-FFF2-40B4-BE49-F238E27FC236}">
                  <a16:creationId xmlns:a16="http://schemas.microsoft.com/office/drawing/2014/main" id="{4EBD8951-38F4-F944-BFFA-59275B0A36B4}"/>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6494544" y="6858000"/>
              <a:ext cx="5422900" cy="5029200"/>
            </a:xfrm>
            <a:prstGeom prst="rect">
              <a:avLst/>
            </a:prstGeom>
          </p:spPr>
        </p:pic>
        <p:sp>
          <p:nvSpPr>
            <p:cNvPr id="16" name="Tekstvak 15">
              <a:extLst>
                <a:ext uri="{FF2B5EF4-FFF2-40B4-BE49-F238E27FC236}">
                  <a16:creationId xmlns:a16="http://schemas.microsoft.com/office/drawing/2014/main" id="{C4C4E668-09B8-0945-8AE2-644B53E4109D}"/>
                </a:ext>
              </a:extLst>
            </p:cNvPr>
            <p:cNvSpPr txBox="1"/>
            <p:nvPr/>
          </p:nvSpPr>
          <p:spPr>
            <a:xfrm>
              <a:off x="19803638" y="7602976"/>
              <a:ext cx="581891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rtlCol="0" anchor="ctr">
              <a:spAutoFit/>
            </a:bodyPr>
            <a:lstStyle/>
            <a:p>
              <a:pPr algn="l"/>
              <a:r>
                <a:rPr lang="en-US" sz="1500" dirty="0">
                  <a:latin typeface="Work Sans Light" pitchFamily="2" charset="77"/>
                  <a:sym typeface="Helvetica Neue Light"/>
                </a:rPr>
                <a:t>Innovation and </a:t>
              </a:r>
            </a:p>
            <a:p>
              <a:pPr algn="l"/>
              <a:r>
                <a:rPr lang="en-US" sz="1500" dirty="0">
                  <a:latin typeface="Work Sans Light" pitchFamily="2" charset="77"/>
                  <a:sym typeface="Helvetica Neue Light"/>
                </a:rPr>
                <a:t>collaboration</a:t>
              </a:r>
            </a:p>
          </p:txBody>
        </p:sp>
      </p:grpSp>
      <p:grpSp>
        <p:nvGrpSpPr>
          <p:cNvPr id="17" name="Groep 16">
            <a:extLst>
              <a:ext uri="{FF2B5EF4-FFF2-40B4-BE49-F238E27FC236}">
                <a16:creationId xmlns:a16="http://schemas.microsoft.com/office/drawing/2014/main" id="{8CF5592B-6EC6-C14A-A790-84CD90A5E70D}"/>
              </a:ext>
            </a:extLst>
          </p:cNvPr>
          <p:cNvGrpSpPr/>
          <p:nvPr/>
        </p:nvGrpSpPr>
        <p:grpSpPr>
          <a:xfrm>
            <a:off x="522597" y="3526062"/>
            <a:ext cx="4373798" cy="2514600"/>
            <a:chOff x="1044399" y="7052124"/>
            <a:chExt cx="8747596" cy="5029200"/>
          </a:xfrm>
        </p:grpSpPr>
        <p:sp>
          <p:nvSpPr>
            <p:cNvPr id="18" name="Tekstvak 17">
              <a:extLst>
                <a:ext uri="{FF2B5EF4-FFF2-40B4-BE49-F238E27FC236}">
                  <a16:creationId xmlns:a16="http://schemas.microsoft.com/office/drawing/2014/main" id="{1A1AC44E-5FB0-E54B-A6E4-6555DFE52E54}"/>
                </a:ext>
              </a:extLst>
            </p:cNvPr>
            <p:cNvSpPr txBox="1"/>
            <p:nvPr/>
          </p:nvSpPr>
          <p:spPr>
            <a:xfrm>
              <a:off x="3973085" y="9053764"/>
              <a:ext cx="5818910" cy="102592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25400" tIns="25400" rIns="25400" bIns="25400" rtlCol="0" anchor="ctr">
              <a:spAutoFit/>
            </a:bodyPr>
            <a:lstStyle/>
            <a:p>
              <a:pPr algn="l"/>
              <a:r>
                <a:rPr lang="en-US" sz="1500" dirty="0">
                  <a:latin typeface="Work Sans Light" pitchFamily="2" charset="77"/>
                  <a:sym typeface="Helvetica Neue Light"/>
                </a:rPr>
                <a:t>Transparency</a:t>
              </a:r>
            </a:p>
            <a:p>
              <a:pPr algn="l"/>
              <a:r>
                <a:rPr lang="en-US" sz="1500" dirty="0">
                  <a:latin typeface="Work Sans Light" pitchFamily="2" charset="77"/>
                  <a:sym typeface="Helvetica Neue Light"/>
                </a:rPr>
                <a:t>and communication</a:t>
              </a:r>
            </a:p>
          </p:txBody>
        </p:sp>
        <p:pic>
          <p:nvPicPr>
            <p:cNvPr id="19" name="Afbeelding 18">
              <a:extLst>
                <a:ext uri="{FF2B5EF4-FFF2-40B4-BE49-F238E27FC236}">
                  <a16:creationId xmlns:a16="http://schemas.microsoft.com/office/drawing/2014/main" id="{47672FDD-0BDA-A241-8A9E-1FCED93DF34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1044399" y="7052124"/>
              <a:ext cx="4419600" cy="5029200"/>
            </a:xfrm>
            <a:prstGeom prst="rect">
              <a:avLst/>
            </a:prstGeom>
          </p:spPr>
        </p:pic>
      </p:grpSp>
      <p:pic>
        <p:nvPicPr>
          <p:cNvPr id="20" name="Picture 2" descr="Sustainable Development Goals | International Partnerships">
            <a:extLst>
              <a:ext uri="{FF2B5EF4-FFF2-40B4-BE49-F238E27FC236}">
                <a16:creationId xmlns:a16="http://schemas.microsoft.com/office/drawing/2014/main" id="{05393BCD-A86A-AA4B-8D0C-2AF93E853DD1}"/>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6479207" y="5298023"/>
            <a:ext cx="1055638" cy="105563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descr="Global Reporting Initiative - Wikipedia">
            <a:extLst>
              <a:ext uri="{FF2B5EF4-FFF2-40B4-BE49-F238E27FC236}">
                <a16:creationId xmlns:a16="http://schemas.microsoft.com/office/drawing/2014/main" id="{43DA73FF-9F11-E242-9FAF-47D8586FA1B7}"/>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5888693" y="5453911"/>
            <a:ext cx="706471" cy="70647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Farma - Airsolutions Holland | Benefit your business">
            <a:extLst>
              <a:ext uri="{FF2B5EF4-FFF2-40B4-BE49-F238E27FC236}">
                <a16:creationId xmlns:a16="http://schemas.microsoft.com/office/drawing/2014/main" id="{F5CA801C-440D-4A4E-9E9B-3A6C34985A37}"/>
              </a:ext>
            </a:extLst>
          </p:cNvPr>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4285260" y="5517838"/>
            <a:ext cx="752536" cy="62288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 descr="Carbon Footprint Reduction - Equinix Sustainability">
            <a:extLst>
              <a:ext uri="{FF2B5EF4-FFF2-40B4-BE49-F238E27FC236}">
                <a16:creationId xmlns:a16="http://schemas.microsoft.com/office/drawing/2014/main" id="{A5369BAD-1040-8C46-B255-080428D24862}"/>
              </a:ext>
            </a:extLst>
          </p:cNvPr>
          <p:cNvPicPr>
            <a:picLocks noChangeAspect="1" noChangeArrowheads="1"/>
          </p:cNvPicPr>
          <p:nvPr/>
        </p:nvPicPr>
        <p:blipFill>
          <a:blip r:embed="rId11" cstate="email">
            <a:extLst>
              <a:ext uri="{28A0092B-C50C-407E-A947-70E740481C1C}">
                <a14:useLocalDpi xmlns:a14="http://schemas.microsoft.com/office/drawing/2010/main"/>
              </a:ext>
            </a:extLst>
          </a:blip>
          <a:srcRect/>
          <a:stretch>
            <a:fillRect/>
          </a:stretch>
        </p:blipFill>
        <p:spPr bwMode="auto">
          <a:xfrm>
            <a:off x="5002357" y="5420635"/>
            <a:ext cx="886337" cy="771113"/>
          </a:xfrm>
          <a:prstGeom prst="rect">
            <a:avLst/>
          </a:prstGeom>
          <a:noFill/>
          <a:extLst>
            <a:ext uri="{909E8E84-426E-40DD-AFC4-6F175D3DCCD1}">
              <a14:hiddenFill xmlns:a14="http://schemas.microsoft.com/office/drawing/2010/main">
                <a:solidFill>
                  <a:srgbClr val="FFFFFF"/>
                </a:solidFill>
              </a14:hiddenFill>
            </a:ext>
          </a:extLst>
        </p:spPr>
      </p:pic>
      <p:cxnSp>
        <p:nvCxnSpPr>
          <p:cNvPr id="24" name="Rechte verbindingslijn 23">
            <a:extLst>
              <a:ext uri="{FF2B5EF4-FFF2-40B4-BE49-F238E27FC236}">
                <a16:creationId xmlns:a16="http://schemas.microsoft.com/office/drawing/2014/main" id="{39595012-711F-EA34-9609-A08082469268}"/>
              </a:ext>
            </a:extLst>
          </p:cNvPr>
          <p:cNvCxnSpPr/>
          <p:nvPr/>
        </p:nvCxnSpPr>
        <p:spPr>
          <a:xfrm>
            <a:off x="499256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spTree>
    <p:extLst>
      <p:ext uri="{BB962C8B-B14F-4D97-AF65-F5344CB8AC3E}">
        <p14:creationId xmlns:p14="http://schemas.microsoft.com/office/powerpoint/2010/main" val="331928864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CDFC3FF-4CE1-3D4D-808B-778BF4E4FF41}"/>
              </a:ext>
            </a:extLst>
          </p:cNvPr>
          <p:cNvSpPr>
            <a:spLocks noGrp="1"/>
          </p:cNvSpPr>
          <p:nvPr>
            <p:ph type="title"/>
          </p:nvPr>
        </p:nvSpPr>
        <p:spPr/>
        <p:txBody>
          <a:bodyPr/>
          <a:lstStyle/>
          <a:p>
            <a:r>
              <a:rPr lang="en-US" dirty="0"/>
              <a:t>What does a certified organisation have?</a:t>
            </a:r>
          </a:p>
        </p:txBody>
      </p:sp>
      <p:pic>
        <p:nvPicPr>
          <p:cNvPr id="20" name="Afbeelding 19">
            <a:extLst>
              <a:ext uri="{FF2B5EF4-FFF2-40B4-BE49-F238E27FC236}">
                <a16:creationId xmlns:a16="http://schemas.microsoft.com/office/drawing/2014/main" id="{3D2AAB7F-63F5-274A-8946-68A9CAD85F7C}"/>
              </a:ext>
            </a:extLst>
          </p:cNvPr>
          <p:cNvPicPr>
            <a:picLocks noChangeAspect="1" noChangeArrowheads="1"/>
          </p:cNvPicPr>
          <p:nvPr/>
        </p:nvPicPr>
        <p:blipFill>
          <a:blip r:embed="rId3" cstate="email">
            <a:alphaModFix amt="20000"/>
            <a:extLst>
              <a:ext uri="{28A0092B-C50C-407E-A947-70E740481C1C}">
                <a14:useLocalDpi xmlns:a14="http://schemas.microsoft.com/office/drawing/2010/main"/>
              </a:ext>
            </a:extLst>
          </a:blip>
          <a:srcRect/>
          <a:stretch>
            <a:fillRect/>
          </a:stretch>
        </p:blipFill>
        <p:spPr bwMode="auto">
          <a:xfrm>
            <a:off x="2381647" y="1014413"/>
            <a:ext cx="5898357" cy="415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Tekstvak 20">
            <a:extLst>
              <a:ext uri="{FF2B5EF4-FFF2-40B4-BE49-F238E27FC236}">
                <a16:creationId xmlns:a16="http://schemas.microsoft.com/office/drawing/2014/main" id="{A2A72D22-F699-744B-BC6B-2CA04203BD27}"/>
              </a:ext>
            </a:extLst>
          </p:cNvPr>
          <p:cNvSpPr txBox="1">
            <a:spLocks noChangeArrowheads="1"/>
          </p:cNvSpPr>
          <p:nvPr/>
        </p:nvSpPr>
        <p:spPr bwMode="auto">
          <a:xfrm rot="-2795770">
            <a:off x="2257426" y="5902503"/>
            <a:ext cx="2045494" cy="23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spAutoFit/>
          </a:bodyPr>
          <a:lstStyle/>
          <a:p>
            <a:pPr algn="r" eaLnBrk="1"/>
            <a:r>
              <a:rPr lang="en-US" altLang="nl-NL" sz="1200" dirty="0">
                <a:latin typeface="Work Sans Light" pitchFamily="2" charset="77"/>
                <a:cs typeface="Calibri Light" panose="020F0302020204030204" pitchFamily="34" charset="0"/>
                <a:sym typeface="Helvetica Neue Light" panose="02000403000000020004" pitchFamily="2" charset="0"/>
              </a:rPr>
              <a:t>Insight</a:t>
            </a:r>
            <a:endParaRPr lang="en-US" altLang="nl-NL" sz="1200" dirty="0">
              <a:solidFill>
                <a:srgbClr val="00848B"/>
              </a:solidFill>
              <a:latin typeface="Work Sans Light" pitchFamily="2" charset="77"/>
              <a:cs typeface="Calibri Light" panose="020F0302020204030204" pitchFamily="34" charset="0"/>
            </a:endParaRPr>
          </a:p>
        </p:txBody>
      </p:sp>
      <p:sp>
        <p:nvSpPr>
          <p:cNvPr id="22" name="Tekstvak 21">
            <a:extLst>
              <a:ext uri="{FF2B5EF4-FFF2-40B4-BE49-F238E27FC236}">
                <a16:creationId xmlns:a16="http://schemas.microsoft.com/office/drawing/2014/main" id="{7E9D3ACB-82BC-F647-B28B-121013914671}"/>
              </a:ext>
            </a:extLst>
          </p:cNvPr>
          <p:cNvSpPr txBox="1">
            <a:spLocks noChangeArrowheads="1"/>
          </p:cNvSpPr>
          <p:nvPr/>
        </p:nvSpPr>
        <p:spPr bwMode="auto">
          <a:xfrm rot="-2795770">
            <a:off x="4367610" y="5759370"/>
            <a:ext cx="2045494"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spAutoFit/>
          </a:bodyPr>
          <a:lstStyle/>
          <a:p>
            <a:pPr algn="r" eaLnBrk="1"/>
            <a:r>
              <a:rPr lang="en-US" altLang="nl-NL" sz="1200" dirty="0">
                <a:latin typeface="Work Sans Light" pitchFamily="2" charset="77"/>
                <a:cs typeface="Calibri Light" panose="020F0302020204030204" pitchFamily="34" charset="0"/>
                <a:sym typeface="Helvetica Neue Light" panose="02000403000000020004" pitchFamily="2" charset="0"/>
              </a:rPr>
              <a:t>Transparency and communication</a:t>
            </a:r>
          </a:p>
        </p:txBody>
      </p:sp>
      <p:sp>
        <p:nvSpPr>
          <p:cNvPr id="23" name="Tekstvak 22">
            <a:extLst>
              <a:ext uri="{FF2B5EF4-FFF2-40B4-BE49-F238E27FC236}">
                <a16:creationId xmlns:a16="http://schemas.microsoft.com/office/drawing/2014/main" id="{788D468E-8086-DB4C-9A88-D55CAAA84549}"/>
              </a:ext>
            </a:extLst>
          </p:cNvPr>
          <p:cNvSpPr txBox="1">
            <a:spLocks noChangeArrowheads="1"/>
          </p:cNvSpPr>
          <p:nvPr/>
        </p:nvSpPr>
        <p:spPr bwMode="auto">
          <a:xfrm rot="-2795770">
            <a:off x="3294460" y="5764529"/>
            <a:ext cx="2044700"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spAutoFit/>
          </a:bodyPr>
          <a:lstStyle/>
          <a:p>
            <a:pPr algn="r" eaLnBrk="1"/>
            <a:r>
              <a:rPr lang="en-US" altLang="nl-NL" sz="1200" dirty="0">
                <a:latin typeface="Work Sans Light" pitchFamily="2" charset="77"/>
                <a:cs typeface="Calibri Light" panose="020F0302020204030204" pitchFamily="34" charset="0"/>
                <a:sym typeface="Helvetica Neue Light" panose="02000403000000020004" pitchFamily="2" charset="0"/>
              </a:rPr>
              <a:t>Ambitious reduction</a:t>
            </a:r>
          </a:p>
          <a:p>
            <a:pPr algn="r" eaLnBrk="1"/>
            <a:r>
              <a:rPr lang="en-US" altLang="nl-NL" sz="1200" dirty="0">
                <a:latin typeface="Work Sans Light" pitchFamily="2" charset="77"/>
                <a:cs typeface="Calibri Light" panose="020F0302020204030204" pitchFamily="34" charset="0"/>
                <a:sym typeface="Helvetica Neue Light" panose="02000403000000020004" pitchFamily="2" charset="0"/>
              </a:rPr>
              <a:t>targets</a:t>
            </a:r>
          </a:p>
        </p:txBody>
      </p:sp>
      <p:sp>
        <p:nvSpPr>
          <p:cNvPr id="24" name="Tekstvak 23">
            <a:extLst>
              <a:ext uri="{FF2B5EF4-FFF2-40B4-BE49-F238E27FC236}">
                <a16:creationId xmlns:a16="http://schemas.microsoft.com/office/drawing/2014/main" id="{7290C29E-DF22-4649-A683-542E85615852}"/>
              </a:ext>
            </a:extLst>
          </p:cNvPr>
          <p:cNvSpPr txBox="1">
            <a:spLocks noChangeArrowheads="1"/>
          </p:cNvSpPr>
          <p:nvPr/>
        </p:nvSpPr>
        <p:spPr bwMode="auto">
          <a:xfrm rot="-2795770">
            <a:off x="5451079" y="5759370"/>
            <a:ext cx="2045494" cy="4206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spAutoFit/>
          </a:bodyPr>
          <a:lstStyle/>
          <a:p>
            <a:pPr algn="r" eaLnBrk="1"/>
            <a:r>
              <a:rPr lang="en-US" altLang="nl-NL" sz="1200" dirty="0">
                <a:latin typeface="Work Sans Light" pitchFamily="2" charset="77"/>
                <a:cs typeface="Calibri Light" panose="020F0302020204030204" pitchFamily="34" charset="0"/>
                <a:sym typeface="Helvetica Neue Light" panose="02000403000000020004" pitchFamily="2" charset="0"/>
              </a:rPr>
              <a:t>Innovation and </a:t>
            </a:r>
          </a:p>
          <a:p>
            <a:pPr algn="r" eaLnBrk="1"/>
            <a:r>
              <a:rPr lang="en-US" altLang="nl-NL" sz="1200" dirty="0">
                <a:latin typeface="Work Sans Light" pitchFamily="2" charset="77"/>
                <a:cs typeface="Calibri Light" panose="020F0302020204030204" pitchFamily="34" charset="0"/>
                <a:sym typeface="Helvetica Neue Light" panose="02000403000000020004" pitchFamily="2" charset="0"/>
              </a:rPr>
              <a:t>collaboration</a:t>
            </a:r>
          </a:p>
        </p:txBody>
      </p:sp>
      <p:sp>
        <p:nvSpPr>
          <p:cNvPr id="25" name="Tekstvak 24">
            <a:extLst>
              <a:ext uri="{FF2B5EF4-FFF2-40B4-BE49-F238E27FC236}">
                <a16:creationId xmlns:a16="http://schemas.microsoft.com/office/drawing/2014/main" id="{F5B27E5A-2F6F-6B43-997D-F3501484A27E}"/>
              </a:ext>
            </a:extLst>
          </p:cNvPr>
          <p:cNvSpPr txBox="1">
            <a:spLocks noChangeArrowheads="1"/>
          </p:cNvSpPr>
          <p:nvPr/>
        </p:nvSpPr>
        <p:spPr bwMode="auto">
          <a:xfrm>
            <a:off x="8415735" y="3505895"/>
            <a:ext cx="3410744"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spAutoFit/>
          </a:bodyPr>
          <a:lstStyle/>
          <a:p>
            <a:pPr eaLnBrk="1"/>
            <a:r>
              <a:rPr lang="en-US" altLang="nl-NL" sz="1500" dirty="0">
                <a:latin typeface="Work Sans Light" pitchFamily="2" charset="77"/>
                <a:cs typeface="Calibri Light" panose="020F0302020204030204" pitchFamily="34" charset="0"/>
              </a:rPr>
              <a:t>Level 1, 2, 3</a:t>
            </a:r>
            <a:br>
              <a:rPr lang="en-US" altLang="nl-NL" sz="1500" dirty="0">
                <a:latin typeface="Work Sans Light" pitchFamily="2" charset="77"/>
                <a:cs typeface="Calibri Light" panose="020F0302020204030204" pitchFamily="34" charset="0"/>
              </a:rPr>
            </a:br>
            <a:r>
              <a:rPr lang="en-US" altLang="nl-NL" sz="1500" dirty="0">
                <a:solidFill>
                  <a:schemeClr val="accent2"/>
                </a:solidFill>
                <a:latin typeface="Work Sans Light" pitchFamily="2" charset="77"/>
                <a:cs typeface="Calibri Light" panose="020F0302020204030204" pitchFamily="34" charset="0"/>
              </a:rPr>
              <a:t>Scope 1 + 2 emission</a:t>
            </a:r>
          </a:p>
        </p:txBody>
      </p:sp>
      <p:sp>
        <p:nvSpPr>
          <p:cNvPr id="26" name="Tekstvak 25">
            <a:extLst>
              <a:ext uri="{FF2B5EF4-FFF2-40B4-BE49-F238E27FC236}">
                <a16:creationId xmlns:a16="http://schemas.microsoft.com/office/drawing/2014/main" id="{28B1E081-575D-F14B-8DEB-DAF1AF1A635F}"/>
              </a:ext>
            </a:extLst>
          </p:cNvPr>
          <p:cNvSpPr txBox="1">
            <a:spLocks noChangeArrowheads="1"/>
          </p:cNvSpPr>
          <p:nvPr/>
        </p:nvSpPr>
        <p:spPr bwMode="auto">
          <a:xfrm>
            <a:off x="8513366" y="1677095"/>
            <a:ext cx="3411538" cy="512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spAutoFit/>
          </a:bodyPr>
          <a:lstStyle/>
          <a:p>
            <a:pPr eaLnBrk="1"/>
            <a:r>
              <a:rPr lang="en-US" altLang="nl-NL" sz="1500" dirty="0">
                <a:latin typeface="Work Sans Light" pitchFamily="2" charset="77"/>
                <a:cs typeface="Calibri Light" panose="020F0302020204030204" pitchFamily="34" charset="0"/>
              </a:rPr>
              <a:t>Level 4, 5</a:t>
            </a:r>
            <a:br>
              <a:rPr lang="en-US" altLang="nl-NL" sz="1500" dirty="0">
                <a:latin typeface="Work Sans Light" pitchFamily="2" charset="77"/>
                <a:cs typeface="Calibri Light" panose="020F0302020204030204" pitchFamily="34" charset="0"/>
              </a:rPr>
            </a:br>
            <a:r>
              <a:rPr lang="en-US" altLang="nl-NL" sz="1500" dirty="0">
                <a:solidFill>
                  <a:schemeClr val="accent2"/>
                </a:solidFill>
                <a:latin typeface="Work Sans Light" pitchFamily="2" charset="77"/>
                <a:cs typeface="Calibri Light" panose="020F0302020204030204" pitchFamily="34" charset="0"/>
              </a:rPr>
              <a:t>Scope 1 + 2 + 3 emissions</a:t>
            </a:r>
          </a:p>
        </p:txBody>
      </p:sp>
      <p:sp>
        <p:nvSpPr>
          <p:cNvPr id="27" name="Tekstvak 26">
            <a:extLst>
              <a:ext uri="{FF2B5EF4-FFF2-40B4-BE49-F238E27FC236}">
                <a16:creationId xmlns:a16="http://schemas.microsoft.com/office/drawing/2014/main" id="{88E4E2C4-EB2D-7242-8DC5-4735A6C09E4C}"/>
              </a:ext>
            </a:extLst>
          </p:cNvPr>
          <p:cNvSpPr txBox="1"/>
          <p:nvPr/>
        </p:nvSpPr>
        <p:spPr>
          <a:xfrm>
            <a:off x="8415735" y="4055523"/>
            <a:ext cx="3410744" cy="235962"/>
          </a:xfrm>
          <a:prstGeom prst="rect">
            <a:avLst/>
          </a:prstGeom>
          <a:ln w="12700">
            <a:miter lim="400000"/>
          </a:ln>
        </p:spPr>
        <p:txBody>
          <a:bodyPr lIns="25400" tIns="25400" rIns="25400" bIns="25400" anchor="ctr">
            <a:spAutoFit/>
          </a:bodyPr>
          <a:lstStyle/>
          <a:p>
            <a:pPr>
              <a:defRPr/>
            </a:pPr>
            <a:r>
              <a:rPr lang="en-US" sz="1200" kern="0" dirty="0">
                <a:solidFill>
                  <a:schemeClr val="accent4">
                    <a:lumMod val="75000"/>
                  </a:schemeClr>
                </a:solidFill>
                <a:latin typeface="Work Sans Light" pitchFamily="2" charset="77"/>
                <a:cs typeface="Calibri Light" panose="020F0302020204030204" pitchFamily="34" charset="0"/>
                <a:sym typeface="Helvetica Neue"/>
              </a:rPr>
              <a:t>Own organisation + projects</a:t>
            </a:r>
          </a:p>
        </p:txBody>
      </p:sp>
      <p:sp>
        <p:nvSpPr>
          <p:cNvPr id="28" name="Tekstvak 27">
            <a:extLst>
              <a:ext uri="{FF2B5EF4-FFF2-40B4-BE49-F238E27FC236}">
                <a16:creationId xmlns:a16="http://schemas.microsoft.com/office/drawing/2014/main" id="{229A7A1E-D11C-B640-9A7F-E12E0F6C42F5}"/>
              </a:ext>
            </a:extLst>
          </p:cNvPr>
          <p:cNvSpPr txBox="1"/>
          <p:nvPr/>
        </p:nvSpPr>
        <p:spPr>
          <a:xfrm>
            <a:off x="8530035" y="2231921"/>
            <a:ext cx="3410744" cy="235962"/>
          </a:xfrm>
          <a:prstGeom prst="rect">
            <a:avLst/>
          </a:prstGeom>
          <a:ln w="12700">
            <a:miter lim="400000"/>
          </a:ln>
        </p:spPr>
        <p:txBody>
          <a:bodyPr lIns="25400" tIns="25400" rIns="25400" bIns="25400" anchor="ctr">
            <a:spAutoFit/>
          </a:bodyPr>
          <a:lstStyle/>
          <a:p>
            <a:pPr>
              <a:defRPr/>
            </a:pPr>
            <a:r>
              <a:rPr lang="en-US" sz="1200" kern="0" dirty="0">
                <a:solidFill>
                  <a:schemeClr val="accent4">
                    <a:lumMod val="75000"/>
                  </a:schemeClr>
                </a:solidFill>
                <a:latin typeface="Work Sans Light" pitchFamily="2" charset="77"/>
                <a:cs typeface="Calibri Light" panose="020F0302020204030204" pitchFamily="34" charset="0"/>
                <a:sym typeface="Helvetica Neue"/>
              </a:rPr>
              <a:t>Supply chain + industry</a:t>
            </a:r>
          </a:p>
        </p:txBody>
      </p:sp>
      <p:pic>
        <p:nvPicPr>
          <p:cNvPr id="29" name="Afbeelding 28">
            <a:extLst>
              <a:ext uri="{FF2B5EF4-FFF2-40B4-BE49-F238E27FC236}">
                <a16:creationId xmlns:a16="http://schemas.microsoft.com/office/drawing/2014/main" id="{F2562CF0-2B6B-A74F-ACBF-6F6F0C8F9553}"/>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2381646" y="1006475"/>
            <a:ext cx="5898357" cy="415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Afbeelding 29">
            <a:extLst>
              <a:ext uri="{FF2B5EF4-FFF2-40B4-BE49-F238E27FC236}">
                <a16:creationId xmlns:a16="http://schemas.microsoft.com/office/drawing/2014/main" id="{4C1D7336-E4A9-104E-B0F4-0561B3E0882C}"/>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2381647" y="1012825"/>
            <a:ext cx="5898357" cy="41505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 name="Tekstvak 37">
            <a:extLst>
              <a:ext uri="{FF2B5EF4-FFF2-40B4-BE49-F238E27FC236}">
                <a16:creationId xmlns:a16="http://schemas.microsoft.com/office/drawing/2014/main" id="{2A5241D6-CADC-5645-9ADB-034F8E4F054A}"/>
              </a:ext>
            </a:extLst>
          </p:cNvPr>
          <p:cNvSpPr txBox="1">
            <a:spLocks noChangeArrowheads="1"/>
          </p:cNvSpPr>
          <p:nvPr/>
        </p:nvSpPr>
        <p:spPr bwMode="auto">
          <a:xfrm>
            <a:off x="11112897" y="-295822"/>
            <a:ext cx="51361" cy="359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wrap="none" lIns="25400" tIns="25400" rIns="25400" bIns="25400" anchor="ctr">
            <a:spAutoFit/>
          </a:bodyPr>
          <a:lstStyle/>
          <a:p>
            <a:pPr eaLnBrk="1"/>
            <a:endParaRPr lang="en-US" altLang="nl-NL" sz="2000" dirty="0">
              <a:solidFill>
                <a:srgbClr val="00848B"/>
              </a:solidFill>
              <a:latin typeface="Korolev Light" pitchFamily="2" charset="77"/>
              <a:cs typeface="Calibri Light" panose="020F0302020204030204" pitchFamily="34" charset="0"/>
            </a:endParaRPr>
          </a:p>
        </p:txBody>
      </p:sp>
      <p:cxnSp>
        <p:nvCxnSpPr>
          <p:cNvPr id="15" name="Rechte verbindingslijn 14">
            <a:extLst>
              <a:ext uri="{FF2B5EF4-FFF2-40B4-BE49-F238E27FC236}">
                <a16:creationId xmlns:a16="http://schemas.microsoft.com/office/drawing/2014/main" id="{BCF16C70-1F9B-7B21-309C-33060CF41697}"/>
              </a:ext>
            </a:extLst>
          </p:cNvPr>
          <p:cNvCxnSpPr/>
          <p:nvPr/>
        </p:nvCxnSpPr>
        <p:spPr>
          <a:xfrm>
            <a:off x="499256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pic>
        <p:nvPicPr>
          <p:cNvPr id="3" name="Content Placeholder 69">
            <a:extLst>
              <a:ext uri="{FF2B5EF4-FFF2-40B4-BE49-F238E27FC236}">
                <a16:creationId xmlns:a16="http://schemas.microsoft.com/office/drawing/2014/main" id="{61410895-D9DB-49EA-B74D-FBD02A69FBF4}"/>
              </a:ext>
            </a:extLst>
          </p:cNvPr>
          <p:cNvPicPr>
            <a:picLocks noChangeAspect="1"/>
          </p:cNvPicPr>
          <p:nvPr/>
        </p:nvPicPr>
        <p:blipFill>
          <a:blip r:embed="rId5"/>
          <a:stretch>
            <a:fillRect/>
          </a:stretch>
        </p:blipFill>
        <p:spPr>
          <a:xfrm>
            <a:off x="0" y="5799212"/>
            <a:ext cx="12192000" cy="1066800"/>
          </a:xfrm>
          <a:prstGeom prst="rect">
            <a:avLst/>
          </a:prstGeom>
        </p:spPr>
      </p:pic>
    </p:spTree>
    <p:extLst>
      <p:ext uri="{BB962C8B-B14F-4D97-AF65-F5344CB8AC3E}">
        <p14:creationId xmlns:p14="http://schemas.microsoft.com/office/powerpoint/2010/main" val="4256052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par>
                                <p:cTn id="8" presetID="10" presetClass="entr" presetSubtype="0" fill="hold" nodeType="withEffect">
                                  <p:stCondLst>
                                    <p:cond delay="50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childTnLst>
                          </p:cTn>
                        </p:par>
                        <p:par>
                          <p:cTn id="11" fill="hold">
                            <p:stCondLst>
                              <p:cond delay="1000"/>
                            </p:stCondLst>
                            <p:childTnLst>
                              <p:par>
                                <p:cTn id="12" presetID="10" presetClass="entr" presetSubtype="0" fill="hold" grpId="0" nodeType="afterEffect">
                                  <p:stCondLst>
                                    <p:cond delay="20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500"/>
                                        <p:tgtEl>
                                          <p:spTgt spid="21"/>
                                        </p:tgtEl>
                                      </p:cBhvr>
                                    </p:animEffect>
                                  </p:childTnLst>
                                </p:cTn>
                              </p:par>
                            </p:childTnLst>
                          </p:cTn>
                        </p:par>
                        <p:par>
                          <p:cTn id="15" fill="hold">
                            <p:stCondLst>
                              <p:cond delay="1700"/>
                            </p:stCondLst>
                            <p:childTnLst>
                              <p:par>
                                <p:cTn id="16" presetID="10" presetClass="entr" presetSubtype="0" fill="hold" grpId="0" nodeType="after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fade">
                                      <p:cBhvr>
                                        <p:cTn id="18" dur="500"/>
                                        <p:tgtEl>
                                          <p:spTgt spid="23"/>
                                        </p:tgtEl>
                                      </p:cBhvr>
                                    </p:animEffect>
                                  </p:childTnLst>
                                </p:cTn>
                              </p:par>
                            </p:childTnLst>
                          </p:cTn>
                        </p:par>
                        <p:par>
                          <p:cTn id="19" fill="hold">
                            <p:stCondLst>
                              <p:cond delay="2200"/>
                            </p:stCondLst>
                            <p:childTnLst>
                              <p:par>
                                <p:cTn id="20" presetID="10" presetClass="entr" presetSubtype="0" fill="hold" grpId="0" nodeType="after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childTnLst>
                          </p:cTn>
                        </p:par>
                        <p:par>
                          <p:cTn id="23" fill="hold">
                            <p:stCondLst>
                              <p:cond delay="2700"/>
                            </p:stCondLst>
                            <p:childTnLst>
                              <p:par>
                                <p:cTn id="24" presetID="10" presetClass="entr" presetSubtype="0"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fade">
                                      <p:cBhvr>
                                        <p:cTn id="26" dur="600"/>
                                        <p:tgtEl>
                                          <p:spTgt spid="24"/>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500"/>
                                        <p:tgtEl>
                                          <p:spTgt spid="25"/>
                                        </p:tgtEl>
                                      </p:cBhvr>
                                    </p:animEffect>
                                  </p:childTnLst>
                                </p:cTn>
                              </p:par>
                              <p:par>
                                <p:cTn id="30" presetID="10" presetClass="entr" presetSubtype="0" fill="hold" grpId="0" nodeType="withEffect">
                                  <p:stCondLst>
                                    <p:cond delay="50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500"/>
                                  </p:stCondLst>
                                  <p:childTnLst>
                                    <p:set>
                                      <p:cBhvr>
                                        <p:cTn id="39" dur="1" fill="hold">
                                          <p:stCondLst>
                                            <p:cond delay="0"/>
                                          </p:stCondLst>
                                        </p:cTn>
                                        <p:tgtEl>
                                          <p:spTgt spid="26"/>
                                        </p:tgtEl>
                                        <p:attrNameLst>
                                          <p:attrName>style.visibility</p:attrName>
                                        </p:attrNameLst>
                                      </p:cBhvr>
                                      <p:to>
                                        <p:strVal val="visible"/>
                                      </p:to>
                                    </p:set>
                                    <p:animEffect transition="in" filter="fade">
                                      <p:cBhvr>
                                        <p:cTn id="40" dur="500"/>
                                        <p:tgtEl>
                                          <p:spTgt spid="26"/>
                                        </p:tgtEl>
                                      </p:cBhvr>
                                    </p:animEffect>
                                  </p:childTnLst>
                                </p:cTn>
                              </p:par>
                              <p:par>
                                <p:cTn id="41" presetID="10" presetClass="entr" presetSubtype="0" fill="hold" grpId="0" nodeType="withEffect">
                                  <p:stCondLst>
                                    <p:cond delay="1100"/>
                                  </p:stCondLst>
                                  <p:childTnLst>
                                    <p:set>
                                      <p:cBhvr>
                                        <p:cTn id="42" dur="1" fill="hold">
                                          <p:stCondLst>
                                            <p:cond delay="0"/>
                                          </p:stCondLst>
                                        </p:cTn>
                                        <p:tgtEl>
                                          <p:spTgt spid="28"/>
                                        </p:tgtEl>
                                        <p:attrNameLst>
                                          <p:attrName>style.visibility</p:attrName>
                                        </p:attrNameLst>
                                      </p:cBhvr>
                                      <p:to>
                                        <p:strVal val="visible"/>
                                      </p:to>
                                    </p:set>
                                    <p:animEffect transition="in" filter="fade">
                                      <p:cBhvr>
                                        <p:cTn id="43"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P spid="25" grpId="0" animBg="1"/>
      <p:bldP spid="26" grpId="0"/>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2D19B2-7836-357C-A1AD-B1E2F2CF3E64}"/>
              </a:ext>
            </a:extLst>
          </p:cNvPr>
          <p:cNvSpPr>
            <a:spLocks noGrp="1"/>
          </p:cNvSpPr>
          <p:nvPr>
            <p:ph type="title"/>
          </p:nvPr>
        </p:nvSpPr>
        <p:spPr/>
        <p:txBody>
          <a:bodyPr/>
          <a:lstStyle/>
          <a:p>
            <a:r>
              <a:rPr lang="nl-NL" dirty="0" err="1"/>
              <a:t>Key</a:t>
            </a:r>
            <a:r>
              <a:rPr lang="nl-NL" dirty="0"/>
              <a:t> </a:t>
            </a:r>
            <a:r>
              <a:rPr lang="nl-NL" dirty="0" err="1"/>
              <a:t>documents</a:t>
            </a:r>
            <a:r>
              <a:rPr lang="nl-NL" dirty="0"/>
              <a:t> </a:t>
            </a:r>
            <a:r>
              <a:rPr lang="nl-NL" dirty="0" err="1"/>
              <a:t>for</a:t>
            </a:r>
            <a:r>
              <a:rPr lang="nl-NL" dirty="0"/>
              <a:t> </a:t>
            </a:r>
            <a:r>
              <a:rPr lang="nl-NL" dirty="0" err="1"/>
              <a:t>certification</a:t>
            </a:r>
            <a:endParaRPr lang="nl-NL" dirty="0"/>
          </a:p>
        </p:txBody>
      </p:sp>
      <p:pic>
        <p:nvPicPr>
          <p:cNvPr id="4" name="Afbeelding 3" descr="Afbeelding met tekst, boek, schermopname, Merk&#10;&#10;Automatisch gegenereerde beschrijving">
            <a:hlinkClick r:id="rId2"/>
            <a:extLst>
              <a:ext uri="{FF2B5EF4-FFF2-40B4-BE49-F238E27FC236}">
                <a16:creationId xmlns:a16="http://schemas.microsoft.com/office/drawing/2014/main" id="{8A83B0F6-9E23-BD8A-C354-F38EB09363F8}"/>
              </a:ext>
            </a:extLst>
          </p:cNvPr>
          <p:cNvPicPr>
            <a:picLocks noChangeAspect="1"/>
          </p:cNvPicPr>
          <p:nvPr/>
        </p:nvPicPr>
        <p:blipFill rotWithShape="1">
          <a:blip r:embed="rId3"/>
          <a:srcRect l="26806" t="8982" r="31675" b="4813"/>
          <a:stretch/>
        </p:blipFill>
        <p:spPr>
          <a:xfrm>
            <a:off x="6427237" y="1244001"/>
            <a:ext cx="3125755" cy="4369999"/>
          </a:xfrm>
          <a:prstGeom prst="rect">
            <a:avLst/>
          </a:prstGeom>
        </p:spPr>
      </p:pic>
      <p:pic>
        <p:nvPicPr>
          <p:cNvPr id="11" name="Afbeelding 10" descr="Afbeelding met tekst, boek, grafische vormgeving, schermopname&#10;&#10;Automatisch gegenereerde beschrijving">
            <a:hlinkClick r:id="rId4"/>
            <a:extLst>
              <a:ext uri="{FF2B5EF4-FFF2-40B4-BE49-F238E27FC236}">
                <a16:creationId xmlns:a16="http://schemas.microsoft.com/office/drawing/2014/main" id="{6F03D827-9AB8-8C0D-79CB-DB3D47275A6C}"/>
              </a:ext>
            </a:extLst>
          </p:cNvPr>
          <p:cNvPicPr>
            <a:picLocks noChangeAspect="1"/>
          </p:cNvPicPr>
          <p:nvPr/>
        </p:nvPicPr>
        <p:blipFill rotWithShape="1">
          <a:blip r:embed="rId5"/>
          <a:srcRect l="26537" t="8631" r="32156" b="5871"/>
          <a:stretch/>
        </p:blipFill>
        <p:spPr>
          <a:xfrm>
            <a:off x="2049020" y="1244001"/>
            <a:ext cx="3137245" cy="4369999"/>
          </a:xfrm>
          <a:prstGeom prst="rect">
            <a:avLst/>
          </a:prstGeom>
        </p:spPr>
      </p:pic>
      <p:cxnSp>
        <p:nvCxnSpPr>
          <p:cNvPr id="15" name="Rechte verbindingslijn 14">
            <a:extLst>
              <a:ext uri="{FF2B5EF4-FFF2-40B4-BE49-F238E27FC236}">
                <a16:creationId xmlns:a16="http://schemas.microsoft.com/office/drawing/2014/main" id="{06DF4D6A-7A7C-ED99-1BDF-8107A3A647E0}"/>
              </a:ext>
            </a:extLst>
          </p:cNvPr>
          <p:cNvCxnSpPr/>
          <p:nvPr/>
        </p:nvCxnSpPr>
        <p:spPr>
          <a:xfrm>
            <a:off x="499256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pic>
        <p:nvPicPr>
          <p:cNvPr id="3" name="Content Placeholder 69">
            <a:extLst>
              <a:ext uri="{FF2B5EF4-FFF2-40B4-BE49-F238E27FC236}">
                <a16:creationId xmlns:a16="http://schemas.microsoft.com/office/drawing/2014/main" id="{289116EC-A0E2-54D1-0469-0358C24FDC05}"/>
              </a:ext>
            </a:extLst>
          </p:cNvPr>
          <p:cNvPicPr>
            <a:picLocks noChangeAspect="1"/>
          </p:cNvPicPr>
          <p:nvPr/>
        </p:nvPicPr>
        <p:blipFill>
          <a:blip r:embed="rId6"/>
          <a:stretch>
            <a:fillRect/>
          </a:stretch>
        </p:blipFill>
        <p:spPr>
          <a:xfrm>
            <a:off x="0" y="5791200"/>
            <a:ext cx="12192000" cy="1066800"/>
          </a:xfrm>
          <a:prstGeom prst="rect">
            <a:avLst/>
          </a:prstGeom>
        </p:spPr>
      </p:pic>
    </p:spTree>
    <p:extLst>
      <p:ext uri="{BB962C8B-B14F-4D97-AF65-F5344CB8AC3E}">
        <p14:creationId xmlns:p14="http://schemas.microsoft.com/office/powerpoint/2010/main" val="14841465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1420779-B67E-C5D4-EA1B-B3015A545F7E}"/>
              </a:ext>
            </a:extLst>
          </p:cNvPr>
          <p:cNvSpPr>
            <a:spLocks noGrp="1"/>
          </p:cNvSpPr>
          <p:nvPr>
            <p:ph type="title"/>
          </p:nvPr>
        </p:nvSpPr>
        <p:spPr/>
        <p:txBody>
          <a:bodyPr/>
          <a:lstStyle/>
          <a:p>
            <a:r>
              <a:rPr lang="nl-NL" dirty="0"/>
              <a:t>Assessment and audit </a:t>
            </a:r>
            <a:endParaRPr lang="en-GB" dirty="0"/>
          </a:p>
        </p:txBody>
      </p:sp>
      <p:sp>
        <p:nvSpPr>
          <p:cNvPr id="3" name="Tijdelijke aanduiding voor inhoud 2">
            <a:extLst>
              <a:ext uri="{FF2B5EF4-FFF2-40B4-BE49-F238E27FC236}">
                <a16:creationId xmlns:a16="http://schemas.microsoft.com/office/drawing/2014/main" id="{D440DE9C-EB8C-D267-B429-B746C3C63BD4}"/>
              </a:ext>
            </a:extLst>
          </p:cNvPr>
          <p:cNvSpPr>
            <a:spLocks noGrp="1"/>
          </p:cNvSpPr>
          <p:nvPr>
            <p:ph idx="1"/>
          </p:nvPr>
        </p:nvSpPr>
        <p:spPr>
          <a:xfrm>
            <a:off x="419497" y="1403466"/>
            <a:ext cx="5864742" cy="4528983"/>
          </a:xfrm>
        </p:spPr>
        <p:txBody>
          <a:bodyPr/>
          <a:lstStyle/>
          <a:p>
            <a:pPr marL="342900" indent="-342900">
              <a:buFont typeface="Arial" panose="020B0604020202020204" pitchFamily="34" charset="0"/>
              <a:buChar char="•"/>
            </a:pPr>
            <a:r>
              <a:rPr lang="nl-NL" dirty="0" err="1">
                <a:hlinkClick r:id="rId3"/>
              </a:rPr>
              <a:t>Annual</a:t>
            </a:r>
            <a:r>
              <a:rPr lang="nl-NL" dirty="0">
                <a:hlinkClick r:id="rId3"/>
              </a:rPr>
              <a:t> </a:t>
            </a:r>
            <a:r>
              <a:rPr lang="nl-NL" dirty="0" err="1">
                <a:hlinkClick r:id="rId3"/>
              </a:rPr>
              <a:t>third</a:t>
            </a:r>
            <a:r>
              <a:rPr lang="nl-NL" dirty="0">
                <a:hlinkClick r:id="rId3"/>
              </a:rPr>
              <a:t> party </a:t>
            </a:r>
            <a:r>
              <a:rPr lang="nl-NL" dirty="0" err="1">
                <a:hlinkClick r:id="rId3"/>
              </a:rPr>
              <a:t>accreditation</a:t>
            </a:r>
            <a:br>
              <a:rPr lang="nl-NL" dirty="0"/>
            </a:br>
            <a:r>
              <a:rPr lang="nl-NL" sz="2200" dirty="0"/>
              <a:t>(TÜV, Bureau </a:t>
            </a:r>
            <a:r>
              <a:rPr lang="nl-NL" sz="2200" dirty="0" err="1"/>
              <a:t>Veritas</a:t>
            </a:r>
            <a:r>
              <a:rPr lang="nl-NL" sz="2200" dirty="0"/>
              <a:t>, </a:t>
            </a:r>
            <a:r>
              <a:rPr lang="nl-NL" sz="2200" dirty="0" err="1"/>
              <a:t>Vinçotte</a:t>
            </a:r>
            <a:r>
              <a:rPr lang="nl-NL" sz="2200" dirty="0"/>
              <a:t>, DNV, </a:t>
            </a:r>
            <a:r>
              <a:rPr lang="nl-NL" sz="2200" dirty="0" err="1"/>
              <a:t>etc</a:t>
            </a:r>
            <a:r>
              <a:rPr lang="nl-NL" sz="2200" dirty="0"/>
              <a:t>)</a:t>
            </a:r>
          </a:p>
          <a:p>
            <a:pPr marL="342900" indent="-342900">
              <a:buFont typeface="Arial" panose="020B0604020202020204" pitchFamily="34" charset="0"/>
              <a:buChar char="•"/>
            </a:pPr>
            <a:r>
              <a:rPr lang="nl-NL" dirty="0"/>
              <a:t>Scope audit: </a:t>
            </a:r>
            <a:r>
              <a:rPr lang="nl-NL" dirty="0" err="1"/>
              <a:t>requirements</a:t>
            </a:r>
            <a:r>
              <a:rPr lang="nl-NL" dirty="0"/>
              <a:t> CO</a:t>
            </a:r>
            <a:r>
              <a:rPr lang="nl-NL" baseline="-25000" dirty="0"/>
              <a:t>2</a:t>
            </a:r>
            <a:r>
              <a:rPr lang="nl-NL" dirty="0"/>
              <a:t> Performance Ladder </a:t>
            </a:r>
            <a:r>
              <a:rPr lang="nl-NL" dirty="0">
                <a:sym typeface="Wingdings" panose="05000000000000000000" pitchFamily="2" charset="2"/>
              </a:rPr>
              <a:t> </a:t>
            </a:r>
            <a:r>
              <a:rPr lang="nl-NL" dirty="0" err="1">
                <a:sym typeface="Wingdings" panose="05000000000000000000" pitchFamily="2" charset="2"/>
              </a:rPr>
              <a:t>Handbook</a:t>
            </a:r>
            <a:endParaRPr lang="nl-NL" dirty="0"/>
          </a:p>
          <a:p>
            <a:pPr marL="342900" indent="-342900">
              <a:buFont typeface="Arial" panose="020B0604020202020204" pitchFamily="34" charset="0"/>
              <a:buChar char="•"/>
            </a:pPr>
            <a:r>
              <a:rPr lang="nl-NL" dirty="0"/>
              <a:t>Scope </a:t>
            </a:r>
            <a:r>
              <a:rPr lang="nl-NL" dirty="0" err="1"/>
              <a:t>requirements</a:t>
            </a:r>
            <a:r>
              <a:rPr lang="nl-NL" dirty="0"/>
              <a:t>: </a:t>
            </a:r>
          </a:p>
          <a:p>
            <a:pPr marL="800077" lvl="1" indent="-342900">
              <a:buFont typeface="Arial" panose="020B0604020202020204" pitchFamily="34" charset="0"/>
              <a:buChar char="•"/>
            </a:pPr>
            <a:r>
              <a:rPr lang="nl-NL" dirty="0"/>
              <a:t>CO</a:t>
            </a:r>
            <a:r>
              <a:rPr lang="nl-NL" baseline="-25000" dirty="0"/>
              <a:t>2</a:t>
            </a:r>
            <a:r>
              <a:rPr lang="nl-NL" dirty="0"/>
              <a:t> management system</a:t>
            </a:r>
          </a:p>
          <a:p>
            <a:pPr marL="800077" lvl="1" indent="-342900">
              <a:buFont typeface="Arial" panose="020B0604020202020204" pitchFamily="34" charset="0"/>
              <a:buChar char="•"/>
            </a:pPr>
            <a:r>
              <a:rPr lang="en-GB" dirty="0"/>
              <a:t>Requirements/level</a:t>
            </a:r>
          </a:p>
          <a:p>
            <a:pPr marL="800077" lvl="1" indent="-342900">
              <a:buFont typeface="Arial" panose="020B0604020202020204" pitchFamily="34" charset="0"/>
              <a:buChar char="•"/>
            </a:pPr>
            <a:r>
              <a:rPr lang="en-GB" dirty="0"/>
              <a:t>Requirements on project level</a:t>
            </a:r>
          </a:p>
        </p:txBody>
      </p:sp>
      <p:sp>
        <p:nvSpPr>
          <p:cNvPr id="6" name="Tekstvak 5">
            <a:extLst>
              <a:ext uri="{FF2B5EF4-FFF2-40B4-BE49-F238E27FC236}">
                <a16:creationId xmlns:a16="http://schemas.microsoft.com/office/drawing/2014/main" id="{624C37BA-4F13-C79A-D688-3FC1CAD00E97}"/>
              </a:ext>
            </a:extLst>
          </p:cNvPr>
          <p:cNvSpPr txBox="1"/>
          <p:nvPr/>
        </p:nvSpPr>
        <p:spPr>
          <a:xfrm>
            <a:off x="8401985" y="4910570"/>
            <a:ext cx="2304926" cy="461665"/>
          </a:xfrm>
          <a:prstGeom prst="rect">
            <a:avLst/>
          </a:prstGeom>
          <a:noFill/>
        </p:spPr>
        <p:txBody>
          <a:bodyPr wrap="none" rtlCol="0">
            <a:spAutoFit/>
          </a:bodyPr>
          <a:lstStyle/>
          <a:p>
            <a:r>
              <a:rPr lang="nl-NL" sz="1200" dirty="0">
                <a:hlinkClick r:id="rId4"/>
              </a:rPr>
              <a:t>CO</a:t>
            </a:r>
            <a:r>
              <a:rPr lang="nl-NL" sz="1200" baseline="-25000" dirty="0">
                <a:hlinkClick r:id="rId4"/>
              </a:rPr>
              <a:t>2</a:t>
            </a:r>
            <a:r>
              <a:rPr lang="nl-NL" sz="1200" dirty="0">
                <a:hlinkClick r:id="rId4"/>
              </a:rPr>
              <a:t> Performance Ladder standard</a:t>
            </a:r>
            <a:br>
              <a:rPr lang="nl-NL" sz="1200" dirty="0">
                <a:hlinkClick r:id="rId4"/>
              </a:rPr>
            </a:br>
            <a:r>
              <a:rPr lang="nl-NL" sz="1200" dirty="0">
                <a:hlinkClick r:id="rId4"/>
              </a:rPr>
              <a:t> (</a:t>
            </a:r>
            <a:r>
              <a:rPr lang="nl-NL" sz="1200" dirty="0" err="1">
                <a:hlinkClick r:id="rId4"/>
              </a:rPr>
              <a:t>requirements</a:t>
            </a:r>
            <a:r>
              <a:rPr lang="nl-NL" sz="1200" dirty="0"/>
              <a:t>) </a:t>
            </a:r>
            <a:endParaRPr lang="en-GB" sz="1200" dirty="0"/>
          </a:p>
        </p:txBody>
      </p:sp>
      <p:cxnSp>
        <p:nvCxnSpPr>
          <p:cNvPr id="9" name="Rechte verbindingslijn 8">
            <a:extLst>
              <a:ext uri="{FF2B5EF4-FFF2-40B4-BE49-F238E27FC236}">
                <a16:creationId xmlns:a16="http://schemas.microsoft.com/office/drawing/2014/main" id="{B7D6122D-4FC5-69AF-9486-1ACD90F5B649}"/>
              </a:ext>
            </a:extLst>
          </p:cNvPr>
          <p:cNvCxnSpPr/>
          <p:nvPr/>
        </p:nvCxnSpPr>
        <p:spPr>
          <a:xfrm>
            <a:off x="499256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pic>
        <p:nvPicPr>
          <p:cNvPr id="11" name="Afbeelding 10">
            <a:hlinkClick r:id="rId4"/>
            <a:extLst>
              <a:ext uri="{FF2B5EF4-FFF2-40B4-BE49-F238E27FC236}">
                <a16:creationId xmlns:a16="http://schemas.microsoft.com/office/drawing/2014/main" id="{238915AC-2767-1952-2C4A-4461AC8384DB}"/>
              </a:ext>
            </a:extLst>
          </p:cNvPr>
          <p:cNvPicPr>
            <a:picLocks noChangeAspect="1"/>
          </p:cNvPicPr>
          <p:nvPr/>
        </p:nvPicPr>
        <p:blipFill>
          <a:blip r:embed="rId5"/>
          <a:stretch>
            <a:fillRect/>
          </a:stretch>
        </p:blipFill>
        <p:spPr>
          <a:xfrm>
            <a:off x="8106657" y="693559"/>
            <a:ext cx="2983725" cy="4207557"/>
          </a:xfrm>
          <a:prstGeom prst="rect">
            <a:avLst/>
          </a:prstGeom>
          <a:ln>
            <a:solidFill>
              <a:schemeClr val="accent1"/>
            </a:solidFill>
          </a:ln>
        </p:spPr>
      </p:pic>
    </p:spTree>
    <p:extLst>
      <p:ext uri="{BB962C8B-B14F-4D97-AF65-F5344CB8AC3E}">
        <p14:creationId xmlns:p14="http://schemas.microsoft.com/office/powerpoint/2010/main" val="138629373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lucht, buiten, grond&#10;&#10;Automatisch gegenereerde beschrijving">
            <a:extLst>
              <a:ext uri="{FF2B5EF4-FFF2-40B4-BE49-F238E27FC236}">
                <a16:creationId xmlns:a16="http://schemas.microsoft.com/office/drawing/2014/main" id="{BBFFF380-9B85-4379-B39E-7361ACB3B362}"/>
              </a:ext>
            </a:extLst>
          </p:cNvPr>
          <p:cNvPicPr>
            <a:picLocks noChangeAspect="1"/>
          </p:cNvPicPr>
          <p:nvPr/>
        </p:nvPicPr>
        <p:blipFill rotWithShape="1">
          <a:blip r:embed="rId3"/>
          <a:srcRect r="15746"/>
          <a:stretch/>
        </p:blipFill>
        <p:spPr>
          <a:xfrm>
            <a:off x="4364620" y="1443318"/>
            <a:ext cx="7097224" cy="4336543"/>
          </a:xfrm>
          <a:prstGeom prst="rect">
            <a:avLst/>
          </a:prstGeom>
        </p:spPr>
      </p:pic>
      <p:sp>
        <p:nvSpPr>
          <p:cNvPr id="4" name="Titel 1">
            <a:extLst>
              <a:ext uri="{FF2B5EF4-FFF2-40B4-BE49-F238E27FC236}">
                <a16:creationId xmlns:a16="http://schemas.microsoft.com/office/drawing/2014/main" id="{2D262064-F3C1-4319-8B80-BE4DB0DA9046}"/>
              </a:ext>
            </a:extLst>
          </p:cNvPr>
          <p:cNvSpPr txBox="1">
            <a:spLocks/>
          </p:cNvSpPr>
          <p:nvPr/>
        </p:nvSpPr>
        <p:spPr>
          <a:xfrm>
            <a:off x="402318" y="362821"/>
            <a:ext cx="10515600" cy="648428"/>
          </a:xfrm>
          <a:prstGeom prst="rect">
            <a:avLst/>
          </a:prstGeom>
        </p:spPr>
        <p:txBody>
          <a:bodyPr/>
          <a:lstStyle>
            <a:lvl1pPr algn="l" defTabSz="1828709" rtl="0" eaLnBrk="1" latinLnBrk="0" hangingPunct="1">
              <a:lnSpc>
                <a:spcPct val="90000"/>
              </a:lnSpc>
              <a:spcBef>
                <a:spcPct val="0"/>
              </a:spcBef>
              <a:buNone/>
              <a:defRPr sz="7000" b="0" i="0" kern="1200" baseline="0">
                <a:solidFill>
                  <a:schemeClr val="tx1">
                    <a:lumMod val="75000"/>
                  </a:schemeClr>
                </a:solidFill>
                <a:latin typeface="Korolev Light" pitchFamily="2" charset="77"/>
                <a:ea typeface="+mj-ea"/>
                <a:cs typeface="+mj-cs"/>
              </a:defRPr>
            </a:lvl1pPr>
          </a:lstStyle>
          <a:p>
            <a:r>
              <a:rPr lang="nl-NL" sz="3500"/>
              <a:t>What is the </a:t>
            </a:r>
            <a:r>
              <a:rPr lang="nl-NL" sz="3500">
                <a:sym typeface="Helvetica Neue Medium"/>
              </a:rPr>
              <a:t>CO</a:t>
            </a:r>
            <a:r>
              <a:rPr lang="nl-NL" sz="3500" baseline="-25000">
                <a:sym typeface="Helvetica Neue Medium"/>
              </a:rPr>
              <a:t>2</a:t>
            </a:r>
            <a:r>
              <a:rPr lang="nl-NL" sz="3500"/>
              <a:t> Performance Ladder?</a:t>
            </a:r>
            <a:endParaRPr lang="nl-NL" sz="3500" dirty="0"/>
          </a:p>
        </p:txBody>
      </p:sp>
      <p:sp>
        <p:nvSpPr>
          <p:cNvPr id="5" name="Tijdelijke aanduiding voor tekst 4">
            <a:extLst>
              <a:ext uri="{FF2B5EF4-FFF2-40B4-BE49-F238E27FC236}">
                <a16:creationId xmlns:a16="http://schemas.microsoft.com/office/drawing/2014/main" id="{47961A78-C1EB-43A7-BDE6-52424BA8ACC5}"/>
              </a:ext>
            </a:extLst>
          </p:cNvPr>
          <p:cNvSpPr txBox="1">
            <a:spLocks noChangeArrowheads="1"/>
          </p:cNvSpPr>
          <p:nvPr/>
        </p:nvSpPr>
        <p:spPr bwMode="auto">
          <a:xfrm>
            <a:off x="730158" y="1373342"/>
            <a:ext cx="3724275" cy="44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ctr">
              <a:defRPr sz="3000" b="1">
                <a:solidFill>
                  <a:srgbClr val="000000"/>
                </a:solidFill>
                <a:latin typeface="12 pt. Helvetica* 75 Bold   074"/>
                <a:ea typeface="12 pt. Helvetica* 75 Bold   074"/>
                <a:cs typeface="12 pt. Helvetica* 75 Bold   074"/>
                <a:sym typeface="Helvetica Neue" panose="02000503000000020004" pitchFamily="2" charset="0"/>
              </a:defRPr>
            </a:lvl1pPr>
            <a:lvl2pPr marL="635000" algn="ctr">
              <a:defRPr sz="3000" b="1">
                <a:solidFill>
                  <a:srgbClr val="000000"/>
                </a:solidFill>
                <a:latin typeface="12 pt. Helvetica* 75 Bold   074"/>
                <a:ea typeface="12 pt. Helvetica* 75 Bold   074"/>
                <a:cs typeface="12 pt. Helvetica* 75 Bold   074"/>
                <a:sym typeface="Helvetica Neue" panose="02000503000000020004" pitchFamily="2" charset="0"/>
              </a:defRPr>
            </a:lvl2pPr>
            <a:lvl3pPr marL="1270000" algn="ctr">
              <a:defRPr sz="3000" b="1">
                <a:solidFill>
                  <a:srgbClr val="000000"/>
                </a:solidFill>
                <a:latin typeface="12 pt. Helvetica* 75 Bold   074"/>
                <a:ea typeface="12 pt. Helvetica* 75 Bold   074"/>
                <a:cs typeface="12 pt. Helvetica* 75 Bold   074"/>
                <a:sym typeface="Helvetica Neue" panose="02000503000000020004" pitchFamily="2" charset="0"/>
              </a:defRPr>
            </a:lvl3pPr>
            <a:lvl4pPr marL="1905000" algn="ctr">
              <a:defRPr sz="3000" b="1">
                <a:solidFill>
                  <a:srgbClr val="000000"/>
                </a:solidFill>
                <a:latin typeface="12 pt. Helvetica* 75 Bold   074"/>
                <a:ea typeface="12 pt. Helvetica* 75 Bold   074"/>
                <a:cs typeface="12 pt. Helvetica* 75 Bold   074"/>
                <a:sym typeface="Helvetica Neue" panose="02000503000000020004" pitchFamily="2" charset="0"/>
              </a:defRPr>
            </a:lvl4pPr>
            <a:lvl5pPr marL="2540000" algn="ctr">
              <a:defRPr sz="3000" b="1">
                <a:solidFill>
                  <a:srgbClr val="000000"/>
                </a:solidFill>
                <a:latin typeface="12 pt. Helvetica* 75 Bold   074"/>
                <a:ea typeface="12 pt. Helvetica* 75 Bold   074"/>
                <a:cs typeface="12 pt. Helvetica* 75 Bold   074"/>
                <a:sym typeface="Helvetica Neue" panose="02000503000000020004" pitchFamily="2" charset="0"/>
              </a:defRPr>
            </a:lvl5pPr>
            <a:lvl6pPr marL="2997200" algn="ctr" defTabSz="825500" eaLnBrk="0" fontAlgn="base" hangingPunct="0">
              <a:spcBef>
                <a:spcPct val="0"/>
              </a:spcBef>
              <a:spcAft>
                <a:spcPct val="0"/>
              </a:spcAft>
              <a:defRPr sz="3000" b="1">
                <a:solidFill>
                  <a:srgbClr val="000000"/>
                </a:solidFill>
                <a:latin typeface="12 pt. Helvetica* 75 Bold   074"/>
                <a:ea typeface="12 pt. Helvetica* 75 Bold   074"/>
                <a:cs typeface="12 pt. Helvetica* 75 Bold   074"/>
                <a:sym typeface="Helvetica Neue" panose="02000503000000020004" pitchFamily="2" charset="0"/>
              </a:defRPr>
            </a:lvl6pPr>
            <a:lvl7pPr marL="3454400" algn="ctr" defTabSz="825500" eaLnBrk="0" fontAlgn="base" hangingPunct="0">
              <a:spcBef>
                <a:spcPct val="0"/>
              </a:spcBef>
              <a:spcAft>
                <a:spcPct val="0"/>
              </a:spcAft>
              <a:defRPr sz="3000" b="1">
                <a:solidFill>
                  <a:srgbClr val="000000"/>
                </a:solidFill>
                <a:latin typeface="12 pt. Helvetica* 75 Bold   074"/>
                <a:ea typeface="12 pt. Helvetica* 75 Bold   074"/>
                <a:cs typeface="12 pt. Helvetica* 75 Bold   074"/>
                <a:sym typeface="Helvetica Neue" panose="02000503000000020004" pitchFamily="2" charset="0"/>
              </a:defRPr>
            </a:lvl7pPr>
            <a:lvl8pPr marL="3911600" algn="ctr" defTabSz="825500" eaLnBrk="0" fontAlgn="base" hangingPunct="0">
              <a:spcBef>
                <a:spcPct val="0"/>
              </a:spcBef>
              <a:spcAft>
                <a:spcPct val="0"/>
              </a:spcAft>
              <a:defRPr sz="3000" b="1">
                <a:solidFill>
                  <a:srgbClr val="000000"/>
                </a:solidFill>
                <a:latin typeface="12 pt. Helvetica* 75 Bold   074"/>
                <a:ea typeface="12 pt. Helvetica* 75 Bold   074"/>
                <a:cs typeface="12 pt. Helvetica* 75 Bold   074"/>
                <a:sym typeface="Helvetica Neue" panose="02000503000000020004" pitchFamily="2" charset="0"/>
              </a:defRPr>
            </a:lvl8pPr>
            <a:lvl9pPr marL="4368800" algn="ctr" defTabSz="825500" eaLnBrk="0" fontAlgn="base" hangingPunct="0">
              <a:spcBef>
                <a:spcPct val="0"/>
              </a:spcBef>
              <a:spcAft>
                <a:spcPct val="0"/>
              </a:spcAft>
              <a:defRPr sz="3000" b="1">
                <a:solidFill>
                  <a:srgbClr val="000000"/>
                </a:solidFill>
                <a:latin typeface="12 pt. Helvetica* 75 Bold   074"/>
                <a:ea typeface="12 pt. Helvetica* 75 Bold   074"/>
                <a:cs typeface="12 pt. Helvetica* 75 Bold   074"/>
                <a:sym typeface="Helvetica Neue" panose="02000503000000020004" pitchFamily="2" charset="0"/>
              </a:defRPr>
            </a:lvl9pPr>
          </a:lstStyle>
          <a:p>
            <a:pPr algn="l">
              <a:spcBef>
                <a:spcPts val="2500"/>
              </a:spcBef>
              <a:buSzPct val="60000"/>
            </a:pPr>
            <a:r>
              <a:rPr lang="en-US" altLang="nl-NL" sz="2400" b="0" dirty="0">
                <a:solidFill>
                  <a:schemeClr val="tx1"/>
                </a:solidFill>
                <a:latin typeface="Work Sans Light" pitchFamily="2" charset="77"/>
                <a:ea typeface="12 pt. Helvetica* 76 Bold Itali"/>
                <a:cs typeface="Calibri Light" panose="020F0302020204030204" pitchFamily="34" charset="0"/>
              </a:rPr>
              <a:t>Green (public) procurement tool</a:t>
            </a:r>
          </a:p>
        </p:txBody>
      </p:sp>
      <p:graphicFrame>
        <p:nvGraphicFramePr>
          <p:cNvPr id="7" name="Tabel 6">
            <a:extLst>
              <a:ext uri="{FF2B5EF4-FFF2-40B4-BE49-F238E27FC236}">
                <a16:creationId xmlns:a16="http://schemas.microsoft.com/office/drawing/2014/main" id="{9804A8E0-614A-4FD7-88A2-DC10D5300E66}"/>
              </a:ext>
            </a:extLst>
          </p:cNvPr>
          <p:cNvGraphicFramePr>
            <a:graphicFrameLocks noGrp="1"/>
          </p:cNvGraphicFramePr>
          <p:nvPr/>
        </p:nvGraphicFramePr>
        <p:xfrm>
          <a:off x="1624916" y="2992592"/>
          <a:ext cx="3995899" cy="2540001"/>
        </p:xfrm>
        <a:graphic>
          <a:graphicData uri="http://schemas.openxmlformats.org/drawingml/2006/table">
            <a:tbl>
              <a:tblPr firstRow="1" bandRow="1">
                <a:tableStyleId>{5940675A-B579-460E-94D1-54222C63F5DA}</a:tableStyleId>
              </a:tblPr>
              <a:tblGrid>
                <a:gridCol w="2020753">
                  <a:extLst>
                    <a:ext uri="{9D8B030D-6E8A-4147-A177-3AD203B41FA5}">
                      <a16:colId xmlns:a16="http://schemas.microsoft.com/office/drawing/2014/main" val="20000"/>
                    </a:ext>
                  </a:extLst>
                </a:gridCol>
                <a:gridCol w="1975146">
                  <a:extLst>
                    <a:ext uri="{9D8B030D-6E8A-4147-A177-3AD203B41FA5}">
                      <a16:colId xmlns:a16="http://schemas.microsoft.com/office/drawing/2014/main" val="20001"/>
                    </a:ext>
                  </a:extLst>
                </a:gridCol>
              </a:tblGrid>
              <a:tr h="541431">
                <a:tc>
                  <a:txBody>
                    <a:bodyPr/>
                    <a:lstStyle/>
                    <a:p>
                      <a:pPr marL="0" marR="0" lvl="0" indent="0" algn="l" defTabSz="825500" eaLnBrk="1" fontAlgn="auto" latinLnBrk="0" hangingPunct="1">
                        <a:lnSpc>
                          <a:spcPct val="100000"/>
                        </a:lnSpc>
                        <a:spcBef>
                          <a:spcPts val="0"/>
                        </a:spcBef>
                        <a:spcAft>
                          <a:spcPts val="0"/>
                        </a:spcAft>
                        <a:buClrTx/>
                        <a:buSzTx/>
                        <a:buFontTx/>
                        <a:buNone/>
                        <a:tabLst/>
                        <a:defRPr/>
                      </a:pPr>
                      <a:r>
                        <a:rPr lang="en-US" sz="1500" b="0" i="0" u="none" strike="noStrike" cap="none" spc="0" baseline="0" noProof="0">
                          <a:ln>
                            <a:noFill/>
                          </a:ln>
                          <a:solidFill>
                            <a:schemeClr val="tx1"/>
                          </a:solidFill>
                          <a:effectLst/>
                          <a:uFillTx/>
                          <a:latin typeface="Work Sans Light" pitchFamily="2" charset="77"/>
                          <a:ea typeface="+mn-ea"/>
                          <a:cs typeface="+mn-cs"/>
                          <a:sym typeface="Helvetica Neue Light"/>
                        </a:rPr>
                        <a:t>CO</a:t>
                      </a:r>
                      <a:r>
                        <a:rPr lang="en-US" sz="1500" b="0" i="0" u="none" strike="noStrike" cap="none" spc="0" baseline="-25000" noProof="0">
                          <a:ln>
                            <a:noFill/>
                          </a:ln>
                          <a:solidFill>
                            <a:schemeClr val="tx1"/>
                          </a:solidFill>
                          <a:effectLst/>
                          <a:uFillTx/>
                          <a:latin typeface="Work Sans Light" pitchFamily="2" charset="77"/>
                          <a:ea typeface="+mn-ea"/>
                          <a:cs typeface="+mn-cs"/>
                          <a:sym typeface="Helvetica Neue Light"/>
                        </a:rPr>
                        <a:t>2</a:t>
                      </a:r>
                      <a:r>
                        <a:rPr lang="en-US" sz="1500" b="0" i="0" u="none" strike="noStrike" cap="none" spc="0" baseline="0" noProof="0">
                          <a:ln>
                            <a:noFill/>
                          </a:ln>
                          <a:solidFill>
                            <a:schemeClr val="tx1"/>
                          </a:solidFill>
                          <a:effectLst/>
                          <a:uFillTx/>
                          <a:latin typeface="Work Sans Light" pitchFamily="2" charset="77"/>
                          <a:ea typeface="+mn-ea"/>
                          <a:cs typeface="+mn-cs"/>
                          <a:sym typeface="Helvetica Neue Light"/>
                        </a:rPr>
                        <a:t> </a:t>
                      </a:r>
                      <a:r>
                        <a:rPr lang="en-US" sz="1500" b="0" i="0" noProof="0">
                          <a:solidFill>
                            <a:schemeClr val="tx1"/>
                          </a:solidFill>
                          <a:latin typeface="Work Sans Light" pitchFamily="2" charset="77"/>
                        </a:rPr>
                        <a:t>Ambition level</a:t>
                      </a:r>
                    </a:p>
                  </a:txBody>
                  <a:tcPr marL="172970" marR="172970" marT="108123" marB="108123">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500" b="0" i="0" noProof="0" dirty="0">
                          <a:solidFill>
                            <a:schemeClr val="tx1"/>
                          </a:solidFill>
                          <a:latin typeface="Work Sans Light" pitchFamily="2" charset="77"/>
                        </a:rPr>
                        <a:t>Award advantage</a:t>
                      </a:r>
                    </a:p>
                  </a:txBody>
                  <a:tcPr marL="172970" marR="172970" marT="108123" marB="108123">
                    <a:lnL w="12700" cmpd="sng">
                      <a:noFill/>
                    </a:lnL>
                    <a:lnR w="12700" cmpd="sng">
                      <a:noFill/>
                    </a:lnR>
                    <a:lnT w="12700" cmpd="sng">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0"/>
                  </a:ext>
                </a:extLst>
              </a:tr>
              <a:tr h="399714">
                <a:tc>
                  <a:txBody>
                    <a:bodyPr/>
                    <a:lstStyle/>
                    <a:p>
                      <a:pPr algn="l"/>
                      <a:r>
                        <a:rPr lang="en-US" sz="1100" b="0" i="0" noProof="0" dirty="0">
                          <a:solidFill>
                            <a:schemeClr val="accent1"/>
                          </a:solidFill>
                          <a:latin typeface="Work Sans Light" pitchFamily="2" charset="77"/>
                        </a:rPr>
                        <a:t>Level 5</a:t>
                      </a:r>
                    </a:p>
                  </a:txBody>
                  <a:tcPr marL="172970" marR="172970" marT="108123" marB="108123">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0" i="0" noProof="0">
                          <a:solidFill>
                            <a:schemeClr val="accent1"/>
                          </a:solidFill>
                          <a:latin typeface="Work Sans Light" pitchFamily="2" charset="77"/>
                        </a:rPr>
                        <a:t>10 %</a:t>
                      </a:r>
                    </a:p>
                  </a:txBody>
                  <a:tcPr marL="172970" marR="172970" marT="108123" marB="108123">
                    <a:lnL w="12700" cmpd="sng">
                      <a:noFill/>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99714">
                <a:tc>
                  <a:txBody>
                    <a:bodyPr/>
                    <a:lstStyle/>
                    <a:p>
                      <a:pPr marL="0" marR="0" lvl="0" indent="0" algn="l" defTabSz="825500" eaLnBrk="1" fontAlgn="auto" latinLnBrk="0" hangingPunct="1">
                        <a:lnSpc>
                          <a:spcPct val="100000"/>
                        </a:lnSpc>
                        <a:spcBef>
                          <a:spcPts val="0"/>
                        </a:spcBef>
                        <a:spcAft>
                          <a:spcPts val="0"/>
                        </a:spcAft>
                        <a:buClrTx/>
                        <a:buSzTx/>
                        <a:buFontTx/>
                        <a:buNone/>
                        <a:tabLst/>
                        <a:defRPr/>
                      </a:pPr>
                      <a:r>
                        <a:rPr lang="en-US" sz="1100" b="0" i="0" noProof="0" dirty="0">
                          <a:solidFill>
                            <a:schemeClr val="accent1"/>
                          </a:solidFill>
                          <a:latin typeface="Work Sans Light" pitchFamily="2" charset="77"/>
                        </a:rPr>
                        <a:t>Level 4</a:t>
                      </a:r>
                    </a:p>
                  </a:txBody>
                  <a:tcPr marL="172970" marR="172970" marT="108123" marB="108123">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0" i="0" noProof="0">
                          <a:solidFill>
                            <a:schemeClr val="accent1"/>
                          </a:solidFill>
                          <a:latin typeface="Work Sans Light" pitchFamily="2" charset="77"/>
                        </a:rPr>
                        <a:t>7 %</a:t>
                      </a:r>
                    </a:p>
                  </a:txBody>
                  <a:tcPr marL="172970" marR="172970" marT="108123" marB="108123">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99714">
                <a:tc>
                  <a:txBody>
                    <a:bodyPr/>
                    <a:lstStyle/>
                    <a:p>
                      <a:pPr marL="0" marR="0" lvl="0" indent="0" algn="l" defTabSz="825500" eaLnBrk="1" fontAlgn="auto" latinLnBrk="0" hangingPunct="1">
                        <a:lnSpc>
                          <a:spcPct val="100000"/>
                        </a:lnSpc>
                        <a:spcBef>
                          <a:spcPts val="0"/>
                        </a:spcBef>
                        <a:spcAft>
                          <a:spcPts val="0"/>
                        </a:spcAft>
                        <a:buClrTx/>
                        <a:buSzTx/>
                        <a:buFontTx/>
                        <a:buNone/>
                        <a:tabLst/>
                        <a:defRPr/>
                      </a:pPr>
                      <a:r>
                        <a:rPr lang="en-US" sz="1100" b="0" i="0" noProof="0" dirty="0">
                          <a:solidFill>
                            <a:schemeClr val="accent1"/>
                          </a:solidFill>
                          <a:latin typeface="Work Sans Light" pitchFamily="2" charset="77"/>
                        </a:rPr>
                        <a:t>Level 3</a:t>
                      </a:r>
                    </a:p>
                  </a:txBody>
                  <a:tcPr marL="172970" marR="172970" marT="108123" marB="108123">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0" i="0" noProof="0">
                          <a:solidFill>
                            <a:schemeClr val="accent1"/>
                          </a:solidFill>
                          <a:latin typeface="Work Sans Light" pitchFamily="2" charset="77"/>
                        </a:rPr>
                        <a:t>4 %</a:t>
                      </a:r>
                    </a:p>
                  </a:txBody>
                  <a:tcPr marL="172970" marR="172970" marT="108123" marB="108123">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99714">
                <a:tc>
                  <a:txBody>
                    <a:bodyPr/>
                    <a:lstStyle/>
                    <a:p>
                      <a:pPr marL="0" marR="0" lvl="0" indent="0" algn="l" defTabSz="825500" eaLnBrk="1" fontAlgn="auto" latinLnBrk="0" hangingPunct="1">
                        <a:lnSpc>
                          <a:spcPct val="100000"/>
                        </a:lnSpc>
                        <a:spcBef>
                          <a:spcPts val="0"/>
                        </a:spcBef>
                        <a:spcAft>
                          <a:spcPts val="0"/>
                        </a:spcAft>
                        <a:buClrTx/>
                        <a:buSzTx/>
                        <a:buFontTx/>
                        <a:buNone/>
                        <a:tabLst/>
                        <a:defRPr/>
                      </a:pPr>
                      <a:r>
                        <a:rPr lang="en-US" sz="1100" b="0" i="0" noProof="0" dirty="0">
                          <a:solidFill>
                            <a:schemeClr val="accent1"/>
                          </a:solidFill>
                          <a:latin typeface="Work Sans Light" pitchFamily="2" charset="77"/>
                        </a:rPr>
                        <a:t>Level 2</a:t>
                      </a:r>
                    </a:p>
                  </a:txBody>
                  <a:tcPr marL="172970" marR="172970" marT="108123" marB="108123">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l"/>
                      <a:r>
                        <a:rPr lang="en-US" sz="1100" b="0" i="0" noProof="0">
                          <a:solidFill>
                            <a:schemeClr val="accent1"/>
                          </a:solidFill>
                          <a:latin typeface="Work Sans Light" pitchFamily="2" charset="77"/>
                        </a:rPr>
                        <a:t>2 %</a:t>
                      </a:r>
                    </a:p>
                  </a:txBody>
                  <a:tcPr marL="172970" marR="172970" marT="108123" marB="108123">
                    <a:lnL w="12700" cmpd="sng">
                      <a:noFill/>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99714">
                <a:tc>
                  <a:txBody>
                    <a:bodyPr/>
                    <a:lstStyle/>
                    <a:p>
                      <a:pPr marL="0" marR="0" lvl="0" indent="0" algn="l" defTabSz="825500" eaLnBrk="1" fontAlgn="auto" latinLnBrk="0" hangingPunct="1">
                        <a:lnSpc>
                          <a:spcPct val="100000"/>
                        </a:lnSpc>
                        <a:spcBef>
                          <a:spcPts val="0"/>
                        </a:spcBef>
                        <a:spcAft>
                          <a:spcPts val="0"/>
                        </a:spcAft>
                        <a:buClrTx/>
                        <a:buSzTx/>
                        <a:buFontTx/>
                        <a:buNone/>
                        <a:tabLst/>
                        <a:defRPr/>
                      </a:pPr>
                      <a:r>
                        <a:rPr lang="en-US" sz="1100" b="0" i="0" noProof="0" dirty="0">
                          <a:solidFill>
                            <a:schemeClr val="accent1"/>
                          </a:solidFill>
                          <a:latin typeface="Work Sans Light" pitchFamily="2" charset="77"/>
                        </a:rPr>
                        <a:t>Level 1</a:t>
                      </a:r>
                    </a:p>
                  </a:txBody>
                  <a:tcPr marL="172970" marR="172970" marT="108123" marB="108123">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tc>
                  <a:txBody>
                    <a:bodyPr/>
                    <a:lstStyle/>
                    <a:p>
                      <a:pPr algn="l"/>
                      <a:r>
                        <a:rPr lang="en-US" sz="1100" b="0" i="0" noProof="0" dirty="0">
                          <a:solidFill>
                            <a:schemeClr val="accent1"/>
                          </a:solidFill>
                          <a:latin typeface="Work Sans Light" pitchFamily="2" charset="77"/>
                        </a:rPr>
                        <a:t>1 %</a:t>
                      </a:r>
                    </a:p>
                  </a:txBody>
                  <a:tcPr marL="172970" marR="172970" marT="108123" marB="108123">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cxnSp>
        <p:nvCxnSpPr>
          <p:cNvPr id="6" name="Rechte verbindingslijn 5">
            <a:extLst>
              <a:ext uri="{FF2B5EF4-FFF2-40B4-BE49-F238E27FC236}">
                <a16:creationId xmlns:a16="http://schemas.microsoft.com/office/drawing/2014/main" id="{DD919F91-A156-B5B9-541E-39CF16361787}"/>
              </a:ext>
            </a:extLst>
          </p:cNvPr>
          <p:cNvCxnSpPr>
            <a:cxnSpLocks/>
          </p:cNvCxnSpPr>
          <p:nvPr/>
        </p:nvCxnSpPr>
        <p:spPr>
          <a:xfrm>
            <a:off x="7380162" y="6690852"/>
            <a:ext cx="504395" cy="0"/>
          </a:xfrm>
          <a:prstGeom prst="line">
            <a:avLst/>
          </a:prstGeom>
        </p:spPr>
        <p:style>
          <a:lnRef idx="2">
            <a:schemeClr val="accent3"/>
          </a:lnRef>
          <a:fillRef idx="0">
            <a:schemeClr val="accent3"/>
          </a:fillRef>
          <a:effectRef idx="1">
            <a:schemeClr val="accent3"/>
          </a:effectRef>
          <a:fontRef idx="minor">
            <a:schemeClr val="tx1"/>
          </a:fontRef>
        </p:style>
      </p:cxnSp>
      <p:pic>
        <p:nvPicPr>
          <p:cNvPr id="2" name="Content Placeholder 69">
            <a:extLst>
              <a:ext uri="{FF2B5EF4-FFF2-40B4-BE49-F238E27FC236}">
                <a16:creationId xmlns:a16="http://schemas.microsoft.com/office/drawing/2014/main" id="{E3179789-2EF6-7D7D-071B-3AA9142A3104}"/>
              </a:ext>
            </a:extLst>
          </p:cNvPr>
          <p:cNvPicPr>
            <a:picLocks noChangeAspect="1"/>
          </p:cNvPicPr>
          <p:nvPr/>
        </p:nvPicPr>
        <p:blipFill>
          <a:blip r:embed="rId4"/>
          <a:stretch>
            <a:fillRect/>
          </a:stretch>
        </p:blipFill>
        <p:spPr>
          <a:xfrm>
            <a:off x="0" y="5849837"/>
            <a:ext cx="12192000" cy="1066800"/>
          </a:xfrm>
          <a:prstGeom prst="rect">
            <a:avLst/>
          </a:prstGeom>
        </p:spPr>
      </p:pic>
    </p:spTree>
    <p:extLst>
      <p:ext uri="{BB962C8B-B14F-4D97-AF65-F5344CB8AC3E}">
        <p14:creationId xmlns:p14="http://schemas.microsoft.com/office/powerpoint/2010/main" val="330899528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C73164-1604-1FA9-4D51-56D4B35082E2}"/>
              </a:ext>
            </a:extLst>
          </p:cNvPr>
          <p:cNvSpPr>
            <a:spLocks noGrp="1"/>
          </p:cNvSpPr>
          <p:nvPr>
            <p:ph type="title"/>
          </p:nvPr>
        </p:nvSpPr>
        <p:spPr/>
        <p:txBody>
          <a:bodyPr/>
          <a:lstStyle/>
          <a:p>
            <a:r>
              <a:rPr lang="nl-NL" dirty="0"/>
              <a:t>The Ladder and Procurement</a:t>
            </a:r>
            <a:endParaRPr lang="en-GB" dirty="0"/>
          </a:p>
        </p:txBody>
      </p:sp>
      <p:graphicFrame>
        <p:nvGraphicFramePr>
          <p:cNvPr id="4" name="Tabel 3">
            <a:extLst>
              <a:ext uri="{FF2B5EF4-FFF2-40B4-BE49-F238E27FC236}">
                <a16:creationId xmlns:a16="http://schemas.microsoft.com/office/drawing/2014/main" id="{641207DA-9733-6099-E4A9-610CD9448753}"/>
              </a:ext>
            </a:extLst>
          </p:cNvPr>
          <p:cNvGraphicFramePr>
            <a:graphicFrameLocks noGrp="1"/>
          </p:cNvGraphicFramePr>
          <p:nvPr>
            <p:extLst>
              <p:ext uri="{D42A27DB-BD31-4B8C-83A1-F6EECF244321}">
                <p14:modId xmlns:p14="http://schemas.microsoft.com/office/powerpoint/2010/main" val="2277341889"/>
              </p:ext>
            </p:extLst>
          </p:nvPr>
        </p:nvGraphicFramePr>
        <p:xfrm>
          <a:off x="8605944" y="1027906"/>
          <a:ext cx="3352583" cy="2486196"/>
        </p:xfrm>
        <a:graphic>
          <a:graphicData uri="http://schemas.openxmlformats.org/drawingml/2006/table">
            <a:tbl>
              <a:tblPr firstRow="1" bandRow="1">
                <a:tableStyleId>{5940675A-B579-460E-94D1-54222C63F5DA}</a:tableStyleId>
              </a:tblPr>
              <a:tblGrid>
                <a:gridCol w="1882071">
                  <a:extLst>
                    <a:ext uri="{9D8B030D-6E8A-4147-A177-3AD203B41FA5}">
                      <a16:colId xmlns:a16="http://schemas.microsoft.com/office/drawing/2014/main" val="20000"/>
                    </a:ext>
                  </a:extLst>
                </a:gridCol>
                <a:gridCol w="1470512">
                  <a:extLst>
                    <a:ext uri="{9D8B030D-6E8A-4147-A177-3AD203B41FA5}">
                      <a16:colId xmlns:a16="http://schemas.microsoft.com/office/drawing/2014/main" val="20001"/>
                    </a:ext>
                  </a:extLst>
                </a:gridCol>
              </a:tblGrid>
              <a:tr h="642965">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sz="1400" b="1" i="0" u="none" strike="noStrike" cap="none" spc="0" baseline="0" noProof="0">
                          <a:ln>
                            <a:noFill/>
                          </a:ln>
                          <a:solidFill>
                            <a:schemeClr val="tx1"/>
                          </a:solidFill>
                          <a:effectLst/>
                          <a:uFillTx/>
                          <a:latin typeface="Work Sans Light" pitchFamily="2" charset="77"/>
                          <a:ea typeface="+mn-ea"/>
                          <a:cs typeface="+mn-cs"/>
                          <a:sym typeface="Helvetica Neue Light"/>
                        </a:rPr>
                        <a:t>CO</a:t>
                      </a:r>
                      <a:r>
                        <a:rPr lang="en-US" sz="1400" b="1" i="0" u="none" strike="noStrike" cap="none" spc="0" baseline="-25000" noProof="0">
                          <a:ln>
                            <a:noFill/>
                          </a:ln>
                          <a:solidFill>
                            <a:schemeClr val="tx1"/>
                          </a:solidFill>
                          <a:effectLst/>
                          <a:uFillTx/>
                          <a:latin typeface="Work Sans Light" pitchFamily="2" charset="77"/>
                          <a:ea typeface="+mn-ea"/>
                          <a:cs typeface="+mn-cs"/>
                          <a:sym typeface="Helvetica Neue Light"/>
                        </a:rPr>
                        <a:t>2</a:t>
                      </a:r>
                      <a:r>
                        <a:rPr lang="en-US" sz="1400" b="1" i="0" u="none" strike="noStrike" cap="none" spc="0" baseline="0" noProof="0">
                          <a:ln>
                            <a:noFill/>
                          </a:ln>
                          <a:solidFill>
                            <a:schemeClr val="tx1"/>
                          </a:solidFill>
                          <a:effectLst/>
                          <a:uFillTx/>
                          <a:latin typeface="Work Sans Light" pitchFamily="2" charset="77"/>
                          <a:ea typeface="+mn-ea"/>
                          <a:cs typeface="+mn-cs"/>
                          <a:sym typeface="Helvetica Neue Light"/>
                        </a:rPr>
                        <a:t> </a:t>
                      </a:r>
                      <a:r>
                        <a:rPr lang="en-US" sz="1400" b="1" i="0" noProof="0">
                          <a:solidFill>
                            <a:schemeClr val="tx1"/>
                          </a:solidFill>
                          <a:latin typeface="Work Sans Light" pitchFamily="2" charset="77"/>
                        </a:rPr>
                        <a:t>awareness </a:t>
                      </a:r>
                      <a:br>
                        <a:rPr lang="en-US" sz="1400" b="1" i="0" noProof="0">
                          <a:solidFill>
                            <a:schemeClr val="tx1"/>
                          </a:solidFill>
                          <a:latin typeface="Work Sans Light" pitchFamily="2" charset="77"/>
                        </a:rPr>
                      </a:br>
                      <a:r>
                        <a:rPr lang="en-US" sz="1400" b="1" i="0" noProof="0">
                          <a:solidFill>
                            <a:schemeClr val="tx1"/>
                          </a:solidFill>
                          <a:latin typeface="Work Sans Light" pitchFamily="2" charset="77"/>
                        </a:rPr>
                        <a:t>certificate level</a:t>
                      </a:r>
                      <a:endParaRPr lang="en-US" sz="1400" b="1" i="0" noProof="0" dirty="0">
                        <a:solidFill>
                          <a:schemeClr val="tx1"/>
                        </a:solidFill>
                        <a:latin typeface="Work Sans Light" pitchFamily="2" charset="77"/>
                      </a:endParaRPr>
                    </a:p>
                  </a:txBody>
                  <a:tcPr marL="172970" marR="172970" marT="108123" marB="108123">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US" sz="1400" b="1" i="0" noProof="0" dirty="0">
                          <a:solidFill>
                            <a:schemeClr val="tx1"/>
                          </a:solidFill>
                          <a:latin typeface="Work Sans Light" pitchFamily="2" charset="77"/>
                        </a:rPr>
                        <a:t>Award advantage</a:t>
                      </a:r>
                    </a:p>
                  </a:txBody>
                  <a:tcPr marL="172970" marR="172970" marT="108123" marB="108123">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0000"/>
                  </a:ext>
                </a:extLst>
              </a:tr>
              <a:tr h="368645">
                <a:tc>
                  <a:txBody>
                    <a:bodyPr/>
                    <a:lstStyle/>
                    <a:p>
                      <a:pPr algn="ctr"/>
                      <a:r>
                        <a:rPr lang="en-US" sz="1000" b="0" i="0" noProof="0" dirty="0">
                          <a:solidFill>
                            <a:schemeClr val="accent1"/>
                          </a:solidFill>
                          <a:latin typeface="Work Sans Light" pitchFamily="2" charset="77"/>
                        </a:rPr>
                        <a:t>Level 5</a:t>
                      </a:r>
                    </a:p>
                  </a:txBody>
                  <a:tcPr marL="172970" marR="172970" marT="108123" marB="108123">
                    <a:lnL w="12700" cap="flat" cmpd="sng" algn="ctr">
                      <a:solidFill>
                        <a:schemeClr val="tx1"/>
                      </a:solidFill>
                      <a:prstDash val="solid"/>
                      <a:round/>
                      <a:headEnd type="none" w="med" len="med"/>
                      <a:tailEnd type="none" w="med" len="med"/>
                    </a:lnL>
                    <a:lnR w="12700" cmpd="sng">
                      <a:noFill/>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i="0" noProof="0" dirty="0">
                          <a:solidFill>
                            <a:schemeClr val="accent1"/>
                          </a:solidFill>
                          <a:latin typeface="Work Sans Light" pitchFamily="2" charset="77"/>
                        </a:rPr>
                        <a:t>10 %</a:t>
                      </a:r>
                    </a:p>
                  </a:txBody>
                  <a:tcPr marL="172970" marR="172970" marT="108123" marB="108123">
                    <a:lnL w="12700" cmpd="sng">
                      <a:noFill/>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1"/>
                  </a:ext>
                </a:extLst>
              </a:tr>
              <a:tr h="368645">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sz="1000" b="0" i="0" noProof="0" dirty="0">
                          <a:solidFill>
                            <a:schemeClr val="accent1"/>
                          </a:solidFill>
                          <a:latin typeface="Work Sans Light" pitchFamily="2" charset="77"/>
                        </a:rPr>
                        <a:t>Level 4</a:t>
                      </a:r>
                    </a:p>
                  </a:txBody>
                  <a:tcPr marL="172970" marR="172970" marT="108123" marB="108123">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i="0" noProof="0" dirty="0">
                          <a:solidFill>
                            <a:schemeClr val="accent1"/>
                          </a:solidFill>
                          <a:latin typeface="Work Sans Light" pitchFamily="2" charset="77"/>
                        </a:rPr>
                        <a:t>7 %</a:t>
                      </a:r>
                    </a:p>
                  </a:txBody>
                  <a:tcPr marL="172970" marR="172970" marT="108123" marB="108123">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2"/>
                  </a:ext>
                </a:extLst>
              </a:tr>
              <a:tr h="368645">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sz="1000" b="0" i="0" noProof="0" dirty="0">
                          <a:solidFill>
                            <a:schemeClr val="accent1"/>
                          </a:solidFill>
                          <a:latin typeface="Work Sans Light" pitchFamily="2" charset="77"/>
                        </a:rPr>
                        <a:t>Level 3</a:t>
                      </a:r>
                    </a:p>
                  </a:txBody>
                  <a:tcPr marL="172970" marR="172970" marT="108123" marB="108123">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i="0" noProof="0" dirty="0">
                          <a:solidFill>
                            <a:schemeClr val="accent1"/>
                          </a:solidFill>
                          <a:latin typeface="Work Sans Light" pitchFamily="2" charset="77"/>
                        </a:rPr>
                        <a:t>4 %</a:t>
                      </a:r>
                    </a:p>
                  </a:txBody>
                  <a:tcPr marL="172970" marR="172970" marT="108123" marB="108123">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3"/>
                  </a:ext>
                </a:extLst>
              </a:tr>
              <a:tr h="368645">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sz="1000" b="0" i="0" noProof="0" dirty="0">
                          <a:solidFill>
                            <a:schemeClr val="accent1"/>
                          </a:solidFill>
                          <a:latin typeface="Work Sans Light" pitchFamily="2" charset="77"/>
                        </a:rPr>
                        <a:t>Level 2</a:t>
                      </a:r>
                    </a:p>
                  </a:txBody>
                  <a:tcPr marL="172970" marR="172970" marT="108123" marB="108123">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i="0" noProof="0" dirty="0">
                          <a:solidFill>
                            <a:schemeClr val="accent1"/>
                          </a:solidFill>
                          <a:latin typeface="Work Sans Light" pitchFamily="2" charset="77"/>
                        </a:rPr>
                        <a:t>2 %</a:t>
                      </a:r>
                    </a:p>
                  </a:txBody>
                  <a:tcPr marL="172970" marR="172970" marT="108123" marB="108123">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4"/>
                  </a:ext>
                </a:extLst>
              </a:tr>
              <a:tr h="368645">
                <a:tc>
                  <a:txBody>
                    <a:bodyPr/>
                    <a:lstStyle/>
                    <a:p>
                      <a:pPr marL="0" marR="0" lvl="0" indent="0" algn="ctr" defTabSz="825500" eaLnBrk="1" fontAlgn="auto" latinLnBrk="0" hangingPunct="1">
                        <a:lnSpc>
                          <a:spcPct val="100000"/>
                        </a:lnSpc>
                        <a:spcBef>
                          <a:spcPts val="0"/>
                        </a:spcBef>
                        <a:spcAft>
                          <a:spcPts val="0"/>
                        </a:spcAft>
                        <a:buClrTx/>
                        <a:buSzTx/>
                        <a:buFontTx/>
                        <a:buNone/>
                        <a:tabLst/>
                        <a:defRPr/>
                      </a:pPr>
                      <a:r>
                        <a:rPr lang="en-US" sz="1000" b="0" i="0" noProof="0" dirty="0">
                          <a:solidFill>
                            <a:schemeClr val="accent1"/>
                          </a:solidFill>
                          <a:latin typeface="Work Sans Light" pitchFamily="2" charset="77"/>
                        </a:rPr>
                        <a:t>Level 1</a:t>
                      </a:r>
                    </a:p>
                  </a:txBody>
                  <a:tcPr marL="172970" marR="172970" marT="108123" marB="108123">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r>
                        <a:rPr lang="en-US" sz="1000" b="0" i="0" noProof="0" dirty="0">
                          <a:solidFill>
                            <a:schemeClr val="accent1"/>
                          </a:solidFill>
                          <a:latin typeface="Work Sans Light" pitchFamily="2" charset="77"/>
                        </a:rPr>
                        <a:t>1 %</a:t>
                      </a:r>
                    </a:p>
                  </a:txBody>
                  <a:tcPr marL="172970" marR="172970" marT="108123" marB="108123">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0005"/>
                  </a:ext>
                </a:extLst>
              </a:tr>
            </a:tbl>
          </a:graphicData>
        </a:graphic>
      </p:graphicFrame>
      <p:cxnSp>
        <p:nvCxnSpPr>
          <p:cNvPr id="6" name="Rechte verbindingslijn 5">
            <a:extLst>
              <a:ext uri="{FF2B5EF4-FFF2-40B4-BE49-F238E27FC236}">
                <a16:creationId xmlns:a16="http://schemas.microsoft.com/office/drawing/2014/main" id="{346CFBE2-DE7F-208E-5368-FC586BB784AE}"/>
              </a:ext>
            </a:extLst>
          </p:cNvPr>
          <p:cNvCxnSpPr>
            <a:cxnSpLocks/>
          </p:cNvCxnSpPr>
          <p:nvPr/>
        </p:nvCxnSpPr>
        <p:spPr>
          <a:xfrm>
            <a:off x="7380162" y="6690852"/>
            <a:ext cx="504395" cy="0"/>
          </a:xfrm>
          <a:prstGeom prst="line">
            <a:avLst/>
          </a:prstGeom>
        </p:spPr>
        <p:style>
          <a:lnRef idx="2">
            <a:schemeClr val="accent3"/>
          </a:lnRef>
          <a:fillRef idx="0">
            <a:schemeClr val="accent3"/>
          </a:fillRef>
          <a:effectRef idx="1">
            <a:schemeClr val="accent3"/>
          </a:effectRef>
          <a:fontRef idx="minor">
            <a:schemeClr val="tx1"/>
          </a:fontRef>
        </p:style>
      </p:cxnSp>
      <p:graphicFrame>
        <p:nvGraphicFramePr>
          <p:cNvPr id="7" name="Tabel 7">
            <a:extLst>
              <a:ext uri="{FF2B5EF4-FFF2-40B4-BE49-F238E27FC236}">
                <a16:creationId xmlns:a16="http://schemas.microsoft.com/office/drawing/2014/main" id="{E4787EF7-3069-FEBB-69C4-C288926BFEDD}"/>
              </a:ext>
            </a:extLst>
          </p:cNvPr>
          <p:cNvGraphicFramePr>
            <a:graphicFrameLocks noGrp="1"/>
          </p:cNvGraphicFramePr>
          <p:nvPr/>
        </p:nvGraphicFramePr>
        <p:xfrm>
          <a:off x="689610" y="3726180"/>
          <a:ext cx="10756831" cy="2520792"/>
        </p:xfrm>
        <a:graphic>
          <a:graphicData uri="http://schemas.openxmlformats.org/drawingml/2006/table">
            <a:tbl>
              <a:tblPr firstRow="1" bandRow="1">
                <a:tableStyleId>{5940675A-B579-460E-94D1-54222C63F5DA}</a:tableStyleId>
              </a:tblPr>
              <a:tblGrid>
                <a:gridCol w="1203475">
                  <a:extLst>
                    <a:ext uri="{9D8B030D-6E8A-4147-A177-3AD203B41FA5}">
                      <a16:colId xmlns:a16="http://schemas.microsoft.com/office/drawing/2014/main" val="1636134214"/>
                    </a:ext>
                  </a:extLst>
                </a:gridCol>
                <a:gridCol w="1833037">
                  <a:extLst>
                    <a:ext uri="{9D8B030D-6E8A-4147-A177-3AD203B41FA5}">
                      <a16:colId xmlns:a16="http://schemas.microsoft.com/office/drawing/2014/main" val="3509974736"/>
                    </a:ext>
                  </a:extLst>
                </a:gridCol>
                <a:gridCol w="1574255">
                  <a:extLst>
                    <a:ext uri="{9D8B030D-6E8A-4147-A177-3AD203B41FA5}">
                      <a16:colId xmlns:a16="http://schemas.microsoft.com/office/drawing/2014/main" val="712847698"/>
                    </a:ext>
                  </a:extLst>
                </a:gridCol>
                <a:gridCol w="2560454">
                  <a:extLst>
                    <a:ext uri="{9D8B030D-6E8A-4147-A177-3AD203B41FA5}">
                      <a16:colId xmlns:a16="http://schemas.microsoft.com/office/drawing/2014/main" val="1895226460"/>
                    </a:ext>
                  </a:extLst>
                </a:gridCol>
                <a:gridCol w="1792805">
                  <a:extLst>
                    <a:ext uri="{9D8B030D-6E8A-4147-A177-3AD203B41FA5}">
                      <a16:colId xmlns:a16="http://schemas.microsoft.com/office/drawing/2014/main" val="1653739073"/>
                    </a:ext>
                  </a:extLst>
                </a:gridCol>
                <a:gridCol w="1792805">
                  <a:extLst>
                    <a:ext uri="{9D8B030D-6E8A-4147-A177-3AD203B41FA5}">
                      <a16:colId xmlns:a16="http://schemas.microsoft.com/office/drawing/2014/main" val="3262845421"/>
                    </a:ext>
                  </a:extLst>
                </a:gridCol>
              </a:tblGrid>
              <a:tr h="1100784">
                <a:tc>
                  <a:txBody>
                    <a:bodyPr/>
                    <a:lstStyle/>
                    <a:p>
                      <a:pPr algn="ctr"/>
                      <a:r>
                        <a:rPr lang="en-US" sz="1800" b="1" i="0" kern="1200" noProof="0" dirty="0">
                          <a:solidFill>
                            <a:schemeClr val="accent1"/>
                          </a:solidFill>
                          <a:latin typeface="Work Sans Light" pitchFamily="2" charset="77"/>
                          <a:ea typeface="+mn-ea"/>
                          <a:cs typeface="+mn-cs"/>
                        </a:rPr>
                        <a:t>Company</a:t>
                      </a:r>
                    </a:p>
                  </a:txBody>
                  <a:tcPr marL="45720" marR="45720" marT="22860" marB="22860">
                    <a:solidFill>
                      <a:schemeClr val="tx2">
                        <a:lumMod val="20000"/>
                        <a:lumOff val="80000"/>
                      </a:schemeClr>
                    </a:solidFill>
                  </a:tcPr>
                </a:tc>
                <a:tc>
                  <a:txBody>
                    <a:bodyPr/>
                    <a:lstStyle/>
                    <a:p>
                      <a:pPr algn="ctr"/>
                      <a:r>
                        <a:rPr lang="en-US" sz="1800" b="1" i="0" kern="1200" noProof="0" dirty="0">
                          <a:solidFill>
                            <a:schemeClr val="accent1"/>
                          </a:solidFill>
                          <a:latin typeface="Work Sans Light" pitchFamily="2" charset="77"/>
                          <a:ea typeface="+mn-ea"/>
                          <a:cs typeface="+mn-cs"/>
                        </a:rPr>
                        <a:t>Entry Price</a:t>
                      </a:r>
                    </a:p>
                  </a:txBody>
                  <a:tcPr marL="45720" marR="45720" marT="22860" marB="22860">
                    <a:solidFill>
                      <a:schemeClr val="tx2">
                        <a:lumMod val="20000"/>
                        <a:lumOff val="80000"/>
                      </a:schemeClr>
                    </a:solidFill>
                  </a:tcPr>
                </a:tc>
                <a:tc>
                  <a:txBody>
                    <a:bodyPr/>
                    <a:lstStyle/>
                    <a:p>
                      <a:pPr algn="ctr"/>
                      <a:r>
                        <a:rPr lang="en-US" sz="1800" b="1" i="0" kern="1200" noProof="0" dirty="0">
                          <a:solidFill>
                            <a:schemeClr val="accent1"/>
                          </a:solidFill>
                          <a:latin typeface="Work Sans Light" pitchFamily="2" charset="77"/>
                          <a:ea typeface="+mn-ea"/>
                          <a:cs typeface="+mn-cs"/>
                        </a:rPr>
                        <a:t>Level on the CO2PL?</a:t>
                      </a:r>
                    </a:p>
                  </a:txBody>
                  <a:tcPr marL="45720" marR="45720" marT="22860" marB="22860">
                    <a:solidFill>
                      <a:schemeClr val="tx2">
                        <a:lumMod val="20000"/>
                        <a:lumOff val="80000"/>
                      </a:schemeClr>
                    </a:solidFill>
                  </a:tcPr>
                </a:tc>
                <a:tc>
                  <a:txBody>
                    <a:bodyPr/>
                    <a:lstStyle/>
                    <a:p>
                      <a:pPr algn="ctr"/>
                      <a:r>
                        <a:rPr lang="en-US" sz="1800" b="1" i="0" kern="1200" noProof="0" dirty="0">
                          <a:solidFill>
                            <a:schemeClr val="accent1"/>
                          </a:solidFill>
                          <a:latin typeface="Work Sans Light" pitchFamily="2" charset="77"/>
                          <a:ea typeface="+mn-ea"/>
                          <a:cs typeface="+mn-cs"/>
                        </a:rPr>
                        <a:t>Fictitious discount/</a:t>
                      </a:r>
                      <a:br>
                        <a:rPr lang="en-US" sz="1800" b="1" i="0" kern="1200" noProof="0" dirty="0">
                          <a:solidFill>
                            <a:schemeClr val="accent1"/>
                          </a:solidFill>
                          <a:latin typeface="Work Sans Light" pitchFamily="2" charset="77"/>
                          <a:ea typeface="+mn-ea"/>
                          <a:cs typeface="+mn-cs"/>
                        </a:rPr>
                      </a:br>
                      <a:r>
                        <a:rPr lang="en-US" sz="1800" b="1" i="0" kern="1200" noProof="0" dirty="0">
                          <a:solidFill>
                            <a:schemeClr val="accent1"/>
                          </a:solidFill>
                          <a:latin typeface="Work Sans Light" pitchFamily="2" charset="77"/>
                          <a:ea typeface="+mn-ea"/>
                          <a:cs typeface="+mn-cs"/>
                        </a:rPr>
                        <a:t>award advantage</a:t>
                      </a:r>
                    </a:p>
                  </a:txBody>
                  <a:tcPr marL="45720" marR="45720" marT="22860" marB="22860">
                    <a:solidFill>
                      <a:schemeClr val="tx2">
                        <a:lumMod val="20000"/>
                        <a:lumOff val="80000"/>
                      </a:schemeClr>
                    </a:solidFill>
                  </a:tcPr>
                </a:tc>
                <a:tc>
                  <a:txBody>
                    <a:bodyPr/>
                    <a:lstStyle/>
                    <a:p>
                      <a:pPr algn="ctr"/>
                      <a:r>
                        <a:rPr lang="en-US" sz="1800" b="1" i="0" kern="1200" noProof="0" dirty="0">
                          <a:solidFill>
                            <a:schemeClr val="accent1"/>
                          </a:solidFill>
                          <a:latin typeface="Work Sans Light" pitchFamily="2" charset="77"/>
                          <a:ea typeface="+mn-ea"/>
                          <a:cs typeface="+mn-cs"/>
                        </a:rPr>
                        <a:t>Fictitious price</a:t>
                      </a:r>
                    </a:p>
                  </a:txBody>
                  <a:tcPr marL="45720" marR="45720" marT="22860" marB="22860">
                    <a:solidFill>
                      <a:schemeClr val="tx2">
                        <a:lumMod val="20000"/>
                        <a:lumOff val="80000"/>
                      </a:schemeClr>
                    </a:solidFill>
                  </a:tcPr>
                </a:tc>
                <a:tc>
                  <a:txBody>
                    <a:bodyPr/>
                    <a:lstStyle/>
                    <a:p>
                      <a:pPr algn="ctr"/>
                      <a:r>
                        <a:rPr lang="en-US" sz="1800" b="1" i="0" kern="1200" noProof="0" dirty="0">
                          <a:solidFill>
                            <a:schemeClr val="accent1"/>
                          </a:solidFill>
                          <a:latin typeface="Work Sans Light" pitchFamily="2" charset="77"/>
                          <a:ea typeface="+mn-ea"/>
                          <a:cs typeface="+mn-cs"/>
                        </a:rPr>
                        <a:t>Award the contract?</a:t>
                      </a:r>
                    </a:p>
                  </a:txBody>
                  <a:tcPr marL="45720" marR="45720" marT="22860" marB="22860">
                    <a:solidFill>
                      <a:schemeClr val="tx2">
                        <a:lumMod val="20000"/>
                        <a:lumOff val="80000"/>
                      </a:schemeClr>
                    </a:solidFill>
                  </a:tcPr>
                </a:tc>
                <a:extLst>
                  <a:ext uri="{0D108BD9-81ED-4DB2-BD59-A6C34878D82A}">
                    <a16:rowId xmlns:a16="http://schemas.microsoft.com/office/drawing/2014/main" val="2073247775"/>
                  </a:ext>
                </a:extLst>
              </a:tr>
              <a:tr h="405553">
                <a:tc>
                  <a:txBody>
                    <a:bodyPr/>
                    <a:lstStyle/>
                    <a:p>
                      <a:pPr algn="ctr"/>
                      <a:r>
                        <a:rPr lang="nl-NL" sz="1800" b="0" i="0" kern="1200" dirty="0">
                          <a:solidFill>
                            <a:schemeClr val="accent1"/>
                          </a:solidFill>
                          <a:latin typeface="Work Sans Light" pitchFamily="2" charset="77"/>
                          <a:ea typeface="+mn-ea"/>
                          <a:cs typeface="+mn-cs"/>
                        </a:rPr>
                        <a:t>A</a:t>
                      </a:r>
                      <a:endParaRPr lang="en-GB" sz="1800" b="0" i="0" kern="1200" dirty="0">
                        <a:solidFill>
                          <a:schemeClr val="accent1"/>
                        </a:solidFill>
                        <a:latin typeface="Work Sans Light" pitchFamily="2" charset="77"/>
                        <a:ea typeface="+mn-ea"/>
                        <a:cs typeface="+mn-cs"/>
                      </a:endParaRPr>
                    </a:p>
                  </a:txBody>
                  <a:tcPr marL="45720" marR="45720" marT="22860" marB="22860">
                    <a:solidFill>
                      <a:schemeClr val="bg1"/>
                    </a:solidFill>
                  </a:tcPr>
                </a:tc>
                <a:tc>
                  <a:txBody>
                    <a:bodyPr/>
                    <a:lstStyle/>
                    <a:p>
                      <a:pPr algn="ctr">
                        <a:lnSpc>
                          <a:spcPct val="115000"/>
                        </a:lnSpc>
                        <a:spcAft>
                          <a:spcPts val="0"/>
                        </a:spcAft>
                      </a:pPr>
                      <a:r>
                        <a:rPr lang="en-US" sz="1800" b="0" i="0" kern="1200" noProof="0">
                          <a:solidFill>
                            <a:schemeClr val="accent1"/>
                          </a:solidFill>
                          <a:latin typeface="Work Sans Light" pitchFamily="2" charset="77"/>
                          <a:ea typeface="+mn-ea"/>
                          <a:cs typeface="+mn-cs"/>
                        </a:rPr>
                        <a:t>€ 9,7 million</a:t>
                      </a:r>
                    </a:p>
                  </a:txBody>
                  <a:tcPr marL="34291" marR="34291" marT="0" marB="0">
                    <a:solidFill>
                      <a:schemeClr val="bg1"/>
                    </a:solidFill>
                  </a:tcPr>
                </a:tc>
                <a:tc>
                  <a:txBody>
                    <a:bodyPr/>
                    <a:lstStyle/>
                    <a:p>
                      <a:pPr algn="ctr">
                        <a:lnSpc>
                          <a:spcPct val="115000"/>
                        </a:lnSpc>
                        <a:spcAft>
                          <a:spcPts val="0"/>
                        </a:spcAft>
                      </a:pPr>
                      <a:r>
                        <a:rPr lang="en-US" sz="1800" b="0" i="0" kern="1200" noProof="0" dirty="0">
                          <a:solidFill>
                            <a:schemeClr val="accent1"/>
                          </a:solidFill>
                          <a:latin typeface="Work Sans Light" pitchFamily="2" charset="77"/>
                          <a:ea typeface="+mn-ea"/>
                          <a:cs typeface="+mn-cs"/>
                        </a:rPr>
                        <a:t>none</a:t>
                      </a:r>
                    </a:p>
                  </a:txBody>
                  <a:tcPr marL="34291" marR="34291" marT="0" marB="0">
                    <a:solidFill>
                      <a:schemeClr val="bg1"/>
                    </a:solidFill>
                  </a:tcPr>
                </a:tc>
                <a:tc>
                  <a:txBody>
                    <a:bodyPr/>
                    <a:lstStyle/>
                    <a:p>
                      <a:pPr algn="ctr">
                        <a:lnSpc>
                          <a:spcPct val="115000"/>
                        </a:lnSpc>
                        <a:spcAft>
                          <a:spcPts val="0"/>
                        </a:spcAft>
                      </a:pPr>
                      <a:r>
                        <a:rPr lang="en-US" sz="1800" b="0" i="0" kern="1200" noProof="0" dirty="0">
                          <a:solidFill>
                            <a:schemeClr val="accent1"/>
                          </a:solidFill>
                          <a:latin typeface="Work Sans Light" pitchFamily="2" charset="77"/>
                          <a:ea typeface="+mn-ea"/>
                          <a:cs typeface="+mn-cs"/>
                        </a:rPr>
                        <a:t>0%</a:t>
                      </a:r>
                    </a:p>
                  </a:txBody>
                  <a:tcPr marL="34291" marR="34291" marT="0" marB="0">
                    <a:solidFill>
                      <a:schemeClr val="bg1"/>
                    </a:solidFill>
                  </a:tcPr>
                </a:tc>
                <a:tc>
                  <a:txBody>
                    <a:bodyPr/>
                    <a:lstStyle/>
                    <a:p>
                      <a:pPr algn="ctr">
                        <a:lnSpc>
                          <a:spcPct val="115000"/>
                        </a:lnSpc>
                        <a:spcAft>
                          <a:spcPts val="0"/>
                        </a:spcAft>
                      </a:pPr>
                      <a:r>
                        <a:rPr lang="en-US" sz="1800" b="0" i="0" kern="1200" noProof="0" dirty="0">
                          <a:solidFill>
                            <a:schemeClr val="accent1"/>
                          </a:solidFill>
                          <a:latin typeface="Work Sans Light" pitchFamily="2" charset="77"/>
                          <a:ea typeface="+mn-ea"/>
                          <a:cs typeface="+mn-cs"/>
                        </a:rPr>
                        <a:t>€ 9,7 million</a:t>
                      </a:r>
                    </a:p>
                  </a:txBody>
                  <a:tcPr marL="34291" marR="34291" marT="0" marB="0">
                    <a:solidFill>
                      <a:schemeClr val="bg1"/>
                    </a:solidFill>
                  </a:tcPr>
                </a:tc>
                <a:tc>
                  <a:txBody>
                    <a:bodyPr/>
                    <a:lstStyle/>
                    <a:p>
                      <a:pPr algn="ctr">
                        <a:lnSpc>
                          <a:spcPct val="115000"/>
                        </a:lnSpc>
                        <a:spcAft>
                          <a:spcPts val="0"/>
                        </a:spcAft>
                      </a:pPr>
                      <a:r>
                        <a:rPr lang="en-US" sz="1800" b="0" i="0" kern="1200" noProof="0">
                          <a:solidFill>
                            <a:schemeClr val="accent1"/>
                          </a:solidFill>
                          <a:latin typeface="Work Sans Light" pitchFamily="2" charset="77"/>
                          <a:ea typeface="+mn-ea"/>
                          <a:cs typeface="+mn-cs"/>
                        </a:rPr>
                        <a:t>NO</a:t>
                      </a:r>
                    </a:p>
                  </a:txBody>
                  <a:tcPr marL="34291" marR="34291" marT="0" marB="0">
                    <a:solidFill>
                      <a:schemeClr val="bg1"/>
                    </a:solidFill>
                  </a:tcPr>
                </a:tc>
                <a:extLst>
                  <a:ext uri="{0D108BD9-81ED-4DB2-BD59-A6C34878D82A}">
                    <a16:rowId xmlns:a16="http://schemas.microsoft.com/office/drawing/2014/main" val="2896052564"/>
                  </a:ext>
                </a:extLst>
              </a:tr>
              <a:tr h="405553">
                <a:tc>
                  <a:txBody>
                    <a:bodyPr/>
                    <a:lstStyle/>
                    <a:p>
                      <a:pPr algn="ctr"/>
                      <a:r>
                        <a:rPr lang="nl-NL" sz="1800" b="0" i="0" kern="1200" dirty="0">
                          <a:solidFill>
                            <a:schemeClr val="accent1"/>
                          </a:solidFill>
                          <a:latin typeface="Work Sans Light" pitchFamily="2" charset="77"/>
                          <a:ea typeface="+mn-ea"/>
                          <a:cs typeface="+mn-cs"/>
                        </a:rPr>
                        <a:t>B</a:t>
                      </a:r>
                      <a:endParaRPr lang="en-GB" sz="1800" b="0" i="0" kern="1200" dirty="0">
                        <a:solidFill>
                          <a:schemeClr val="accent1"/>
                        </a:solidFill>
                        <a:latin typeface="Work Sans Light" pitchFamily="2" charset="77"/>
                        <a:ea typeface="+mn-ea"/>
                        <a:cs typeface="+mn-cs"/>
                      </a:endParaRPr>
                    </a:p>
                  </a:txBody>
                  <a:tcPr marL="45720" marR="45720" marT="22860" marB="22860">
                    <a:solidFill>
                      <a:schemeClr val="bg1"/>
                    </a:solidFill>
                  </a:tcPr>
                </a:tc>
                <a:tc>
                  <a:txBody>
                    <a:bodyPr/>
                    <a:lstStyle/>
                    <a:p>
                      <a:pPr algn="ctr">
                        <a:lnSpc>
                          <a:spcPct val="115000"/>
                        </a:lnSpc>
                        <a:spcAft>
                          <a:spcPts val="0"/>
                        </a:spcAft>
                      </a:pPr>
                      <a:r>
                        <a:rPr lang="en-US" sz="1800" b="0" i="0" kern="1200" noProof="0" dirty="0">
                          <a:solidFill>
                            <a:schemeClr val="accent1"/>
                          </a:solidFill>
                          <a:latin typeface="Work Sans Light" pitchFamily="2" charset="77"/>
                          <a:ea typeface="+mn-ea"/>
                          <a:cs typeface="+mn-cs"/>
                        </a:rPr>
                        <a:t>€ 10 million</a:t>
                      </a:r>
                    </a:p>
                  </a:txBody>
                  <a:tcPr marL="34291" marR="34291" marT="0" marB="0">
                    <a:solidFill>
                      <a:schemeClr val="bg1"/>
                    </a:solidFill>
                  </a:tcPr>
                </a:tc>
                <a:tc>
                  <a:txBody>
                    <a:bodyPr/>
                    <a:lstStyle/>
                    <a:p>
                      <a:pPr algn="ctr">
                        <a:lnSpc>
                          <a:spcPct val="115000"/>
                        </a:lnSpc>
                        <a:spcAft>
                          <a:spcPts val="0"/>
                        </a:spcAft>
                      </a:pPr>
                      <a:r>
                        <a:rPr lang="en-US" sz="1800" b="0" i="0" kern="1200" noProof="0">
                          <a:solidFill>
                            <a:schemeClr val="accent1"/>
                          </a:solidFill>
                          <a:latin typeface="Work Sans Light" pitchFamily="2" charset="77"/>
                          <a:ea typeface="+mn-ea"/>
                          <a:cs typeface="+mn-cs"/>
                        </a:rPr>
                        <a:t>3</a:t>
                      </a:r>
                    </a:p>
                  </a:txBody>
                  <a:tcPr marL="34291" marR="34291" marT="0" marB="0">
                    <a:solidFill>
                      <a:schemeClr val="bg1"/>
                    </a:solidFill>
                  </a:tcPr>
                </a:tc>
                <a:tc>
                  <a:txBody>
                    <a:bodyPr/>
                    <a:lstStyle/>
                    <a:p>
                      <a:pPr algn="ctr">
                        <a:lnSpc>
                          <a:spcPct val="115000"/>
                        </a:lnSpc>
                        <a:spcAft>
                          <a:spcPts val="0"/>
                        </a:spcAft>
                      </a:pPr>
                      <a:r>
                        <a:rPr lang="en-US" sz="1800" b="0" i="0" kern="1200" noProof="0" dirty="0">
                          <a:solidFill>
                            <a:schemeClr val="accent1"/>
                          </a:solidFill>
                          <a:latin typeface="Work Sans Light" pitchFamily="2" charset="77"/>
                          <a:ea typeface="+mn-ea"/>
                          <a:cs typeface="+mn-cs"/>
                        </a:rPr>
                        <a:t>4%</a:t>
                      </a:r>
                    </a:p>
                  </a:txBody>
                  <a:tcPr marL="34291" marR="34291" marT="0" marB="0">
                    <a:solidFill>
                      <a:schemeClr val="bg1"/>
                    </a:solidFill>
                  </a:tcPr>
                </a:tc>
                <a:tc>
                  <a:txBody>
                    <a:bodyPr/>
                    <a:lstStyle/>
                    <a:p>
                      <a:pPr algn="ctr">
                        <a:lnSpc>
                          <a:spcPct val="115000"/>
                        </a:lnSpc>
                        <a:spcAft>
                          <a:spcPts val="0"/>
                        </a:spcAft>
                      </a:pPr>
                      <a:r>
                        <a:rPr lang="en-US" sz="1800" b="0" i="0" kern="1200" noProof="0" dirty="0">
                          <a:solidFill>
                            <a:schemeClr val="accent1"/>
                          </a:solidFill>
                          <a:latin typeface="Work Sans Light" pitchFamily="2" charset="77"/>
                          <a:ea typeface="+mn-ea"/>
                          <a:cs typeface="+mn-cs"/>
                        </a:rPr>
                        <a:t>€ 9,6 million</a:t>
                      </a:r>
                    </a:p>
                  </a:txBody>
                  <a:tcPr marL="34291" marR="34291" marT="0" marB="0">
                    <a:solidFill>
                      <a:schemeClr val="bg1"/>
                    </a:solidFill>
                  </a:tcPr>
                </a:tc>
                <a:tc>
                  <a:txBody>
                    <a:bodyPr/>
                    <a:lstStyle/>
                    <a:p>
                      <a:pPr algn="ctr">
                        <a:lnSpc>
                          <a:spcPct val="115000"/>
                        </a:lnSpc>
                        <a:spcAft>
                          <a:spcPts val="0"/>
                        </a:spcAft>
                      </a:pPr>
                      <a:r>
                        <a:rPr lang="en-US" sz="1800" b="0" i="0" kern="1200" noProof="0">
                          <a:solidFill>
                            <a:schemeClr val="accent1"/>
                          </a:solidFill>
                          <a:latin typeface="Work Sans Light" pitchFamily="2" charset="77"/>
                          <a:ea typeface="+mn-ea"/>
                          <a:cs typeface="+mn-cs"/>
                        </a:rPr>
                        <a:t>NO</a:t>
                      </a:r>
                    </a:p>
                  </a:txBody>
                  <a:tcPr marL="34291" marR="34291" marT="0" marB="0">
                    <a:solidFill>
                      <a:schemeClr val="bg1"/>
                    </a:solidFill>
                  </a:tcPr>
                </a:tc>
                <a:extLst>
                  <a:ext uri="{0D108BD9-81ED-4DB2-BD59-A6C34878D82A}">
                    <a16:rowId xmlns:a16="http://schemas.microsoft.com/office/drawing/2014/main" val="3101370551"/>
                  </a:ext>
                </a:extLst>
              </a:tr>
              <a:tr h="608902">
                <a:tc>
                  <a:txBody>
                    <a:bodyPr/>
                    <a:lstStyle/>
                    <a:p>
                      <a:pPr algn="ctr"/>
                      <a:r>
                        <a:rPr lang="nl-NL" sz="1800" b="0" i="0" kern="1200" dirty="0">
                          <a:solidFill>
                            <a:schemeClr val="accent1"/>
                          </a:solidFill>
                          <a:latin typeface="Work Sans Light" pitchFamily="2" charset="77"/>
                          <a:ea typeface="+mn-ea"/>
                          <a:cs typeface="+mn-cs"/>
                        </a:rPr>
                        <a:t>C</a:t>
                      </a:r>
                      <a:endParaRPr lang="en-GB" sz="1800" b="0" i="0" kern="1200" dirty="0">
                        <a:solidFill>
                          <a:schemeClr val="accent1"/>
                        </a:solidFill>
                        <a:latin typeface="Work Sans Light" pitchFamily="2" charset="77"/>
                        <a:ea typeface="+mn-ea"/>
                        <a:cs typeface="+mn-cs"/>
                      </a:endParaRPr>
                    </a:p>
                  </a:txBody>
                  <a:tcPr marL="45720" marR="45720" marT="22860" marB="22860">
                    <a:solidFill>
                      <a:schemeClr val="bg1"/>
                    </a:solidFill>
                  </a:tcPr>
                </a:tc>
                <a:tc>
                  <a:txBody>
                    <a:bodyPr/>
                    <a:lstStyle/>
                    <a:p>
                      <a:pPr algn="ctr">
                        <a:lnSpc>
                          <a:spcPct val="115000"/>
                        </a:lnSpc>
                        <a:spcAft>
                          <a:spcPts val="0"/>
                        </a:spcAft>
                      </a:pPr>
                      <a:r>
                        <a:rPr lang="en-US" sz="1800" b="0" i="0" kern="1200" noProof="0" dirty="0">
                          <a:solidFill>
                            <a:schemeClr val="accent1"/>
                          </a:solidFill>
                          <a:latin typeface="Work Sans Light" pitchFamily="2" charset="77"/>
                          <a:ea typeface="+mn-ea"/>
                          <a:cs typeface="+mn-cs"/>
                        </a:rPr>
                        <a:t>€ 10,3 million</a:t>
                      </a:r>
                    </a:p>
                  </a:txBody>
                  <a:tcPr marL="34291" marR="34291" marT="0" marB="0">
                    <a:solidFill>
                      <a:schemeClr val="bg1"/>
                    </a:solidFill>
                  </a:tcPr>
                </a:tc>
                <a:tc>
                  <a:txBody>
                    <a:bodyPr/>
                    <a:lstStyle/>
                    <a:p>
                      <a:pPr algn="ctr">
                        <a:lnSpc>
                          <a:spcPct val="115000"/>
                        </a:lnSpc>
                        <a:spcAft>
                          <a:spcPts val="0"/>
                        </a:spcAft>
                      </a:pPr>
                      <a:r>
                        <a:rPr lang="en-US" sz="1800" b="0" i="0" kern="1200" noProof="0">
                          <a:solidFill>
                            <a:schemeClr val="accent1"/>
                          </a:solidFill>
                          <a:latin typeface="Work Sans Light" pitchFamily="2" charset="77"/>
                          <a:ea typeface="+mn-ea"/>
                          <a:cs typeface="+mn-cs"/>
                        </a:rPr>
                        <a:t>4</a:t>
                      </a:r>
                    </a:p>
                  </a:txBody>
                  <a:tcPr marL="34291" marR="34291" marT="0" marB="0">
                    <a:solidFill>
                      <a:schemeClr val="bg1"/>
                    </a:solidFill>
                  </a:tcPr>
                </a:tc>
                <a:tc>
                  <a:txBody>
                    <a:bodyPr/>
                    <a:lstStyle/>
                    <a:p>
                      <a:pPr algn="ctr">
                        <a:lnSpc>
                          <a:spcPct val="115000"/>
                        </a:lnSpc>
                        <a:spcAft>
                          <a:spcPts val="0"/>
                        </a:spcAft>
                      </a:pPr>
                      <a:r>
                        <a:rPr lang="en-US" sz="1800" b="0" i="0" kern="1200" noProof="0">
                          <a:solidFill>
                            <a:schemeClr val="accent1"/>
                          </a:solidFill>
                          <a:latin typeface="Work Sans Light" pitchFamily="2" charset="77"/>
                          <a:ea typeface="+mn-ea"/>
                          <a:cs typeface="+mn-cs"/>
                        </a:rPr>
                        <a:t>7%</a:t>
                      </a:r>
                    </a:p>
                  </a:txBody>
                  <a:tcPr marL="34291" marR="34291" marT="0" marB="0">
                    <a:solidFill>
                      <a:schemeClr val="bg1"/>
                    </a:solidFill>
                  </a:tcPr>
                </a:tc>
                <a:tc>
                  <a:txBody>
                    <a:bodyPr/>
                    <a:lstStyle/>
                    <a:p>
                      <a:pPr algn="ctr">
                        <a:lnSpc>
                          <a:spcPct val="115000"/>
                        </a:lnSpc>
                        <a:spcAft>
                          <a:spcPts val="0"/>
                        </a:spcAft>
                      </a:pPr>
                      <a:r>
                        <a:rPr lang="en-US" sz="1800" b="0" i="0" kern="1200" noProof="0" dirty="0">
                          <a:solidFill>
                            <a:schemeClr val="accent1"/>
                          </a:solidFill>
                          <a:latin typeface="Work Sans Light" pitchFamily="2" charset="77"/>
                          <a:ea typeface="+mn-ea"/>
                          <a:cs typeface="+mn-cs"/>
                        </a:rPr>
                        <a:t>€ 9,58 million</a:t>
                      </a:r>
                    </a:p>
                  </a:txBody>
                  <a:tcPr marL="34291" marR="34291" marT="0" marB="0">
                    <a:solidFill>
                      <a:schemeClr val="bg1"/>
                    </a:solidFill>
                  </a:tcPr>
                </a:tc>
                <a:tc>
                  <a:txBody>
                    <a:bodyPr/>
                    <a:lstStyle/>
                    <a:p>
                      <a:pPr algn="ctr">
                        <a:lnSpc>
                          <a:spcPct val="115000"/>
                        </a:lnSpc>
                        <a:spcAft>
                          <a:spcPts val="0"/>
                        </a:spcAft>
                      </a:pPr>
                      <a:r>
                        <a:rPr lang="en-US" sz="1800" b="0" i="0" kern="1200" noProof="0" dirty="0">
                          <a:solidFill>
                            <a:schemeClr val="accent1"/>
                          </a:solidFill>
                          <a:latin typeface="Work Sans Light" pitchFamily="2" charset="77"/>
                          <a:ea typeface="+mn-ea"/>
                          <a:cs typeface="+mn-cs"/>
                        </a:rPr>
                        <a:t>YES</a:t>
                      </a:r>
                      <a:br>
                        <a:rPr lang="en-US" sz="1800" b="0" i="0" kern="1200" noProof="0" dirty="0">
                          <a:solidFill>
                            <a:schemeClr val="accent1"/>
                          </a:solidFill>
                          <a:latin typeface="Work Sans Light" pitchFamily="2" charset="77"/>
                          <a:ea typeface="+mn-ea"/>
                          <a:cs typeface="+mn-cs"/>
                        </a:rPr>
                      </a:br>
                      <a:r>
                        <a:rPr lang="en-US" sz="1800" b="0" i="0" kern="1200" noProof="0" dirty="0">
                          <a:solidFill>
                            <a:schemeClr val="accent1"/>
                          </a:solidFill>
                          <a:latin typeface="Work Sans Light" pitchFamily="2" charset="77"/>
                          <a:ea typeface="+mn-ea"/>
                          <a:cs typeface="+mn-cs"/>
                        </a:rPr>
                        <a:t>€ 10,3 million</a:t>
                      </a:r>
                    </a:p>
                  </a:txBody>
                  <a:tcPr marL="34291" marR="34291" marT="0" marB="0">
                    <a:solidFill>
                      <a:schemeClr val="bg1"/>
                    </a:solidFill>
                  </a:tcPr>
                </a:tc>
                <a:extLst>
                  <a:ext uri="{0D108BD9-81ED-4DB2-BD59-A6C34878D82A}">
                    <a16:rowId xmlns:a16="http://schemas.microsoft.com/office/drawing/2014/main" val="2570498676"/>
                  </a:ext>
                </a:extLst>
              </a:tr>
            </a:tbl>
          </a:graphicData>
        </a:graphic>
      </p:graphicFrame>
      <p:pic>
        <p:nvPicPr>
          <p:cNvPr id="3" name="Content Placeholder 69">
            <a:extLst>
              <a:ext uri="{FF2B5EF4-FFF2-40B4-BE49-F238E27FC236}">
                <a16:creationId xmlns:a16="http://schemas.microsoft.com/office/drawing/2014/main" id="{1D35D06C-1026-43EA-0FF8-12DBA9C22519}"/>
              </a:ext>
            </a:extLst>
          </p:cNvPr>
          <p:cNvPicPr>
            <a:picLocks noChangeAspect="1"/>
          </p:cNvPicPr>
          <p:nvPr/>
        </p:nvPicPr>
        <p:blipFill rotWithShape="1">
          <a:blip r:embed="rId3"/>
          <a:srcRect t="42724"/>
          <a:stretch/>
        </p:blipFill>
        <p:spPr>
          <a:xfrm>
            <a:off x="0" y="6246972"/>
            <a:ext cx="12192000" cy="611028"/>
          </a:xfrm>
          <a:prstGeom prst="rect">
            <a:avLst/>
          </a:prstGeom>
        </p:spPr>
      </p:pic>
    </p:spTree>
    <p:extLst>
      <p:ext uri="{BB962C8B-B14F-4D97-AF65-F5344CB8AC3E}">
        <p14:creationId xmlns:p14="http://schemas.microsoft.com/office/powerpoint/2010/main" val="316516617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vak 3">
            <a:extLst>
              <a:ext uri="{FF2B5EF4-FFF2-40B4-BE49-F238E27FC236}">
                <a16:creationId xmlns:a16="http://schemas.microsoft.com/office/drawing/2014/main" id="{33885D23-7114-498D-AE36-CDC6664930D3}"/>
              </a:ext>
            </a:extLst>
          </p:cNvPr>
          <p:cNvSpPr txBox="1">
            <a:spLocks noChangeArrowheads="1"/>
          </p:cNvSpPr>
          <p:nvPr/>
        </p:nvSpPr>
        <p:spPr bwMode="auto">
          <a:xfrm>
            <a:off x="430610" y="813357"/>
            <a:ext cx="2119313"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spAutoFit/>
          </a:bodyPr>
          <a:lstStyle/>
          <a:p>
            <a:pPr eaLnBrk="1"/>
            <a:r>
              <a:rPr lang="en-US" altLang="nl-NL" dirty="0">
                <a:latin typeface="Korolev Light" pitchFamily="2" charset="77"/>
                <a:cs typeface="Calibri Light" panose="020F0302020204030204" pitchFamily="34" charset="0"/>
              </a:rPr>
              <a:t>Procuring party</a:t>
            </a:r>
          </a:p>
        </p:txBody>
      </p:sp>
      <p:sp>
        <p:nvSpPr>
          <p:cNvPr id="5" name="Tekstvak 4">
            <a:extLst>
              <a:ext uri="{FF2B5EF4-FFF2-40B4-BE49-F238E27FC236}">
                <a16:creationId xmlns:a16="http://schemas.microsoft.com/office/drawing/2014/main" id="{C81D4428-983A-4355-9B65-E953081E502B}"/>
              </a:ext>
            </a:extLst>
          </p:cNvPr>
          <p:cNvSpPr txBox="1">
            <a:spLocks noChangeArrowheads="1"/>
          </p:cNvSpPr>
          <p:nvPr/>
        </p:nvSpPr>
        <p:spPr bwMode="auto">
          <a:xfrm>
            <a:off x="430610" y="4763454"/>
            <a:ext cx="2119313" cy="3282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25400" tIns="25400" rIns="25400" bIns="25400" anchor="ctr">
            <a:spAutoFit/>
          </a:bodyPr>
          <a:lstStyle/>
          <a:p>
            <a:pPr eaLnBrk="1"/>
            <a:r>
              <a:rPr lang="nl-NL" altLang="nl-NL" dirty="0">
                <a:latin typeface="Korolev Light" pitchFamily="2" charset="77"/>
                <a:cs typeface="Calibri Light" panose="020F0302020204030204" pitchFamily="34" charset="0"/>
              </a:rPr>
              <a:t>Company</a:t>
            </a:r>
          </a:p>
        </p:txBody>
      </p:sp>
      <p:pic>
        <p:nvPicPr>
          <p:cNvPr id="6" name="Afbeelding 5">
            <a:extLst>
              <a:ext uri="{FF2B5EF4-FFF2-40B4-BE49-F238E27FC236}">
                <a16:creationId xmlns:a16="http://schemas.microsoft.com/office/drawing/2014/main" id="{E4B8EC4C-2766-40B8-830F-D011CB64608B}"/>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p:blipFill>
        <p:spPr bwMode="auto">
          <a:xfrm>
            <a:off x="599099" y="163513"/>
            <a:ext cx="1710102" cy="605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Afbeelding 6">
            <a:extLst>
              <a:ext uri="{FF2B5EF4-FFF2-40B4-BE49-F238E27FC236}">
                <a16:creationId xmlns:a16="http://schemas.microsoft.com/office/drawing/2014/main" id="{2B171697-9A60-4A48-A534-9CE9985FB48B}"/>
              </a:ext>
            </a:extLst>
          </p:cNvPr>
          <p:cNvPicPr>
            <a:picLocks noChangeAspect="1" noChangeArrowheads="1"/>
          </p:cNvPicPr>
          <p:nvPr/>
        </p:nvPicPr>
        <p:blipFill>
          <a:blip r:embed="rId4" cstate="email">
            <a:extLst>
              <a:ext uri="{28A0092B-C50C-407E-A947-70E740481C1C}">
                <a14:useLocalDpi xmlns:a14="http://schemas.microsoft.com/office/drawing/2010/main"/>
              </a:ext>
            </a:extLst>
          </a:blip>
          <a:srcRect/>
          <a:stretch/>
        </p:blipFill>
        <p:spPr bwMode="auto">
          <a:xfrm>
            <a:off x="2499916" y="164144"/>
            <a:ext cx="1497012" cy="6051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Afbeelding 7">
            <a:extLst>
              <a:ext uri="{FF2B5EF4-FFF2-40B4-BE49-F238E27FC236}">
                <a16:creationId xmlns:a16="http://schemas.microsoft.com/office/drawing/2014/main" id="{12C75748-CA93-4504-86C2-D6F9E7807439}"/>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p:blipFill>
        <p:spPr bwMode="auto">
          <a:xfrm>
            <a:off x="3261619" y="163513"/>
            <a:ext cx="2324794" cy="605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Afbeelding 8">
            <a:extLst>
              <a:ext uri="{FF2B5EF4-FFF2-40B4-BE49-F238E27FC236}">
                <a16:creationId xmlns:a16="http://schemas.microsoft.com/office/drawing/2014/main" id="{23D99706-A02F-4C39-913C-5FC85B5B7996}"/>
              </a:ext>
            </a:extLst>
          </p:cNvPr>
          <p:cNvPicPr>
            <a:picLocks noChangeAspect="1" noChangeArrowheads="1"/>
          </p:cNvPicPr>
          <p:nvPr/>
        </p:nvPicPr>
        <p:blipFill>
          <a:blip r:embed="rId6" cstate="email">
            <a:extLst>
              <a:ext uri="{28A0092B-C50C-407E-A947-70E740481C1C}">
                <a14:useLocalDpi xmlns:a14="http://schemas.microsoft.com/office/drawing/2010/main"/>
              </a:ext>
            </a:extLst>
          </a:blip>
          <a:srcRect/>
          <a:stretch/>
        </p:blipFill>
        <p:spPr bwMode="auto">
          <a:xfrm>
            <a:off x="4740672" y="164042"/>
            <a:ext cx="3222625" cy="6051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Afbeelding 9">
            <a:extLst>
              <a:ext uri="{FF2B5EF4-FFF2-40B4-BE49-F238E27FC236}">
                <a16:creationId xmlns:a16="http://schemas.microsoft.com/office/drawing/2014/main" id="{F198AB9B-DF82-4021-A71A-A786F7990B89}"/>
              </a:ext>
            </a:extLst>
          </p:cNvPr>
          <p:cNvPicPr>
            <a:picLocks noChangeAspect="1" noChangeArrowheads="1"/>
          </p:cNvPicPr>
          <p:nvPr/>
        </p:nvPicPr>
        <p:blipFill>
          <a:blip r:embed="rId7" cstate="email">
            <a:extLst>
              <a:ext uri="{28A0092B-C50C-407E-A947-70E740481C1C}">
                <a14:useLocalDpi xmlns:a14="http://schemas.microsoft.com/office/drawing/2010/main"/>
              </a:ext>
            </a:extLst>
          </a:blip>
          <a:srcRect/>
          <a:stretch/>
        </p:blipFill>
        <p:spPr bwMode="auto">
          <a:xfrm>
            <a:off x="6432154" y="163865"/>
            <a:ext cx="3356768" cy="6051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Afbeelding 10">
            <a:extLst>
              <a:ext uri="{FF2B5EF4-FFF2-40B4-BE49-F238E27FC236}">
                <a16:creationId xmlns:a16="http://schemas.microsoft.com/office/drawing/2014/main" id="{9175A631-D9A8-4118-B6FA-3D7E39444C84}"/>
              </a:ext>
            </a:extLst>
          </p:cNvPr>
          <p:cNvPicPr>
            <a:picLocks noChangeAspect="1" noChangeArrowheads="1"/>
          </p:cNvPicPr>
          <p:nvPr/>
        </p:nvPicPr>
        <p:blipFill>
          <a:blip r:embed="rId8" cstate="email">
            <a:extLst>
              <a:ext uri="{28A0092B-C50C-407E-A947-70E740481C1C}">
                <a14:useLocalDpi xmlns:a14="http://schemas.microsoft.com/office/drawing/2010/main"/>
              </a:ext>
            </a:extLst>
          </a:blip>
          <a:srcRect/>
          <a:stretch/>
        </p:blipFill>
        <p:spPr bwMode="auto">
          <a:xfrm>
            <a:off x="8866894" y="163513"/>
            <a:ext cx="2726707" cy="6052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2" name="Rechte verbindingslijn 11">
            <a:extLst>
              <a:ext uri="{FF2B5EF4-FFF2-40B4-BE49-F238E27FC236}">
                <a16:creationId xmlns:a16="http://schemas.microsoft.com/office/drawing/2014/main" id="{DABE1002-13EC-CA10-EF29-0BE7B1D34F5F}"/>
              </a:ext>
            </a:extLst>
          </p:cNvPr>
          <p:cNvCxnSpPr>
            <a:cxnSpLocks/>
          </p:cNvCxnSpPr>
          <p:nvPr/>
        </p:nvCxnSpPr>
        <p:spPr>
          <a:xfrm>
            <a:off x="7380162" y="6690852"/>
            <a:ext cx="504395" cy="0"/>
          </a:xfrm>
          <a:prstGeom prst="line">
            <a:avLst/>
          </a:prstGeom>
        </p:spPr>
        <p:style>
          <a:lnRef idx="2">
            <a:schemeClr val="accent3"/>
          </a:lnRef>
          <a:fillRef idx="0">
            <a:schemeClr val="accent3"/>
          </a:fillRef>
          <a:effectRef idx="1">
            <a:schemeClr val="accent3"/>
          </a:effectRef>
          <a:fontRef idx="minor">
            <a:schemeClr val="tx1"/>
          </a:fontRef>
        </p:style>
      </p:cxnSp>
      <p:pic>
        <p:nvPicPr>
          <p:cNvPr id="2" name="Content Placeholder 69">
            <a:extLst>
              <a:ext uri="{FF2B5EF4-FFF2-40B4-BE49-F238E27FC236}">
                <a16:creationId xmlns:a16="http://schemas.microsoft.com/office/drawing/2014/main" id="{CF721287-C6FD-D14B-5D69-C7E15A179975}"/>
              </a:ext>
            </a:extLst>
          </p:cNvPr>
          <p:cNvPicPr>
            <a:picLocks noChangeAspect="1"/>
          </p:cNvPicPr>
          <p:nvPr/>
        </p:nvPicPr>
        <p:blipFill>
          <a:blip r:embed="rId9"/>
          <a:stretch>
            <a:fillRect/>
          </a:stretch>
        </p:blipFill>
        <p:spPr>
          <a:xfrm>
            <a:off x="0" y="5797639"/>
            <a:ext cx="12192000" cy="1066800"/>
          </a:xfrm>
          <a:prstGeom prst="rect">
            <a:avLst/>
          </a:prstGeom>
        </p:spPr>
      </p:pic>
    </p:spTree>
    <p:extLst>
      <p:ext uri="{BB962C8B-B14F-4D97-AF65-F5344CB8AC3E}">
        <p14:creationId xmlns:p14="http://schemas.microsoft.com/office/powerpoint/2010/main" val="3073799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5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par>
                          <p:cTn id="8" fill="hold">
                            <p:stCondLst>
                              <p:cond delay="1000"/>
                            </p:stCondLst>
                            <p:childTnLst>
                              <p:par>
                                <p:cTn id="9" presetID="10" presetClass="entr" presetSubtype="0" fill="hold" nodeType="afterEffect">
                                  <p:stCondLst>
                                    <p:cond delay="100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2500"/>
                            </p:stCondLst>
                            <p:childTnLst>
                              <p:par>
                                <p:cTn id="13" presetID="10" presetClass="entr" presetSubtype="0" fill="hold" nodeType="afterEffect">
                                  <p:stCondLst>
                                    <p:cond delay="100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par>
                          <p:cTn id="16" fill="hold">
                            <p:stCondLst>
                              <p:cond delay="4000"/>
                            </p:stCondLst>
                            <p:childTnLst>
                              <p:par>
                                <p:cTn id="17" presetID="10" presetClass="entr" presetSubtype="0" fill="hold" nodeType="afterEffect">
                                  <p:stCondLst>
                                    <p:cond delay="100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childTnLst>
                          </p:cTn>
                        </p:par>
                        <p:par>
                          <p:cTn id="20" fill="hold">
                            <p:stCondLst>
                              <p:cond delay="5500"/>
                            </p:stCondLst>
                            <p:childTnLst>
                              <p:par>
                                <p:cTn id="21" presetID="10" presetClass="entr" presetSubtype="0" fill="hold" nodeType="afterEffect">
                                  <p:stCondLst>
                                    <p:cond delay="1000"/>
                                  </p:stCondLst>
                                  <p:childTnLst>
                                    <p:set>
                                      <p:cBhvr>
                                        <p:cTn id="22" dur="1" fill="hold">
                                          <p:stCondLst>
                                            <p:cond delay="0"/>
                                          </p:stCondLst>
                                        </p:cTn>
                                        <p:tgtEl>
                                          <p:spTgt spid="10"/>
                                        </p:tgtEl>
                                        <p:attrNameLst>
                                          <p:attrName>style.visibility</p:attrName>
                                        </p:attrNameLst>
                                      </p:cBhvr>
                                      <p:to>
                                        <p:strVal val="visible"/>
                                      </p:to>
                                    </p:set>
                                    <p:animEffect transition="in" filter="fade">
                                      <p:cBhvr>
                                        <p:cTn id="23" dur="500"/>
                                        <p:tgtEl>
                                          <p:spTgt spid="10"/>
                                        </p:tgtEl>
                                      </p:cBhvr>
                                    </p:animEffect>
                                  </p:childTnLst>
                                </p:cTn>
                              </p:par>
                            </p:childTnLst>
                          </p:cTn>
                        </p:par>
                        <p:par>
                          <p:cTn id="24" fill="hold">
                            <p:stCondLst>
                              <p:cond delay="7000"/>
                            </p:stCondLst>
                            <p:childTnLst>
                              <p:par>
                                <p:cTn id="25" presetID="10" presetClass="entr" presetSubtype="0" fill="hold" nodeType="afterEffect">
                                  <p:stCondLst>
                                    <p:cond delay="100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0597BED-F618-CBAC-32E6-D8CDA7F63337}"/>
              </a:ext>
            </a:extLst>
          </p:cNvPr>
          <p:cNvSpPr>
            <a:spLocks noGrp="1"/>
          </p:cNvSpPr>
          <p:nvPr>
            <p:ph type="title"/>
          </p:nvPr>
        </p:nvSpPr>
        <p:spPr/>
        <p:txBody>
          <a:bodyPr/>
          <a:lstStyle/>
          <a:p>
            <a:r>
              <a:rPr lang="nl-NL" dirty="0"/>
              <a:t>CO</a:t>
            </a:r>
            <a:r>
              <a:rPr lang="nl-NL" baseline="-25000" dirty="0"/>
              <a:t>2 </a:t>
            </a:r>
            <a:r>
              <a:rPr lang="nl-NL" dirty="0"/>
              <a:t>Performance Ladder: GPP documents</a:t>
            </a:r>
            <a:endParaRPr lang="en-GB" dirty="0"/>
          </a:p>
        </p:txBody>
      </p:sp>
      <p:pic>
        <p:nvPicPr>
          <p:cNvPr id="8" name="Afbeelding 7">
            <a:hlinkClick r:id="rId3"/>
            <a:extLst>
              <a:ext uri="{FF2B5EF4-FFF2-40B4-BE49-F238E27FC236}">
                <a16:creationId xmlns:a16="http://schemas.microsoft.com/office/drawing/2014/main" id="{7AA8154B-CEEA-B9FF-187A-F97EA776C862}"/>
              </a:ext>
            </a:extLst>
          </p:cNvPr>
          <p:cNvPicPr>
            <a:picLocks noChangeAspect="1"/>
          </p:cNvPicPr>
          <p:nvPr/>
        </p:nvPicPr>
        <p:blipFill>
          <a:blip r:embed="rId4"/>
          <a:stretch>
            <a:fillRect/>
          </a:stretch>
        </p:blipFill>
        <p:spPr>
          <a:xfrm>
            <a:off x="2411145" y="1665748"/>
            <a:ext cx="2604616" cy="3697624"/>
          </a:xfrm>
          <a:prstGeom prst="rect">
            <a:avLst/>
          </a:prstGeom>
          <a:ln>
            <a:solidFill>
              <a:schemeClr val="accent1"/>
            </a:solidFill>
          </a:ln>
        </p:spPr>
      </p:pic>
      <p:sp>
        <p:nvSpPr>
          <p:cNvPr id="9" name="Tekstvak 8">
            <a:extLst>
              <a:ext uri="{FF2B5EF4-FFF2-40B4-BE49-F238E27FC236}">
                <a16:creationId xmlns:a16="http://schemas.microsoft.com/office/drawing/2014/main" id="{F6A846ED-B2F9-3612-42CF-AB7D5D660769}"/>
              </a:ext>
            </a:extLst>
          </p:cNvPr>
          <p:cNvSpPr txBox="1"/>
          <p:nvPr/>
        </p:nvSpPr>
        <p:spPr>
          <a:xfrm>
            <a:off x="2559543" y="5559160"/>
            <a:ext cx="2604616" cy="307777"/>
          </a:xfrm>
          <a:prstGeom prst="rect">
            <a:avLst/>
          </a:prstGeom>
          <a:noFill/>
        </p:spPr>
        <p:txBody>
          <a:bodyPr wrap="square" rtlCol="0">
            <a:spAutoFit/>
          </a:bodyPr>
          <a:lstStyle/>
          <a:p>
            <a:r>
              <a:rPr lang="nl-NL" sz="1400" dirty="0">
                <a:hlinkClick r:id="rId3"/>
              </a:rPr>
              <a:t>Procurement Guide (EN)</a:t>
            </a:r>
            <a:endParaRPr lang="en-GB" sz="1400" dirty="0"/>
          </a:p>
        </p:txBody>
      </p:sp>
      <p:pic>
        <p:nvPicPr>
          <p:cNvPr id="11" name="Afbeelding 10">
            <a:extLst>
              <a:ext uri="{FF2B5EF4-FFF2-40B4-BE49-F238E27FC236}">
                <a16:creationId xmlns:a16="http://schemas.microsoft.com/office/drawing/2014/main" id="{689DDACA-7D3F-698C-4CF1-C749156B20D4}"/>
              </a:ext>
            </a:extLst>
          </p:cNvPr>
          <p:cNvPicPr>
            <a:picLocks noChangeAspect="1"/>
          </p:cNvPicPr>
          <p:nvPr/>
        </p:nvPicPr>
        <p:blipFill>
          <a:blip r:embed="rId5"/>
          <a:stretch>
            <a:fillRect/>
          </a:stretch>
        </p:blipFill>
        <p:spPr>
          <a:xfrm>
            <a:off x="6606172" y="1665748"/>
            <a:ext cx="2641808" cy="3697624"/>
          </a:xfrm>
          <a:prstGeom prst="rect">
            <a:avLst/>
          </a:prstGeom>
          <a:ln>
            <a:solidFill>
              <a:schemeClr val="accent1"/>
            </a:solidFill>
          </a:ln>
        </p:spPr>
      </p:pic>
      <p:sp>
        <p:nvSpPr>
          <p:cNvPr id="12" name="Tekstvak 11">
            <a:extLst>
              <a:ext uri="{FF2B5EF4-FFF2-40B4-BE49-F238E27FC236}">
                <a16:creationId xmlns:a16="http://schemas.microsoft.com/office/drawing/2014/main" id="{440D2A55-0E94-ACE8-0556-706F3E168423}"/>
              </a:ext>
            </a:extLst>
          </p:cNvPr>
          <p:cNvSpPr txBox="1"/>
          <p:nvPr/>
        </p:nvSpPr>
        <p:spPr>
          <a:xfrm>
            <a:off x="7152709" y="5559160"/>
            <a:ext cx="1722629" cy="307777"/>
          </a:xfrm>
          <a:prstGeom prst="rect">
            <a:avLst/>
          </a:prstGeom>
          <a:noFill/>
        </p:spPr>
        <p:txBody>
          <a:bodyPr wrap="square" rtlCol="0">
            <a:spAutoFit/>
          </a:bodyPr>
          <a:lstStyle/>
          <a:p>
            <a:r>
              <a:rPr lang="nl-NL" sz="1400" dirty="0">
                <a:hlinkClick r:id="rId6"/>
              </a:rPr>
              <a:t>Legal FAQ (EN)</a:t>
            </a:r>
            <a:endParaRPr lang="en-GB" sz="1400" dirty="0"/>
          </a:p>
        </p:txBody>
      </p:sp>
      <p:pic>
        <p:nvPicPr>
          <p:cNvPr id="3" name="Content Placeholder 69">
            <a:extLst>
              <a:ext uri="{FF2B5EF4-FFF2-40B4-BE49-F238E27FC236}">
                <a16:creationId xmlns:a16="http://schemas.microsoft.com/office/drawing/2014/main" id="{DD7C321B-0E64-F78F-E308-3708AED2CAB5}"/>
              </a:ext>
            </a:extLst>
          </p:cNvPr>
          <p:cNvPicPr>
            <a:picLocks noChangeAspect="1"/>
          </p:cNvPicPr>
          <p:nvPr/>
        </p:nvPicPr>
        <p:blipFill>
          <a:blip r:embed="rId7"/>
          <a:stretch>
            <a:fillRect/>
          </a:stretch>
        </p:blipFill>
        <p:spPr>
          <a:xfrm>
            <a:off x="-42333" y="5791200"/>
            <a:ext cx="12192000" cy="1066800"/>
          </a:xfrm>
          <a:prstGeom prst="rect">
            <a:avLst/>
          </a:prstGeom>
        </p:spPr>
      </p:pic>
    </p:spTree>
    <p:extLst>
      <p:ext uri="{BB962C8B-B14F-4D97-AF65-F5344CB8AC3E}">
        <p14:creationId xmlns:p14="http://schemas.microsoft.com/office/powerpoint/2010/main" val="3713767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 name="Rectangle 57">
            <a:extLst>
              <a:ext uri="{FF2B5EF4-FFF2-40B4-BE49-F238E27FC236}">
                <a16:creationId xmlns:a16="http://schemas.microsoft.com/office/drawing/2014/main" id="{F157CDB6-EAE1-B621-10FE-B83CA41152D3}"/>
              </a:ext>
            </a:extLst>
          </p:cNvPr>
          <p:cNvSpPr/>
          <p:nvPr/>
        </p:nvSpPr>
        <p:spPr>
          <a:xfrm>
            <a:off x="8186245" y="2596739"/>
            <a:ext cx="3849669" cy="2165439"/>
          </a:xfrm>
          <a:prstGeom prst="rect">
            <a:avLst/>
          </a:prstGeom>
          <a:solidFill>
            <a:srgbClr val="FCB316"/>
          </a:solidFill>
          <a:ln>
            <a:solidFill>
              <a:srgbClr val="FCB31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9" name="TextBox 48">
            <a:extLst>
              <a:ext uri="{FF2B5EF4-FFF2-40B4-BE49-F238E27FC236}">
                <a16:creationId xmlns:a16="http://schemas.microsoft.com/office/drawing/2014/main" id="{923901C4-018F-4E20-9779-A38104C2CC3D}"/>
              </a:ext>
            </a:extLst>
          </p:cNvPr>
          <p:cNvSpPr txBox="1"/>
          <p:nvPr/>
        </p:nvSpPr>
        <p:spPr>
          <a:xfrm>
            <a:off x="718751" y="5173920"/>
            <a:ext cx="11552830" cy="461665"/>
          </a:xfrm>
          <a:prstGeom prst="rect">
            <a:avLst/>
          </a:prstGeom>
          <a:noFill/>
        </p:spPr>
        <p:txBody>
          <a:bodyPr wrap="square" rtlCol="0">
            <a:spAutoFit/>
          </a:bodyPr>
          <a:lstStyle/>
          <a:p>
            <a:r>
              <a:rPr lang="en-IE" sz="2400" b="1" dirty="0">
                <a:solidFill>
                  <a:srgbClr val="195C2A"/>
                </a:solidFill>
                <a:latin typeface="Caveat" pitchFamily="2" charset="0"/>
              </a:rPr>
              <a:t>Collaborate	       Educate	          Rate                 Advocate             Communicate              Innovate </a:t>
            </a:r>
          </a:p>
        </p:txBody>
      </p:sp>
      <p:pic>
        <p:nvPicPr>
          <p:cNvPr id="21" name="Content Placeholder 15">
            <a:extLst>
              <a:ext uri="{FF2B5EF4-FFF2-40B4-BE49-F238E27FC236}">
                <a16:creationId xmlns:a16="http://schemas.microsoft.com/office/drawing/2014/main" id="{A1C3E3B5-CC9D-5D08-6D74-C978FDCCFC49}"/>
              </a:ext>
            </a:extLst>
          </p:cNvPr>
          <p:cNvPicPr>
            <a:picLocks noChangeAspect="1"/>
          </p:cNvPicPr>
          <p:nvPr/>
        </p:nvPicPr>
        <p:blipFill>
          <a:blip r:embed="rId3"/>
          <a:stretch>
            <a:fillRect/>
          </a:stretch>
        </p:blipFill>
        <p:spPr>
          <a:xfrm>
            <a:off x="0" y="5806200"/>
            <a:ext cx="12192000" cy="1066800"/>
          </a:xfrm>
          <a:prstGeom prst="rect">
            <a:avLst/>
          </a:prstGeom>
        </p:spPr>
      </p:pic>
      <p:sp>
        <p:nvSpPr>
          <p:cNvPr id="22" name="Title 3">
            <a:extLst>
              <a:ext uri="{FF2B5EF4-FFF2-40B4-BE49-F238E27FC236}">
                <a16:creationId xmlns:a16="http://schemas.microsoft.com/office/drawing/2014/main" id="{D698C843-443B-F661-9DEE-A102F3D3C3FC}"/>
              </a:ext>
            </a:extLst>
          </p:cNvPr>
          <p:cNvSpPr>
            <a:spLocks noGrp="1"/>
          </p:cNvSpPr>
          <p:nvPr>
            <p:ph type="title"/>
          </p:nvPr>
        </p:nvSpPr>
        <p:spPr>
          <a:xfrm>
            <a:off x="3668505" y="6339600"/>
            <a:ext cx="4991499" cy="393950"/>
          </a:xfrm>
        </p:spPr>
        <p:txBody>
          <a:bodyPr>
            <a:noAutofit/>
          </a:bodyPr>
          <a:lstStyle/>
          <a:p>
            <a:r>
              <a:rPr lang="en-US" sz="2800" dirty="0">
                <a:latin typeface="Montserrat" panose="00000500000000000000" pitchFamily="2" charset="0"/>
              </a:rPr>
              <a:t>What we do</a:t>
            </a:r>
          </a:p>
        </p:txBody>
      </p:sp>
      <p:pic>
        <p:nvPicPr>
          <p:cNvPr id="26" name="Picture 25" descr="A picture containing diagram&#10;&#10;Description automatically generated">
            <a:extLst>
              <a:ext uri="{FF2B5EF4-FFF2-40B4-BE49-F238E27FC236}">
                <a16:creationId xmlns:a16="http://schemas.microsoft.com/office/drawing/2014/main" id="{52AF0E0B-244E-F0E1-794A-5547129ACF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6088" y="206890"/>
            <a:ext cx="3849669" cy="2165439"/>
          </a:xfrm>
          <a:prstGeom prst="rect">
            <a:avLst/>
          </a:prstGeom>
        </p:spPr>
      </p:pic>
      <p:pic>
        <p:nvPicPr>
          <p:cNvPr id="28" name="Picture 27" descr="Text&#10;&#10;Description automatically generated">
            <a:extLst>
              <a:ext uri="{FF2B5EF4-FFF2-40B4-BE49-F238E27FC236}">
                <a16:creationId xmlns:a16="http://schemas.microsoft.com/office/drawing/2014/main" id="{52B84E19-1370-504F-FD54-ED5D9BE437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71165" y="206890"/>
            <a:ext cx="3849669" cy="2165439"/>
          </a:xfrm>
          <a:prstGeom prst="rect">
            <a:avLst/>
          </a:prstGeom>
        </p:spPr>
      </p:pic>
      <p:pic>
        <p:nvPicPr>
          <p:cNvPr id="38" name="Picture 37" descr="A picture containing text, sign&#10;&#10;Description automatically generated">
            <a:extLst>
              <a:ext uri="{FF2B5EF4-FFF2-40B4-BE49-F238E27FC236}">
                <a16:creationId xmlns:a16="http://schemas.microsoft.com/office/drawing/2014/main" id="{D67CFCF5-2663-970F-D9BF-6AFA2C49E8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67342" y="219088"/>
            <a:ext cx="3849669" cy="2165439"/>
          </a:xfrm>
          <a:prstGeom prst="rect">
            <a:avLst/>
          </a:prstGeom>
        </p:spPr>
      </p:pic>
      <p:pic>
        <p:nvPicPr>
          <p:cNvPr id="44" name="Picture 43" descr="Diagram&#10;&#10;Description automatically generated">
            <a:extLst>
              <a:ext uri="{FF2B5EF4-FFF2-40B4-BE49-F238E27FC236}">
                <a16:creationId xmlns:a16="http://schemas.microsoft.com/office/drawing/2014/main" id="{847473F8-F80C-978A-5E82-723F5318CD3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71164" y="2594264"/>
            <a:ext cx="3849669" cy="2165439"/>
          </a:xfrm>
          <a:prstGeom prst="rect">
            <a:avLst/>
          </a:prstGeom>
        </p:spPr>
      </p:pic>
      <p:pic>
        <p:nvPicPr>
          <p:cNvPr id="50" name="Picture 49" descr="Diagram&#10;&#10;Description automatically generated with medium confidence">
            <a:extLst>
              <a:ext uri="{FF2B5EF4-FFF2-40B4-BE49-F238E27FC236}">
                <a16:creationId xmlns:a16="http://schemas.microsoft.com/office/drawing/2014/main" id="{7DB1890B-9E89-1EF8-26B2-A0D55C34AE7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4219" y="2585120"/>
            <a:ext cx="3801533" cy="2138362"/>
          </a:xfrm>
          <a:prstGeom prst="rect">
            <a:avLst/>
          </a:prstGeom>
        </p:spPr>
      </p:pic>
      <p:sp>
        <p:nvSpPr>
          <p:cNvPr id="51" name="TextBox 50">
            <a:extLst>
              <a:ext uri="{FF2B5EF4-FFF2-40B4-BE49-F238E27FC236}">
                <a16:creationId xmlns:a16="http://schemas.microsoft.com/office/drawing/2014/main" id="{076D592A-1984-1133-041E-52B0923F365C}"/>
              </a:ext>
            </a:extLst>
          </p:cNvPr>
          <p:cNvSpPr txBox="1"/>
          <p:nvPr/>
        </p:nvSpPr>
        <p:spPr>
          <a:xfrm>
            <a:off x="1620353" y="1491976"/>
            <a:ext cx="969264" cy="523220"/>
          </a:xfrm>
          <a:prstGeom prst="rect">
            <a:avLst/>
          </a:prstGeom>
          <a:noFill/>
        </p:spPr>
        <p:txBody>
          <a:bodyPr wrap="square" rtlCol="0">
            <a:spAutoFit/>
          </a:bodyPr>
          <a:lstStyle/>
          <a:p>
            <a:r>
              <a:rPr lang="en-IE" sz="2800" dirty="0">
                <a:solidFill>
                  <a:schemeClr val="bg1"/>
                </a:solidFill>
                <a:latin typeface="Bahnschrift SemiBold" panose="020B0502040204020203" pitchFamily="34" charset="0"/>
              </a:rPr>
              <a:t>400+</a:t>
            </a:r>
          </a:p>
        </p:txBody>
      </p:sp>
      <p:sp>
        <p:nvSpPr>
          <p:cNvPr id="52" name="TextBox 51">
            <a:extLst>
              <a:ext uri="{FF2B5EF4-FFF2-40B4-BE49-F238E27FC236}">
                <a16:creationId xmlns:a16="http://schemas.microsoft.com/office/drawing/2014/main" id="{751563F7-2159-F8D7-198C-BFC4D64D28FD}"/>
              </a:ext>
            </a:extLst>
          </p:cNvPr>
          <p:cNvSpPr txBox="1"/>
          <p:nvPr/>
        </p:nvSpPr>
        <p:spPr>
          <a:xfrm>
            <a:off x="4641828" y="827944"/>
            <a:ext cx="807995" cy="461665"/>
          </a:xfrm>
          <a:prstGeom prst="rect">
            <a:avLst/>
          </a:prstGeom>
          <a:noFill/>
        </p:spPr>
        <p:txBody>
          <a:bodyPr wrap="square" rtlCol="0">
            <a:spAutoFit/>
          </a:bodyPr>
          <a:lstStyle/>
          <a:p>
            <a:r>
              <a:rPr lang="en-IE" sz="2400" dirty="0">
                <a:latin typeface="Bahnschrift SemiBold" panose="020B0502040204020203" pitchFamily="34" charset="0"/>
              </a:rPr>
              <a:t>100</a:t>
            </a:r>
            <a:r>
              <a:rPr lang="en-IE" sz="1600" b="1" dirty="0">
                <a:latin typeface="Montserrat" panose="00000500000000000000" pitchFamily="2" charset="0"/>
              </a:rPr>
              <a:t>+</a:t>
            </a:r>
          </a:p>
        </p:txBody>
      </p:sp>
      <p:sp>
        <p:nvSpPr>
          <p:cNvPr id="53" name="TextBox 52">
            <a:extLst>
              <a:ext uri="{FF2B5EF4-FFF2-40B4-BE49-F238E27FC236}">
                <a16:creationId xmlns:a16="http://schemas.microsoft.com/office/drawing/2014/main" id="{393C8FED-2F54-F0AB-0ABF-DC5586AA2BBC}"/>
              </a:ext>
            </a:extLst>
          </p:cNvPr>
          <p:cNvSpPr txBox="1"/>
          <p:nvPr/>
        </p:nvSpPr>
        <p:spPr>
          <a:xfrm>
            <a:off x="9207411" y="939252"/>
            <a:ext cx="807995" cy="246221"/>
          </a:xfrm>
          <a:prstGeom prst="rect">
            <a:avLst/>
          </a:prstGeom>
          <a:noFill/>
        </p:spPr>
        <p:txBody>
          <a:bodyPr wrap="square" rtlCol="0">
            <a:spAutoFit/>
          </a:bodyPr>
          <a:lstStyle>
            <a:defPPr>
              <a:defRPr lang="en-US"/>
            </a:defPPr>
            <a:lvl1pPr>
              <a:defRPr sz="2800">
                <a:solidFill>
                  <a:schemeClr val="bg1"/>
                </a:solidFill>
                <a:latin typeface="Bahnschrift SemiBold" panose="020B0502040204020203" pitchFamily="34" charset="0"/>
              </a:defRPr>
            </a:lvl1pPr>
          </a:lstStyle>
          <a:p>
            <a:r>
              <a:rPr lang="en-IE" sz="1000" dirty="0">
                <a:solidFill>
                  <a:schemeClr val="tx1"/>
                </a:solidFill>
              </a:rPr>
              <a:t>22,000+</a:t>
            </a:r>
          </a:p>
        </p:txBody>
      </p:sp>
      <p:sp>
        <p:nvSpPr>
          <p:cNvPr id="54" name="TextBox 53">
            <a:extLst>
              <a:ext uri="{FF2B5EF4-FFF2-40B4-BE49-F238E27FC236}">
                <a16:creationId xmlns:a16="http://schemas.microsoft.com/office/drawing/2014/main" id="{393A3F8F-CF56-64ED-C327-007AD4CE78D3}"/>
              </a:ext>
            </a:extLst>
          </p:cNvPr>
          <p:cNvSpPr txBox="1"/>
          <p:nvPr/>
        </p:nvSpPr>
        <p:spPr>
          <a:xfrm>
            <a:off x="606824" y="3242256"/>
            <a:ext cx="1369894" cy="523220"/>
          </a:xfrm>
          <a:prstGeom prst="rect">
            <a:avLst/>
          </a:prstGeom>
          <a:noFill/>
        </p:spPr>
        <p:txBody>
          <a:bodyPr wrap="square" rtlCol="0">
            <a:spAutoFit/>
          </a:bodyPr>
          <a:lstStyle>
            <a:defPPr>
              <a:defRPr lang="en-US"/>
            </a:defPPr>
            <a:lvl1pPr>
              <a:defRPr sz="1000">
                <a:latin typeface="Bahnschrift SemiBold" panose="020B0502040204020203" pitchFamily="34" charset="0"/>
              </a:defRPr>
            </a:lvl1pPr>
          </a:lstStyle>
          <a:p>
            <a:r>
              <a:rPr lang="en-IE" sz="2800" dirty="0"/>
              <a:t>12,000+</a:t>
            </a:r>
            <a:endParaRPr lang="en-IE" dirty="0"/>
          </a:p>
        </p:txBody>
      </p:sp>
      <p:sp>
        <p:nvSpPr>
          <p:cNvPr id="55" name="TextBox 54">
            <a:extLst>
              <a:ext uri="{FF2B5EF4-FFF2-40B4-BE49-F238E27FC236}">
                <a16:creationId xmlns:a16="http://schemas.microsoft.com/office/drawing/2014/main" id="{C7A962DA-D825-AAAD-2090-33F457F47F58}"/>
              </a:ext>
            </a:extLst>
          </p:cNvPr>
          <p:cNvSpPr txBox="1"/>
          <p:nvPr/>
        </p:nvSpPr>
        <p:spPr>
          <a:xfrm>
            <a:off x="2550801" y="3215493"/>
            <a:ext cx="1165576" cy="523220"/>
          </a:xfrm>
          <a:prstGeom prst="rect">
            <a:avLst/>
          </a:prstGeom>
          <a:noFill/>
        </p:spPr>
        <p:txBody>
          <a:bodyPr wrap="square" rtlCol="0">
            <a:spAutoFit/>
          </a:bodyPr>
          <a:lstStyle>
            <a:defPPr>
              <a:defRPr lang="en-US"/>
            </a:defPPr>
            <a:lvl1pPr>
              <a:defRPr sz="2800">
                <a:latin typeface="Bahnschrift SemiBold" panose="020B0502040204020203" pitchFamily="34" charset="0"/>
              </a:defRPr>
            </a:lvl1pPr>
          </a:lstStyle>
          <a:p>
            <a:r>
              <a:rPr lang="en-IE" dirty="0"/>
              <a:t>900+</a:t>
            </a:r>
          </a:p>
        </p:txBody>
      </p:sp>
      <p:sp>
        <p:nvSpPr>
          <p:cNvPr id="56" name="TextBox 55">
            <a:extLst>
              <a:ext uri="{FF2B5EF4-FFF2-40B4-BE49-F238E27FC236}">
                <a16:creationId xmlns:a16="http://schemas.microsoft.com/office/drawing/2014/main" id="{F7DEA79C-C201-0236-AD86-33498F84FD08}"/>
              </a:ext>
            </a:extLst>
          </p:cNvPr>
          <p:cNvSpPr txBox="1"/>
          <p:nvPr/>
        </p:nvSpPr>
        <p:spPr>
          <a:xfrm>
            <a:off x="5996952" y="2690474"/>
            <a:ext cx="1339703" cy="523220"/>
          </a:xfrm>
          <a:prstGeom prst="rect">
            <a:avLst/>
          </a:prstGeom>
          <a:noFill/>
        </p:spPr>
        <p:txBody>
          <a:bodyPr wrap="square" rtlCol="0">
            <a:spAutoFit/>
          </a:bodyPr>
          <a:lstStyle>
            <a:defPPr>
              <a:defRPr lang="en-US"/>
            </a:defPPr>
            <a:lvl1pPr>
              <a:defRPr sz="2800">
                <a:latin typeface="Bahnschrift SemiBold" panose="020B0502040204020203" pitchFamily="34" charset="0"/>
              </a:defRPr>
            </a:lvl1pPr>
          </a:lstStyle>
          <a:p>
            <a:r>
              <a:rPr lang="en-IE" dirty="0"/>
              <a:t>100+</a:t>
            </a:r>
          </a:p>
        </p:txBody>
      </p:sp>
      <p:sp>
        <p:nvSpPr>
          <p:cNvPr id="57" name="TextBox 56">
            <a:extLst>
              <a:ext uri="{FF2B5EF4-FFF2-40B4-BE49-F238E27FC236}">
                <a16:creationId xmlns:a16="http://schemas.microsoft.com/office/drawing/2014/main" id="{6A14B4FB-0A9A-CA9A-C827-CACFFF93BB1F}"/>
              </a:ext>
            </a:extLst>
          </p:cNvPr>
          <p:cNvSpPr txBox="1"/>
          <p:nvPr/>
        </p:nvSpPr>
        <p:spPr>
          <a:xfrm>
            <a:off x="7011590" y="2692273"/>
            <a:ext cx="952857" cy="523220"/>
          </a:xfrm>
          <a:prstGeom prst="rect">
            <a:avLst/>
          </a:prstGeom>
          <a:noFill/>
        </p:spPr>
        <p:txBody>
          <a:bodyPr wrap="square" rtlCol="0">
            <a:spAutoFit/>
          </a:bodyPr>
          <a:lstStyle>
            <a:defPPr>
              <a:defRPr lang="en-US"/>
            </a:defPPr>
            <a:lvl1pPr>
              <a:defRPr sz="2800">
                <a:latin typeface="Bahnschrift SemiBold" panose="020B0502040204020203" pitchFamily="34" charset="0"/>
              </a:defRPr>
            </a:lvl1pPr>
          </a:lstStyle>
          <a:p>
            <a:r>
              <a:rPr lang="en-IE" dirty="0"/>
              <a:t>200+</a:t>
            </a:r>
          </a:p>
        </p:txBody>
      </p:sp>
      <p:pic>
        <p:nvPicPr>
          <p:cNvPr id="62" name="Picture 61">
            <a:extLst>
              <a:ext uri="{FF2B5EF4-FFF2-40B4-BE49-F238E27FC236}">
                <a16:creationId xmlns:a16="http://schemas.microsoft.com/office/drawing/2014/main" id="{99BFCDD5-9D24-81C5-B17B-912D0D875753}"/>
              </a:ext>
            </a:extLst>
          </p:cNvPr>
          <p:cNvPicPr>
            <a:picLocks noChangeAspect="1"/>
          </p:cNvPicPr>
          <p:nvPr/>
        </p:nvPicPr>
        <p:blipFill rotWithShape="1">
          <a:blip r:embed="rId9" cstate="email">
            <a:extLst>
              <a:ext uri="{BEBA8EAE-BF5A-486C-A8C5-ECC9F3942E4B}">
                <a14:imgProps xmlns:a14="http://schemas.microsoft.com/office/drawing/2010/main">
                  <a14:imgLayer r:embed="rId10">
                    <a14:imgEffect>
                      <a14:sharpenSoften amount="25000"/>
                    </a14:imgEffect>
                  </a14:imgLayer>
                </a14:imgProps>
              </a:ext>
              <a:ext uri="{28A0092B-C50C-407E-A947-70E740481C1C}">
                <a14:useLocalDpi xmlns:a14="http://schemas.microsoft.com/office/drawing/2010/main"/>
              </a:ext>
            </a:extLst>
          </a:blip>
          <a:srcRect/>
          <a:stretch/>
        </p:blipFill>
        <p:spPr>
          <a:xfrm>
            <a:off x="8958628" y="3104691"/>
            <a:ext cx="2968743" cy="1655012"/>
          </a:xfrm>
          <a:prstGeom prst="rect">
            <a:avLst/>
          </a:prstGeom>
        </p:spPr>
      </p:pic>
      <p:sp>
        <p:nvSpPr>
          <p:cNvPr id="65" name="TextBox 64">
            <a:extLst>
              <a:ext uri="{FF2B5EF4-FFF2-40B4-BE49-F238E27FC236}">
                <a16:creationId xmlns:a16="http://schemas.microsoft.com/office/drawing/2014/main" id="{082AA430-5DC9-D523-7FEC-CA0B22468772}"/>
              </a:ext>
            </a:extLst>
          </p:cNvPr>
          <p:cNvSpPr txBox="1"/>
          <p:nvPr/>
        </p:nvSpPr>
        <p:spPr>
          <a:xfrm>
            <a:off x="8329021" y="2690474"/>
            <a:ext cx="1093802" cy="523220"/>
          </a:xfrm>
          <a:prstGeom prst="rect">
            <a:avLst/>
          </a:prstGeom>
          <a:noFill/>
        </p:spPr>
        <p:txBody>
          <a:bodyPr wrap="square" rtlCol="0">
            <a:spAutoFit/>
          </a:bodyPr>
          <a:lstStyle>
            <a:defPPr>
              <a:defRPr lang="en-US"/>
            </a:defPPr>
            <a:lvl1pPr>
              <a:defRPr sz="2800">
                <a:latin typeface="Bahnschrift SemiBold" panose="020B0502040204020203" pitchFamily="34" charset="0"/>
              </a:defRPr>
            </a:lvl1pPr>
          </a:lstStyle>
          <a:p>
            <a:r>
              <a:rPr lang="en-IE" dirty="0"/>
              <a:t>250+</a:t>
            </a:r>
          </a:p>
        </p:txBody>
      </p:sp>
      <p:sp>
        <p:nvSpPr>
          <p:cNvPr id="66" name="TextBox 65">
            <a:extLst>
              <a:ext uri="{FF2B5EF4-FFF2-40B4-BE49-F238E27FC236}">
                <a16:creationId xmlns:a16="http://schemas.microsoft.com/office/drawing/2014/main" id="{B79882E1-3449-E51D-36B0-68A2F0D38D52}"/>
              </a:ext>
            </a:extLst>
          </p:cNvPr>
          <p:cNvSpPr txBox="1"/>
          <p:nvPr/>
        </p:nvSpPr>
        <p:spPr>
          <a:xfrm>
            <a:off x="8329021" y="3155922"/>
            <a:ext cx="1312178" cy="830997"/>
          </a:xfrm>
          <a:prstGeom prst="rect">
            <a:avLst/>
          </a:prstGeom>
          <a:noFill/>
        </p:spPr>
        <p:txBody>
          <a:bodyPr wrap="square" rtlCol="0">
            <a:spAutoFit/>
          </a:bodyPr>
          <a:lstStyle>
            <a:defPPr>
              <a:defRPr lang="en-US"/>
            </a:defPPr>
            <a:lvl1pPr>
              <a:defRPr sz="2800">
                <a:latin typeface="Bahnschrift SemiBold" panose="020B0502040204020203" pitchFamily="34" charset="0"/>
              </a:defRPr>
            </a:lvl1pPr>
          </a:lstStyle>
          <a:p>
            <a:r>
              <a:rPr lang="en-IE" sz="1200" dirty="0"/>
              <a:t>Digital resources on the LEARNING HUB</a:t>
            </a:r>
          </a:p>
        </p:txBody>
      </p:sp>
      <p:pic>
        <p:nvPicPr>
          <p:cNvPr id="3" name="Picture 2" descr="A green and white advertisement&#10;&#10;Description automatically generated">
            <a:extLst>
              <a:ext uri="{FF2B5EF4-FFF2-40B4-BE49-F238E27FC236}">
                <a16:creationId xmlns:a16="http://schemas.microsoft.com/office/drawing/2014/main" id="{2BFC01C4-48F2-2579-0649-23C75955F84F}"/>
              </a:ext>
            </a:extLst>
          </p:cNvPr>
          <p:cNvPicPr>
            <a:picLocks noChangeAspect="1"/>
          </p:cNvPicPr>
          <p:nvPr/>
        </p:nvPicPr>
        <p:blipFill>
          <a:blip r:embed="rId11"/>
          <a:stretch>
            <a:fillRect/>
          </a:stretch>
        </p:blipFill>
        <p:spPr>
          <a:xfrm>
            <a:off x="-20428" y="48103"/>
            <a:ext cx="12192000" cy="6858000"/>
          </a:xfrm>
          <a:prstGeom prst="rect">
            <a:avLst/>
          </a:prstGeom>
        </p:spPr>
      </p:pic>
    </p:spTree>
    <p:extLst>
      <p:ext uri="{BB962C8B-B14F-4D97-AF65-F5344CB8AC3E}">
        <p14:creationId xmlns:p14="http://schemas.microsoft.com/office/powerpoint/2010/main" val="1807987502"/>
      </p:ext>
    </p:extLst>
  </p:cSld>
  <p:clrMapOvr>
    <a:masterClrMapping/>
  </p:clrMapOvr>
  <mc:AlternateContent xmlns:mc="http://schemas.openxmlformats.org/markup-compatibility/2006" xmlns:p14="http://schemas.microsoft.com/office/powerpoint/2010/main">
    <mc:Choice Requires="p14">
      <p:transition spd="med" p14:dur="700">
        <p:wipe/>
      </p:transition>
    </mc:Choice>
    <mc:Fallback xmlns="">
      <p:transition spd="med">
        <p:wip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E450EBF-85A0-B84B-AB82-4B85A3A77C82}"/>
              </a:ext>
            </a:extLst>
          </p:cNvPr>
          <p:cNvSpPr>
            <a:spLocks noGrp="1"/>
          </p:cNvSpPr>
          <p:nvPr>
            <p:ph type="title"/>
          </p:nvPr>
        </p:nvSpPr>
        <p:spPr>
          <a:xfrm>
            <a:off x="443856" y="809460"/>
            <a:ext cx="3711094" cy="648428"/>
          </a:xfrm>
        </p:spPr>
        <p:txBody>
          <a:bodyPr/>
          <a:lstStyle/>
          <a:p>
            <a:r>
              <a:rPr lang="nl-NL" sz="2700" dirty="0" err="1"/>
              <a:t>Procuring</a:t>
            </a:r>
            <a:r>
              <a:rPr lang="nl-NL" sz="2700" dirty="0"/>
              <a:t> </a:t>
            </a:r>
            <a:r>
              <a:rPr lang="nl-NL" sz="2700" dirty="0" err="1"/>
              <a:t>authorities</a:t>
            </a:r>
            <a:endParaRPr lang="nl-NL" sz="2700" dirty="0"/>
          </a:p>
        </p:txBody>
      </p:sp>
      <p:sp>
        <p:nvSpPr>
          <p:cNvPr id="9" name="Tijdelijke aanduiding voor tekst 7">
            <a:extLst>
              <a:ext uri="{FF2B5EF4-FFF2-40B4-BE49-F238E27FC236}">
                <a16:creationId xmlns:a16="http://schemas.microsoft.com/office/drawing/2014/main" id="{0965189B-380B-4A02-A19F-A888EB5571F0}"/>
              </a:ext>
            </a:extLst>
          </p:cNvPr>
          <p:cNvSpPr txBox="1">
            <a:spLocks/>
          </p:cNvSpPr>
          <p:nvPr/>
        </p:nvSpPr>
        <p:spPr>
          <a:xfrm>
            <a:off x="443856" y="1362736"/>
            <a:ext cx="4962259" cy="4867943"/>
          </a:xfrm>
          <a:prstGeom prst="rect">
            <a:avLst/>
          </a:prstGeom>
          <a:solidFill>
            <a:schemeClr val="accent6">
              <a:lumMod val="40000"/>
              <a:lumOff val="60000"/>
            </a:schemeClr>
          </a:solidFill>
        </p:spPr>
        <p:txBody>
          <a:bodyPr lIns="108000" tIns="108000" rIns="108000" bIns="108000"/>
          <a:lstStyle>
            <a:lvl1pPr marL="457177" indent="-457177" algn="l" defTabSz="1828709" rtl="0" eaLnBrk="1" latinLnBrk="0" hangingPunct="1">
              <a:lnSpc>
                <a:spcPct val="90000"/>
              </a:lnSpc>
              <a:spcBef>
                <a:spcPts val="2000"/>
              </a:spcBef>
              <a:buFont typeface="Arial" panose="020B0604020202020204" pitchFamily="34" charset="0"/>
              <a:buChar char="•"/>
              <a:defRPr sz="5600" b="0" i="0" kern="1200">
                <a:solidFill>
                  <a:schemeClr val="tx1"/>
                </a:solidFill>
                <a:latin typeface="Korolev Light" pitchFamily="2" charset="77"/>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b="0" i="0" kern="1200">
                <a:solidFill>
                  <a:schemeClr val="tx1"/>
                </a:solidFill>
                <a:latin typeface="Korolev Light" pitchFamily="2" charset="77"/>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b="0" i="0" kern="1200">
                <a:solidFill>
                  <a:schemeClr val="tx1"/>
                </a:solidFill>
                <a:latin typeface="Korolev Light" pitchFamily="2" charset="77"/>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b="0" i="0" kern="1200">
                <a:solidFill>
                  <a:schemeClr val="tx1"/>
                </a:solidFill>
                <a:latin typeface="Korolev Light" pitchFamily="2" charset="77"/>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b="0" i="0" kern="1200">
                <a:solidFill>
                  <a:schemeClr val="tx1"/>
                </a:solidFill>
                <a:latin typeface="Korolev Light" pitchFamily="2"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5750" indent="-285750"/>
            <a:r>
              <a:rPr lang="en-US" sz="2200" b="1" dirty="0">
                <a:latin typeface="Work Sans Light" pitchFamily="2" charset="77"/>
              </a:rPr>
              <a:t>Proven methodology</a:t>
            </a:r>
            <a:r>
              <a:rPr lang="en-US" sz="2200" dirty="0">
                <a:latin typeface="Work Sans Light" pitchFamily="2" charset="77"/>
              </a:rPr>
              <a:t>: the CO2PL is the standard GPP tool in the Netherlands and Belgium.</a:t>
            </a:r>
          </a:p>
          <a:p>
            <a:pPr marL="285750" indent="-285750"/>
            <a:r>
              <a:rPr lang="en-US" sz="2200" dirty="0">
                <a:latin typeface="Work Sans Light" pitchFamily="2" charset="77"/>
              </a:rPr>
              <a:t>User-friendly, with </a:t>
            </a:r>
            <a:r>
              <a:rPr lang="en-US" sz="2200" b="1" dirty="0">
                <a:latin typeface="Work Sans Light" pitchFamily="2" charset="77"/>
              </a:rPr>
              <a:t>low transaction costs </a:t>
            </a:r>
            <a:r>
              <a:rPr lang="en-US" sz="2200" dirty="0">
                <a:latin typeface="Work Sans Light" pitchFamily="2" charset="77"/>
              </a:rPr>
              <a:t>for getting started. </a:t>
            </a:r>
          </a:p>
          <a:p>
            <a:pPr marL="285750" indent="-285750"/>
            <a:r>
              <a:rPr lang="en-US" sz="2200" dirty="0">
                <a:latin typeface="Work Sans Light" pitchFamily="2" charset="77"/>
              </a:rPr>
              <a:t>Third party certification </a:t>
            </a:r>
            <a:r>
              <a:rPr lang="en-US" sz="2200" b="1" dirty="0">
                <a:latin typeface="Work Sans Light" pitchFamily="2" charset="77"/>
              </a:rPr>
              <a:t>lowers the burden </a:t>
            </a:r>
            <a:r>
              <a:rPr lang="en-US" sz="2200" dirty="0">
                <a:latin typeface="Work Sans Light" pitchFamily="2" charset="77"/>
              </a:rPr>
              <a:t>on procurement authorities to verify claims.</a:t>
            </a:r>
          </a:p>
          <a:p>
            <a:pPr marL="285750" indent="-285750"/>
            <a:r>
              <a:rPr lang="en-US" sz="2200" b="1" dirty="0">
                <a:latin typeface="Work Sans Light" pitchFamily="2" charset="77"/>
              </a:rPr>
              <a:t>Compliant with the EU Procurement Directive</a:t>
            </a:r>
            <a:r>
              <a:rPr lang="en-US" sz="2200" dirty="0">
                <a:latin typeface="Work Sans Light" pitchFamily="2" charset="77"/>
              </a:rPr>
              <a:t>, immediately applicable in other EU countries.</a:t>
            </a:r>
            <a:endParaRPr lang="en-GB" sz="2200" dirty="0">
              <a:latin typeface="Work Sans Light" pitchFamily="2" charset="77"/>
            </a:endParaRPr>
          </a:p>
        </p:txBody>
      </p:sp>
      <p:sp>
        <p:nvSpPr>
          <p:cNvPr id="11" name="Tijdelijke aanduiding voor tekst 7">
            <a:extLst>
              <a:ext uri="{FF2B5EF4-FFF2-40B4-BE49-F238E27FC236}">
                <a16:creationId xmlns:a16="http://schemas.microsoft.com/office/drawing/2014/main" id="{1EA0A9E1-CD1F-4EEB-A6B0-8BD7597C1D3F}"/>
              </a:ext>
            </a:extLst>
          </p:cNvPr>
          <p:cNvSpPr txBox="1">
            <a:spLocks/>
          </p:cNvSpPr>
          <p:nvPr/>
        </p:nvSpPr>
        <p:spPr>
          <a:xfrm>
            <a:off x="6468234" y="1362736"/>
            <a:ext cx="4760656" cy="4570946"/>
          </a:xfrm>
          <a:prstGeom prst="rect">
            <a:avLst/>
          </a:prstGeom>
          <a:solidFill>
            <a:schemeClr val="accent6">
              <a:lumMod val="40000"/>
              <a:lumOff val="60000"/>
            </a:schemeClr>
          </a:solidFill>
        </p:spPr>
        <p:txBody>
          <a:bodyPr lIns="108000" tIns="108000" rIns="108000" bIns="108000"/>
          <a:lstStyle>
            <a:lvl1pPr marL="457177" indent="-457177" algn="l" defTabSz="1828709" rtl="0" eaLnBrk="1" latinLnBrk="0" hangingPunct="1">
              <a:lnSpc>
                <a:spcPct val="90000"/>
              </a:lnSpc>
              <a:spcBef>
                <a:spcPts val="2000"/>
              </a:spcBef>
              <a:buFont typeface="Arial" panose="020B0604020202020204" pitchFamily="34" charset="0"/>
              <a:buChar char="•"/>
              <a:defRPr sz="5600" b="0" i="0" kern="1200">
                <a:solidFill>
                  <a:schemeClr val="tx1"/>
                </a:solidFill>
                <a:latin typeface="Korolev Light" pitchFamily="2" charset="77"/>
                <a:ea typeface="+mn-ea"/>
                <a:cs typeface="+mn-cs"/>
              </a:defRPr>
            </a:lvl1pPr>
            <a:lvl2pPr marL="1371531" indent="-457177" algn="l" defTabSz="1828709" rtl="0" eaLnBrk="1" latinLnBrk="0" hangingPunct="1">
              <a:lnSpc>
                <a:spcPct val="90000"/>
              </a:lnSpc>
              <a:spcBef>
                <a:spcPts val="1000"/>
              </a:spcBef>
              <a:buFont typeface="Arial" panose="020B0604020202020204" pitchFamily="34" charset="0"/>
              <a:buChar char="•"/>
              <a:defRPr sz="4800" b="0" i="0" kern="1200">
                <a:solidFill>
                  <a:schemeClr val="tx1"/>
                </a:solidFill>
                <a:latin typeface="Korolev Light" pitchFamily="2" charset="77"/>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b="0" i="0" kern="1200">
                <a:solidFill>
                  <a:schemeClr val="tx1"/>
                </a:solidFill>
                <a:latin typeface="Korolev Light" pitchFamily="2" charset="77"/>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b="0" i="0" kern="1200">
                <a:solidFill>
                  <a:schemeClr val="tx1"/>
                </a:solidFill>
                <a:latin typeface="Korolev Light" pitchFamily="2" charset="77"/>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b="0" i="0" kern="1200">
                <a:solidFill>
                  <a:schemeClr val="tx1"/>
                </a:solidFill>
                <a:latin typeface="Korolev Light" pitchFamily="2"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285750" indent="-285750"/>
            <a:r>
              <a:rPr lang="en-US" sz="2200" b="1" dirty="0">
                <a:latin typeface="Work Sans Light" pitchFamily="2" charset="0"/>
              </a:rPr>
              <a:t>Green business case.</a:t>
            </a:r>
          </a:p>
          <a:p>
            <a:pPr marL="285750" indent="-285750"/>
            <a:r>
              <a:rPr lang="en-US" sz="2200" dirty="0">
                <a:latin typeface="Work Sans Light" pitchFamily="2" charset="0"/>
              </a:rPr>
              <a:t>Effective at </a:t>
            </a:r>
            <a:r>
              <a:rPr lang="en-US" sz="2200" b="1" dirty="0">
                <a:latin typeface="Work Sans Light" pitchFamily="2" charset="0"/>
              </a:rPr>
              <a:t>structural carbon reduction</a:t>
            </a:r>
            <a:r>
              <a:rPr lang="en-US" sz="2200" dirty="0">
                <a:latin typeface="Work Sans Light" pitchFamily="2" charset="0"/>
              </a:rPr>
              <a:t>. </a:t>
            </a:r>
          </a:p>
          <a:p>
            <a:pPr marL="285750" indent="-285750"/>
            <a:r>
              <a:rPr lang="en-US" sz="2200" b="1" dirty="0">
                <a:latin typeface="Work Sans Light" pitchFamily="2" charset="0"/>
              </a:rPr>
              <a:t>Reinforces market position </a:t>
            </a:r>
            <a:r>
              <a:rPr lang="en-US" sz="2200" dirty="0">
                <a:latin typeface="Work Sans Light" pitchFamily="2" charset="0"/>
              </a:rPr>
              <a:t>as a sustainable supplier, and helps improve products and services.</a:t>
            </a:r>
          </a:p>
          <a:p>
            <a:pPr marL="285750" indent="-285750"/>
            <a:r>
              <a:rPr lang="en-US" sz="2200" b="1" dirty="0">
                <a:latin typeface="Work Sans Light" pitchFamily="2" charset="0"/>
              </a:rPr>
              <a:t>Multi-use</a:t>
            </a:r>
            <a:r>
              <a:rPr lang="en-US" sz="2200" dirty="0">
                <a:latin typeface="Work Sans Light" pitchFamily="2" charset="0"/>
              </a:rPr>
              <a:t>: one certificate can be used for all projects for all contracting authorities using the Ladder in their procurement.</a:t>
            </a:r>
          </a:p>
        </p:txBody>
      </p:sp>
      <p:sp>
        <p:nvSpPr>
          <p:cNvPr id="12" name="Titel 1">
            <a:extLst>
              <a:ext uri="{FF2B5EF4-FFF2-40B4-BE49-F238E27FC236}">
                <a16:creationId xmlns:a16="http://schemas.microsoft.com/office/drawing/2014/main" id="{FFE0DD9F-B9B9-4599-8F6C-3D05A9E5B8C5}"/>
              </a:ext>
            </a:extLst>
          </p:cNvPr>
          <p:cNvSpPr txBox="1">
            <a:spLocks/>
          </p:cNvSpPr>
          <p:nvPr/>
        </p:nvSpPr>
        <p:spPr>
          <a:xfrm>
            <a:off x="443856" y="262336"/>
            <a:ext cx="5069836" cy="648428"/>
          </a:xfrm>
          <a:prstGeom prst="rect">
            <a:avLst/>
          </a:prstGeom>
        </p:spPr>
        <p:txBody>
          <a:bodyPr/>
          <a:lstStyle>
            <a:lvl1pPr algn="l" defTabSz="1828709" rtl="0" eaLnBrk="1" latinLnBrk="0" hangingPunct="1">
              <a:lnSpc>
                <a:spcPct val="90000"/>
              </a:lnSpc>
              <a:spcBef>
                <a:spcPct val="0"/>
              </a:spcBef>
              <a:buNone/>
              <a:defRPr sz="7000" b="0" i="0" kern="1200" baseline="0">
                <a:solidFill>
                  <a:schemeClr val="tx1">
                    <a:lumMod val="75000"/>
                  </a:schemeClr>
                </a:solidFill>
                <a:latin typeface="Korolev Light" pitchFamily="2" charset="77"/>
                <a:ea typeface="+mj-ea"/>
                <a:cs typeface="+mj-cs"/>
              </a:defRPr>
            </a:lvl1pPr>
          </a:lstStyle>
          <a:p>
            <a:r>
              <a:rPr lang="nl-NL" sz="3500" dirty="0" err="1"/>
              <a:t>Advantages</a:t>
            </a:r>
            <a:r>
              <a:rPr lang="nl-NL" sz="3500" dirty="0"/>
              <a:t> </a:t>
            </a:r>
            <a:r>
              <a:rPr lang="nl-NL" sz="3500" dirty="0" err="1"/>
              <a:t>for</a:t>
            </a:r>
            <a:r>
              <a:rPr lang="nl-NL" sz="3500" dirty="0"/>
              <a:t>…</a:t>
            </a:r>
          </a:p>
        </p:txBody>
      </p:sp>
      <p:cxnSp>
        <p:nvCxnSpPr>
          <p:cNvPr id="6" name="Rechte verbindingslijn 5">
            <a:extLst>
              <a:ext uri="{FF2B5EF4-FFF2-40B4-BE49-F238E27FC236}">
                <a16:creationId xmlns:a16="http://schemas.microsoft.com/office/drawing/2014/main" id="{C179784E-0A47-F98F-5ACF-B8497DBA6CF1}"/>
              </a:ext>
            </a:extLst>
          </p:cNvPr>
          <p:cNvCxnSpPr/>
          <p:nvPr/>
        </p:nvCxnSpPr>
        <p:spPr>
          <a:xfrm>
            <a:off x="248304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sp>
        <p:nvSpPr>
          <p:cNvPr id="3" name="Titel 1">
            <a:extLst>
              <a:ext uri="{FF2B5EF4-FFF2-40B4-BE49-F238E27FC236}">
                <a16:creationId xmlns:a16="http://schemas.microsoft.com/office/drawing/2014/main" id="{09CE3772-076C-3E15-9480-6C4A4C44E598}"/>
              </a:ext>
            </a:extLst>
          </p:cNvPr>
          <p:cNvSpPr txBox="1">
            <a:spLocks/>
          </p:cNvSpPr>
          <p:nvPr/>
        </p:nvSpPr>
        <p:spPr>
          <a:xfrm>
            <a:off x="6535373" y="865938"/>
            <a:ext cx="2313189" cy="648428"/>
          </a:xfrm>
          <a:prstGeom prst="rect">
            <a:avLst/>
          </a:prstGeom>
        </p:spPr>
        <p:txBody>
          <a:bodyPr/>
          <a:lstStyle>
            <a:lvl1pPr algn="l" defTabSz="1828709" rtl="0" eaLnBrk="1" latinLnBrk="0" hangingPunct="1">
              <a:lnSpc>
                <a:spcPct val="90000"/>
              </a:lnSpc>
              <a:spcBef>
                <a:spcPct val="0"/>
              </a:spcBef>
              <a:buNone/>
              <a:defRPr sz="7000" b="0" i="0" kern="1200" baseline="0">
                <a:solidFill>
                  <a:schemeClr val="tx1">
                    <a:lumMod val="75000"/>
                  </a:schemeClr>
                </a:solidFill>
                <a:latin typeface="Korolev Light" pitchFamily="2" charset="77"/>
                <a:ea typeface="+mj-ea"/>
                <a:cs typeface="+mj-cs"/>
              </a:defRPr>
            </a:lvl1pPr>
          </a:lstStyle>
          <a:p>
            <a:r>
              <a:rPr lang="nl-NL" sz="2700" dirty="0"/>
              <a:t>Companies</a:t>
            </a:r>
          </a:p>
        </p:txBody>
      </p:sp>
      <p:pic>
        <p:nvPicPr>
          <p:cNvPr id="4" name="Content Placeholder 69">
            <a:extLst>
              <a:ext uri="{FF2B5EF4-FFF2-40B4-BE49-F238E27FC236}">
                <a16:creationId xmlns:a16="http://schemas.microsoft.com/office/drawing/2014/main" id="{BC9D62BB-F49E-3CFB-DC80-5058AA4E65EB}"/>
              </a:ext>
            </a:extLst>
          </p:cNvPr>
          <p:cNvPicPr>
            <a:picLocks noChangeAspect="1"/>
          </p:cNvPicPr>
          <p:nvPr/>
        </p:nvPicPr>
        <p:blipFill rotWithShape="1">
          <a:blip r:embed="rId3"/>
          <a:srcRect t="39217"/>
          <a:stretch/>
        </p:blipFill>
        <p:spPr>
          <a:xfrm>
            <a:off x="0" y="6230681"/>
            <a:ext cx="12192000" cy="648429"/>
          </a:xfrm>
          <a:prstGeom prst="rect">
            <a:avLst/>
          </a:prstGeom>
        </p:spPr>
      </p:pic>
    </p:spTree>
    <p:extLst>
      <p:ext uri="{BB962C8B-B14F-4D97-AF65-F5344CB8AC3E}">
        <p14:creationId xmlns:p14="http://schemas.microsoft.com/office/powerpoint/2010/main" val="42342579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3"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B2D19B2-7836-357C-A1AD-B1E2F2CF3E64}"/>
              </a:ext>
            </a:extLst>
          </p:cNvPr>
          <p:cNvSpPr>
            <a:spLocks noGrp="1"/>
          </p:cNvSpPr>
          <p:nvPr>
            <p:ph type="title"/>
          </p:nvPr>
        </p:nvSpPr>
        <p:spPr/>
        <p:txBody>
          <a:bodyPr/>
          <a:lstStyle/>
          <a:p>
            <a:r>
              <a:rPr lang="en-GB" dirty="0"/>
              <a:t>Want to know and learn more about the CO2PL?</a:t>
            </a:r>
          </a:p>
        </p:txBody>
      </p:sp>
      <p:pic>
        <p:nvPicPr>
          <p:cNvPr id="5" name="Afbeelding 4">
            <a:hlinkClick r:id="rId2"/>
            <a:extLst>
              <a:ext uri="{FF2B5EF4-FFF2-40B4-BE49-F238E27FC236}">
                <a16:creationId xmlns:a16="http://schemas.microsoft.com/office/drawing/2014/main" id="{DA8EDAF7-B464-4F7E-D262-2B08EA3C74F8}"/>
              </a:ext>
            </a:extLst>
          </p:cNvPr>
          <p:cNvPicPr>
            <a:picLocks noChangeAspect="1"/>
          </p:cNvPicPr>
          <p:nvPr/>
        </p:nvPicPr>
        <p:blipFill>
          <a:blip r:embed="rId3"/>
          <a:stretch>
            <a:fillRect/>
          </a:stretch>
        </p:blipFill>
        <p:spPr>
          <a:xfrm>
            <a:off x="260854" y="1554335"/>
            <a:ext cx="2945029" cy="2158130"/>
          </a:xfrm>
          <a:prstGeom prst="rect">
            <a:avLst/>
          </a:prstGeom>
        </p:spPr>
      </p:pic>
      <p:pic>
        <p:nvPicPr>
          <p:cNvPr id="6" name="Afbeelding 5">
            <a:hlinkClick r:id="rId4"/>
            <a:extLst>
              <a:ext uri="{FF2B5EF4-FFF2-40B4-BE49-F238E27FC236}">
                <a16:creationId xmlns:a16="http://schemas.microsoft.com/office/drawing/2014/main" id="{FC73E0BB-01AB-8BB8-9D90-FFD542217E8A}"/>
              </a:ext>
            </a:extLst>
          </p:cNvPr>
          <p:cNvPicPr>
            <a:picLocks noChangeAspect="1"/>
          </p:cNvPicPr>
          <p:nvPr/>
        </p:nvPicPr>
        <p:blipFill>
          <a:blip r:embed="rId5"/>
          <a:stretch>
            <a:fillRect/>
          </a:stretch>
        </p:blipFill>
        <p:spPr>
          <a:xfrm>
            <a:off x="3270603" y="4383050"/>
            <a:ext cx="1305682" cy="1841233"/>
          </a:xfrm>
          <a:prstGeom prst="rect">
            <a:avLst/>
          </a:prstGeom>
          <a:ln>
            <a:solidFill>
              <a:schemeClr val="accent1"/>
            </a:solidFill>
          </a:ln>
        </p:spPr>
      </p:pic>
      <p:pic>
        <p:nvPicPr>
          <p:cNvPr id="8" name="Afbeelding 7">
            <a:hlinkClick r:id="rId2"/>
            <a:extLst>
              <a:ext uri="{FF2B5EF4-FFF2-40B4-BE49-F238E27FC236}">
                <a16:creationId xmlns:a16="http://schemas.microsoft.com/office/drawing/2014/main" id="{A76FB15F-6C68-5C75-87CF-84357456C84B}"/>
              </a:ext>
            </a:extLst>
          </p:cNvPr>
          <p:cNvPicPr>
            <a:picLocks noChangeAspect="1"/>
          </p:cNvPicPr>
          <p:nvPr/>
        </p:nvPicPr>
        <p:blipFill>
          <a:blip r:embed="rId6"/>
          <a:stretch>
            <a:fillRect/>
          </a:stretch>
        </p:blipFill>
        <p:spPr>
          <a:xfrm>
            <a:off x="3665172" y="1554334"/>
            <a:ext cx="3526831" cy="2158130"/>
          </a:xfrm>
          <a:prstGeom prst="rect">
            <a:avLst/>
          </a:prstGeom>
        </p:spPr>
      </p:pic>
      <p:sp>
        <p:nvSpPr>
          <p:cNvPr id="9" name="Tekstvak 8">
            <a:extLst>
              <a:ext uri="{FF2B5EF4-FFF2-40B4-BE49-F238E27FC236}">
                <a16:creationId xmlns:a16="http://schemas.microsoft.com/office/drawing/2014/main" id="{10B07FBB-E445-4E6E-FE72-015A0F97EABD}"/>
              </a:ext>
            </a:extLst>
          </p:cNvPr>
          <p:cNvSpPr txBox="1"/>
          <p:nvPr/>
        </p:nvSpPr>
        <p:spPr>
          <a:xfrm>
            <a:off x="260854" y="3829116"/>
            <a:ext cx="854721" cy="307777"/>
          </a:xfrm>
          <a:prstGeom prst="rect">
            <a:avLst/>
          </a:prstGeom>
          <a:noFill/>
        </p:spPr>
        <p:txBody>
          <a:bodyPr wrap="none" rtlCol="0">
            <a:spAutoFit/>
          </a:bodyPr>
          <a:lstStyle/>
          <a:p>
            <a:r>
              <a:rPr lang="nl-NL" sz="1400" dirty="0"/>
              <a:t>Academy</a:t>
            </a:r>
          </a:p>
        </p:txBody>
      </p:sp>
      <p:sp>
        <p:nvSpPr>
          <p:cNvPr id="10" name="Tekstvak 9">
            <a:extLst>
              <a:ext uri="{FF2B5EF4-FFF2-40B4-BE49-F238E27FC236}">
                <a16:creationId xmlns:a16="http://schemas.microsoft.com/office/drawing/2014/main" id="{22BF515D-62D4-FCF2-0EA2-06E800585487}"/>
              </a:ext>
            </a:extLst>
          </p:cNvPr>
          <p:cNvSpPr txBox="1"/>
          <p:nvPr/>
        </p:nvSpPr>
        <p:spPr>
          <a:xfrm>
            <a:off x="3665172" y="3774511"/>
            <a:ext cx="1090042" cy="307777"/>
          </a:xfrm>
          <a:prstGeom prst="rect">
            <a:avLst/>
          </a:prstGeom>
          <a:noFill/>
        </p:spPr>
        <p:txBody>
          <a:bodyPr wrap="none" rtlCol="0">
            <a:spAutoFit/>
          </a:bodyPr>
          <a:lstStyle/>
          <a:p>
            <a:r>
              <a:rPr lang="nl-NL" sz="1400" dirty="0" err="1"/>
              <a:t>Testimonials</a:t>
            </a:r>
            <a:endParaRPr lang="nl-NL" sz="1400" dirty="0"/>
          </a:p>
        </p:txBody>
      </p:sp>
      <p:pic>
        <p:nvPicPr>
          <p:cNvPr id="12" name="Afbeelding 11">
            <a:extLst>
              <a:ext uri="{FF2B5EF4-FFF2-40B4-BE49-F238E27FC236}">
                <a16:creationId xmlns:a16="http://schemas.microsoft.com/office/drawing/2014/main" id="{2B64515E-4299-5B87-B6D5-6728FBAE649B}"/>
              </a:ext>
            </a:extLst>
          </p:cNvPr>
          <p:cNvPicPr>
            <a:picLocks noChangeAspect="1"/>
          </p:cNvPicPr>
          <p:nvPr/>
        </p:nvPicPr>
        <p:blipFill>
          <a:blip r:embed="rId7"/>
          <a:stretch>
            <a:fillRect/>
          </a:stretch>
        </p:blipFill>
        <p:spPr>
          <a:xfrm>
            <a:off x="7928245" y="1520216"/>
            <a:ext cx="3931835" cy="2192248"/>
          </a:xfrm>
          <a:prstGeom prst="rect">
            <a:avLst/>
          </a:prstGeom>
        </p:spPr>
      </p:pic>
      <p:sp>
        <p:nvSpPr>
          <p:cNvPr id="13" name="Tekstvak 12">
            <a:extLst>
              <a:ext uri="{FF2B5EF4-FFF2-40B4-BE49-F238E27FC236}">
                <a16:creationId xmlns:a16="http://schemas.microsoft.com/office/drawing/2014/main" id="{1727D1AC-A853-17F7-1716-64E6863F6581}"/>
              </a:ext>
            </a:extLst>
          </p:cNvPr>
          <p:cNvSpPr txBox="1"/>
          <p:nvPr/>
        </p:nvSpPr>
        <p:spPr>
          <a:xfrm>
            <a:off x="7953079" y="3774511"/>
            <a:ext cx="873894" cy="307777"/>
          </a:xfrm>
          <a:prstGeom prst="rect">
            <a:avLst/>
          </a:prstGeom>
          <a:noFill/>
        </p:spPr>
        <p:txBody>
          <a:bodyPr wrap="none" rtlCol="0">
            <a:spAutoFit/>
          </a:bodyPr>
          <a:lstStyle/>
          <a:p>
            <a:r>
              <a:rPr lang="nl-NL" sz="1400" dirty="0" err="1"/>
              <a:t>Examples</a:t>
            </a:r>
            <a:endParaRPr lang="nl-NL" sz="1400" dirty="0"/>
          </a:p>
        </p:txBody>
      </p:sp>
      <p:pic>
        <p:nvPicPr>
          <p:cNvPr id="14" name="Afbeelding 13">
            <a:hlinkClick r:id="rId8"/>
            <a:extLst>
              <a:ext uri="{FF2B5EF4-FFF2-40B4-BE49-F238E27FC236}">
                <a16:creationId xmlns:a16="http://schemas.microsoft.com/office/drawing/2014/main" id="{BA16737E-CF3C-5CB2-E586-120212B1AC32}"/>
              </a:ext>
            </a:extLst>
          </p:cNvPr>
          <p:cNvPicPr>
            <a:picLocks noChangeAspect="1"/>
          </p:cNvPicPr>
          <p:nvPr/>
        </p:nvPicPr>
        <p:blipFill>
          <a:blip r:embed="rId9"/>
          <a:stretch>
            <a:fillRect/>
          </a:stretch>
        </p:blipFill>
        <p:spPr>
          <a:xfrm>
            <a:off x="4876401" y="4383050"/>
            <a:ext cx="1275815" cy="1811201"/>
          </a:xfrm>
          <a:prstGeom prst="rect">
            <a:avLst/>
          </a:prstGeom>
          <a:ln>
            <a:solidFill>
              <a:schemeClr val="accent1"/>
            </a:solidFill>
          </a:ln>
        </p:spPr>
      </p:pic>
      <p:pic>
        <p:nvPicPr>
          <p:cNvPr id="16" name="Afbeelding 15">
            <a:hlinkClick r:id="rId10"/>
            <a:extLst>
              <a:ext uri="{FF2B5EF4-FFF2-40B4-BE49-F238E27FC236}">
                <a16:creationId xmlns:a16="http://schemas.microsoft.com/office/drawing/2014/main" id="{FF1C17EF-EAE5-D0FD-CD7D-1F27E7BC70B7}"/>
              </a:ext>
            </a:extLst>
          </p:cNvPr>
          <p:cNvPicPr>
            <a:picLocks noChangeAspect="1"/>
          </p:cNvPicPr>
          <p:nvPr/>
        </p:nvPicPr>
        <p:blipFill>
          <a:blip r:embed="rId11"/>
          <a:stretch>
            <a:fillRect/>
          </a:stretch>
        </p:blipFill>
        <p:spPr>
          <a:xfrm>
            <a:off x="6452331" y="4383050"/>
            <a:ext cx="1294033" cy="1811201"/>
          </a:xfrm>
          <a:prstGeom prst="rect">
            <a:avLst/>
          </a:prstGeom>
          <a:ln>
            <a:solidFill>
              <a:schemeClr val="accent1"/>
            </a:solidFill>
          </a:ln>
        </p:spPr>
      </p:pic>
      <p:pic>
        <p:nvPicPr>
          <p:cNvPr id="3" name="Content Placeholder 69">
            <a:extLst>
              <a:ext uri="{FF2B5EF4-FFF2-40B4-BE49-F238E27FC236}">
                <a16:creationId xmlns:a16="http://schemas.microsoft.com/office/drawing/2014/main" id="{BF85CE2C-BE74-FD13-E566-CD075D5F7021}"/>
              </a:ext>
            </a:extLst>
          </p:cNvPr>
          <p:cNvPicPr>
            <a:picLocks noChangeAspect="1"/>
          </p:cNvPicPr>
          <p:nvPr/>
        </p:nvPicPr>
        <p:blipFill>
          <a:blip r:embed="rId12"/>
          <a:stretch>
            <a:fillRect/>
          </a:stretch>
        </p:blipFill>
        <p:spPr>
          <a:xfrm>
            <a:off x="0" y="5798037"/>
            <a:ext cx="12192000" cy="1066800"/>
          </a:xfrm>
          <a:prstGeom prst="rect">
            <a:avLst/>
          </a:prstGeom>
        </p:spPr>
      </p:pic>
    </p:spTree>
    <p:extLst>
      <p:ext uri="{BB962C8B-B14F-4D97-AF65-F5344CB8AC3E}">
        <p14:creationId xmlns:p14="http://schemas.microsoft.com/office/powerpoint/2010/main" val="125070279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3ACA3D6-95D7-466A-D7AD-B13E06C5D648}"/>
              </a:ext>
            </a:extLst>
          </p:cNvPr>
          <p:cNvSpPr>
            <a:spLocks noGrp="1"/>
          </p:cNvSpPr>
          <p:nvPr>
            <p:ph idx="1"/>
          </p:nvPr>
        </p:nvSpPr>
        <p:spPr>
          <a:xfrm>
            <a:off x="3785259" y="1610195"/>
            <a:ext cx="8147384" cy="2673858"/>
          </a:xfrm>
        </p:spPr>
        <p:txBody>
          <a:bodyPr>
            <a:normAutofit/>
          </a:bodyPr>
          <a:lstStyle/>
          <a:p>
            <a:pPr marL="342900" indent="-342900">
              <a:buFont typeface="Arial" panose="020B0604020202020204" pitchFamily="34" charset="0"/>
              <a:buChar char="•"/>
            </a:pPr>
            <a:r>
              <a:rPr lang="nl-NL" sz="2000" dirty="0">
                <a:latin typeface="Source Sans Pro" panose="020B0503030403020204" pitchFamily="34" charset="0"/>
                <a:ea typeface="Source Sans Pro" panose="020B0503030403020204" pitchFamily="34" charset="0"/>
              </a:rPr>
              <a:t>IGBC as </a:t>
            </a:r>
            <a:r>
              <a:rPr lang="nl-NL" sz="2000" dirty="0" err="1">
                <a:latin typeface="Source Sans Pro" panose="020B0503030403020204" pitchFamily="34" charset="0"/>
                <a:ea typeface="Source Sans Pro" panose="020B0503030403020204" pitchFamily="34" charset="0"/>
              </a:rPr>
              <a:t>coordinating</a:t>
            </a:r>
            <a:r>
              <a:rPr lang="nl-NL" sz="2000" dirty="0">
                <a:latin typeface="Source Sans Pro" panose="020B0503030403020204" pitchFamily="34" charset="0"/>
                <a:ea typeface="Source Sans Pro" panose="020B0503030403020204" pitchFamily="34" charset="0"/>
              </a:rPr>
              <a:t> partner</a:t>
            </a:r>
          </a:p>
          <a:p>
            <a:pPr marL="800077" lvl="1" indent="-342900">
              <a:buFont typeface="Arial" panose="020B0604020202020204" pitchFamily="34" charset="0"/>
              <a:buChar char="•"/>
            </a:pPr>
            <a:r>
              <a:rPr lang="nl-NL" sz="2000" dirty="0" err="1">
                <a:latin typeface="Source Sans Pro" panose="020B0503030403020204" pitchFamily="34" charset="0"/>
                <a:ea typeface="Source Sans Pro" panose="020B0503030403020204" pitchFamily="34" charset="0"/>
              </a:rPr>
              <a:t>Responsible</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for</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implementation</a:t>
            </a:r>
            <a:r>
              <a:rPr lang="nl-NL" sz="2000" dirty="0">
                <a:latin typeface="Source Sans Pro" panose="020B0503030403020204" pitchFamily="34" charset="0"/>
                <a:ea typeface="Source Sans Pro" panose="020B0503030403020204" pitchFamily="34" charset="0"/>
              </a:rPr>
              <a:t> in Ireland, first contact point. </a:t>
            </a:r>
          </a:p>
          <a:p>
            <a:pPr marL="800077" lvl="1" indent="-342900">
              <a:buFont typeface="Arial" panose="020B0604020202020204" pitchFamily="34" charset="0"/>
              <a:buChar char="•"/>
            </a:pPr>
            <a:r>
              <a:rPr lang="nl-NL" sz="2000" dirty="0">
                <a:latin typeface="Source Sans Pro" panose="020B0503030403020204" pitchFamily="34" charset="0"/>
                <a:ea typeface="Source Sans Pro" panose="020B0503030403020204" pitchFamily="34" charset="0"/>
              </a:rPr>
              <a:t>Communication, </a:t>
            </a:r>
            <a:r>
              <a:rPr lang="nl-NL" sz="2000" dirty="0" err="1">
                <a:latin typeface="Source Sans Pro" panose="020B0503030403020204" pitchFamily="34" charset="0"/>
                <a:ea typeface="Source Sans Pro" panose="020B0503030403020204" pitchFamily="34" charset="0"/>
              </a:rPr>
              <a:t>capacity</a:t>
            </a:r>
            <a:r>
              <a:rPr lang="nl-NL" sz="2000" dirty="0">
                <a:latin typeface="Source Sans Pro" panose="020B0503030403020204" pitchFamily="34" charset="0"/>
                <a:ea typeface="Source Sans Pro" panose="020B0503030403020204" pitchFamily="34" charset="0"/>
              </a:rPr>
              <a:t>-building, support </a:t>
            </a:r>
            <a:r>
              <a:rPr lang="nl-NL" sz="2000" dirty="0" err="1">
                <a:latin typeface="Source Sans Pro" panose="020B0503030403020204" pitchFamily="34" charset="0"/>
                <a:ea typeface="Source Sans Pro" panose="020B0503030403020204" pitchFamily="34" charset="0"/>
              </a:rPr>
              <a:t>to</a:t>
            </a:r>
            <a:r>
              <a:rPr lang="nl-NL" sz="2000" dirty="0">
                <a:latin typeface="Source Sans Pro" panose="020B0503030403020204" pitchFamily="34" charset="0"/>
                <a:ea typeface="Source Sans Pro" panose="020B0503030403020204" pitchFamily="34" charset="0"/>
              </a:rPr>
              <a:t> Irish </a:t>
            </a:r>
            <a:r>
              <a:rPr lang="nl-NL" sz="2000" dirty="0" err="1">
                <a:latin typeface="Source Sans Pro" panose="020B0503030403020204" pitchFamily="34" charset="0"/>
                <a:ea typeface="Source Sans Pro" panose="020B0503030403020204" pitchFamily="34" charset="0"/>
              </a:rPr>
              <a:t>parties</a:t>
            </a:r>
            <a:r>
              <a:rPr lang="nl-NL" sz="2000" dirty="0">
                <a:latin typeface="Source Sans Pro" panose="020B0503030403020204" pitchFamily="34" charset="0"/>
                <a:ea typeface="Source Sans Pro" panose="020B0503030403020204" pitchFamily="34" charset="0"/>
              </a:rPr>
              <a:t> (business </a:t>
            </a:r>
            <a:r>
              <a:rPr lang="nl-NL" sz="2000" dirty="0" err="1">
                <a:latin typeface="Source Sans Pro" panose="020B0503030403020204" pitchFamily="34" charset="0"/>
                <a:ea typeface="Source Sans Pro" panose="020B0503030403020204" pitchFamily="34" charset="0"/>
              </a:rPr>
              <a:t>and</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procuring</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authorities</a:t>
            </a:r>
            <a:r>
              <a:rPr lang="nl-NL" sz="2000" dirty="0">
                <a:latin typeface="Source Sans Pro" panose="020B0503030403020204" pitchFamily="34" charset="0"/>
                <a:ea typeface="Source Sans Pro" panose="020B0503030403020204" pitchFamily="34" charset="0"/>
              </a:rPr>
              <a:t>) </a:t>
            </a:r>
          </a:p>
          <a:p>
            <a:pPr marL="800077" lvl="1" indent="-342900">
              <a:buFont typeface="Arial" panose="020B0604020202020204" pitchFamily="34" charset="0"/>
              <a:buChar char="•"/>
            </a:pPr>
            <a:r>
              <a:rPr lang="nl-NL" sz="2000" dirty="0">
                <a:latin typeface="Source Sans Pro" panose="020B0503030403020204" pitchFamily="34" charset="0"/>
                <a:ea typeface="Source Sans Pro" panose="020B0503030403020204" pitchFamily="34" charset="0"/>
              </a:rPr>
              <a:t>SKAO </a:t>
            </a:r>
            <a:r>
              <a:rPr lang="nl-NL" sz="2000" dirty="0" err="1">
                <a:latin typeface="Source Sans Pro" panose="020B0503030403020204" pitchFamily="34" charset="0"/>
                <a:ea typeface="Source Sans Pro" panose="020B0503030403020204" pitchFamily="34" charset="0"/>
              </a:rPr>
              <a:t>and</a:t>
            </a:r>
            <a:r>
              <a:rPr lang="nl-NL" sz="2000" dirty="0">
                <a:latin typeface="Source Sans Pro" panose="020B0503030403020204" pitchFamily="34" charset="0"/>
                <a:ea typeface="Source Sans Pro" panose="020B0503030403020204" pitchFamily="34" charset="0"/>
              </a:rPr>
              <a:t> project partners in </a:t>
            </a:r>
            <a:r>
              <a:rPr lang="nl-NL" sz="2000" dirty="0" err="1">
                <a:latin typeface="Source Sans Pro" panose="020B0503030403020204" pitchFamily="34" charset="0"/>
                <a:ea typeface="Source Sans Pro" panose="020B0503030403020204" pitchFamily="34" charset="0"/>
              </a:rPr>
              <a:t>supportive</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role</a:t>
            </a:r>
            <a:endParaRPr lang="nl-NL" sz="20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nl-NL" sz="2000" dirty="0">
                <a:latin typeface="Source Sans Pro" panose="020B0503030403020204" pitchFamily="34" charset="0"/>
                <a:ea typeface="Source Sans Pro" panose="020B0503030403020204" pitchFamily="34" charset="0"/>
              </a:rPr>
              <a:t>First </a:t>
            </a:r>
            <a:r>
              <a:rPr lang="nl-NL" sz="2000" dirty="0" err="1">
                <a:latin typeface="Source Sans Pro" panose="020B0503030403020204" pitchFamily="34" charset="0"/>
                <a:ea typeface="Source Sans Pro" panose="020B0503030403020204" pitchFamily="34" charset="0"/>
              </a:rPr>
              <a:t>procurement</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process</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with</a:t>
            </a:r>
            <a:r>
              <a:rPr lang="nl-NL" sz="2000" dirty="0">
                <a:latin typeface="Source Sans Pro" panose="020B0503030403020204" pitchFamily="34" charset="0"/>
                <a:ea typeface="Source Sans Pro" panose="020B0503030403020204" pitchFamily="34" charset="0"/>
              </a:rPr>
              <a:t> TII – </a:t>
            </a:r>
            <a:r>
              <a:rPr lang="nl-NL" sz="2000" dirty="0" err="1">
                <a:latin typeface="Source Sans Pro" panose="020B0503030403020204" pitchFamily="34" charset="0"/>
                <a:ea typeface="Source Sans Pro" panose="020B0503030403020204" pitchFamily="34" charset="0"/>
              </a:rPr>
              <a:t>others</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to</a:t>
            </a:r>
            <a:r>
              <a:rPr lang="nl-NL" sz="2000" dirty="0">
                <a:latin typeface="Source Sans Pro" panose="020B0503030403020204" pitchFamily="34" charset="0"/>
                <a:ea typeface="Source Sans Pro" panose="020B0503030403020204" pitchFamily="34" charset="0"/>
              </a:rPr>
              <a:t> follow</a:t>
            </a:r>
          </a:p>
        </p:txBody>
      </p:sp>
      <p:cxnSp>
        <p:nvCxnSpPr>
          <p:cNvPr id="5" name="Rechte verbindingslijn 4">
            <a:extLst>
              <a:ext uri="{FF2B5EF4-FFF2-40B4-BE49-F238E27FC236}">
                <a16:creationId xmlns:a16="http://schemas.microsoft.com/office/drawing/2014/main" id="{10F65F1B-2A32-7553-1BD5-36B4863DF49F}"/>
              </a:ext>
            </a:extLst>
          </p:cNvPr>
          <p:cNvCxnSpPr/>
          <p:nvPr/>
        </p:nvCxnSpPr>
        <p:spPr>
          <a:xfrm>
            <a:off x="248304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sp>
        <p:nvSpPr>
          <p:cNvPr id="6" name="Rechthoek 5">
            <a:extLst>
              <a:ext uri="{FF2B5EF4-FFF2-40B4-BE49-F238E27FC236}">
                <a16:creationId xmlns:a16="http://schemas.microsoft.com/office/drawing/2014/main" id="{F87BDA5E-8067-9B67-FF5F-0B1A26211850}"/>
              </a:ext>
            </a:extLst>
          </p:cNvPr>
          <p:cNvSpPr/>
          <p:nvPr/>
        </p:nvSpPr>
        <p:spPr>
          <a:xfrm>
            <a:off x="11652607" y="1206949"/>
            <a:ext cx="754376" cy="452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sp>
        <p:nvSpPr>
          <p:cNvPr id="7" name="Rechthoek 6">
            <a:extLst>
              <a:ext uri="{FF2B5EF4-FFF2-40B4-BE49-F238E27FC236}">
                <a16:creationId xmlns:a16="http://schemas.microsoft.com/office/drawing/2014/main" id="{5242EE46-0204-ACF8-2B47-832CB1BD0927}"/>
              </a:ext>
            </a:extLst>
          </p:cNvPr>
          <p:cNvSpPr/>
          <p:nvPr/>
        </p:nvSpPr>
        <p:spPr>
          <a:xfrm>
            <a:off x="11652607" y="4664022"/>
            <a:ext cx="754376" cy="452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pic>
        <p:nvPicPr>
          <p:cNvPr id="8" name="Picture 2" descr="Transport Infrastructure Ireland - Wikipedia">
            <a:extLst>
              <a:ext uri="{FF2B5EF4-FFF2-40B4-BE49-F238E27FC236}">
                <a16:creationId xmlns:a16="http://schemas.microsoft.com/office/drawing/2014/main" id="{DBC06C8D-8153-B715-8A9C-0A39807FBD1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58211" y="1366507"/>
            <a:ext cx="3261579" cy="16307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Irish Green Building Council">
            <a:extLst>
              <a:ext uri="{FF2B5EF4-FFF2-40B4-BE49-F238E27FC236}">
                <a16:creationId xmlns:a16="http://schemas.microsoft.com/office/drawing/2014/main" id="{9CD80A7E-A157-0A2C-07E0-5506A9A8F22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5664" y="2880535"/>
            <a:ext cx="3749867" cy="2560884"/>
          </a:xfrm>
          <a:prstGeom prst="rect">
            <a:avLst/>
          </a:prstGeom>
          <a:noFill/>
          <a:extLst>
            <a:ext uri="{909E8E84-426E-40DD-AFC4-6F175D3DCCD1}">
              <a14:hiddenFill xmlns:a14="http://schemas.microsoft.com/office/drawing/2010/main">
                <a:solidFill>
                  <a:srgbClr val="FFFFFF"/>
                </a:solidFill>
              </a14:hiddenFill>
            </a:ext>
          </a:extLst>
        </p:spPr>
      </p:pic>
      <p:grpSp>
        <p:nvGrpSpPr>
          <p:cNvPr id="10" name="Group 9">
            <a:extLst>
              <a:ext uri="{FF2B5EF4-FFF2-40B4-BE49-F238E27FC236}">
                <a16:creationId xmlns:a16="http://schemas.microsoft.com/office/drawing/2014/main" id="{2C13B977-4DC2-3487-0E74-1DB0EC3950B2}"/>
              </a:ext>
            </a:extLst>
          </p:cNvPr>
          <p:cNvGrpSpPr/>
          <p:nvPr/>
        </p:nvGrpSpPr>
        <p:grpSpPr>
          <a:xfrm>
            <a:off x="4505494" y="5054676"/>
            <a:ext cx="7117185" cy="903683"/>
            <a:chOff x="4282984" y="5135538"/>
            <a:chExt cx="7117185" cy="903683"/>
          </a:xfrm>
        </p:grpSpPr>
        <p:pic>
          <p:nvPicPr>
            <p:cNvPr id="16" name="Afbeelding 15" descr="Afbeelding met tekst&#10;&#10;Automatisch gegenereerde beschrijving">
              <a:extLst>
                <a:ext uri="{FF2B5EF4-FFF2-40B4-BE49-F238E27FC236}">
                  <a16:creationId xmlns:a16="http://schemas.microsoft.com/office/drawing/2014/main" id="{6AC7BB7D-FFEB-14BA-1592-BD9051D51B95}"/>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82984" y="5231213"/>
              <a:ext cx="2301903" cy="641739"/>
            </a:xfrm>
            <a:prstGeom prst="rect">
              <a:avLst/>
            </a:prstGeom>
          </p:spPr>
        </p:pic>
        <p:pic>
          <p:nvPicPr>
            <p:cNvPr id="17" name="Picture 2" descr="International Institute for Sustainable… | Green Economy Coalition">
              <a:extLst>
                <a:ext uri="{FF2B5EF4-FFF2-40B4-BE49-F238E27FC236}">
                  <a16:creationId xmlns:a16="http://schemas.microsoft.com/office/drawing/2014/main" id="{33B18B23-5BB9-9F52-8DD9-9EC960FB752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6885" y="5199322"/>
              <a:ext cx="1715964" cy="727855"/>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ome - ICLEI">
              <a:extLst>
                <a:ext uri="{FF2B5EF4-FFF2-40B4-BE49-F238E27FC236}">
                  <a16:creationId xmlns:a16="http://schemas.microsoft.com/office/drawing/2014/main" id="{DB561B48-2C88-027A-0EC3-5BB78F2B646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8305" y="5266370"/>
              <a:ext cx="951623" cy="689523"/>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Groep 18">
              <a:extLst>
                <a:ext uri="{FF2B5EF4-FFF2-40B4-BE49-F238E27FC236}">
                  <a16:creationId xmlns:a16="http://schemas.microsoft.com/office/drawing/2014/main" id="{22C7C9AB-13DA-E669-60FD-F2C85BC6593B}"/>
                </a:ext>
              </a:extLst>
            </p:cNvPr>
            <p:cNvGrpSpPr/>
            <p:nvPr/>
          </p:nvGrpSpPr>
          <p:grpSpPr>
            <a:xfrm>
              <a:off x="9716303" y="5135538"/>
              <a:ext cx="1683866" cy="903683"/>
              <a:chOff x="13376962" y="10524818"/>
              <a:chExt cx="3285777" cy="1763384"/>
            </a:xfrm>
          </p:grpSpPr>
          <p:pic>
            <p:nvPicPr>
              <p:cNvPr id="20" name="Afbeelding 19">
                <a:extLst>
                  <a:ext uri="{FF2B5EF4-FFF2-40B4-BE49-F238E27FC236}">
                    <a16:creationId xmlns:a16="http://schemas.microsoft.com/office/drawing/2014/main" id="{CBEAA43A-9E99-C734-C311-5164AA9B05AB}"/>
                  </a:ext>
                </a:extLst>
              </p:cNvPr>
              <p:cNvPicPr>
                <a:picLocks noChangeAspect="1"/>
              </p:cNvPicPr>
              <p:nvPr/>
            </p:nvPicPr>
            <p:blipFill>
              <a:blip r:embed="rId9"/>
              <a:stretch>
                <a:fillRect/>
              </a:stretch>
            </p:blipFill>
            <p:spPr>
              <a:xfrm>
                <a:off x="13376962" y="11963757"/>
                <a:ext cx="3285777" cy="324445"/>
              </a:xfrm>
              <a:prstGeom prst="rect">
                <a:avLst/>
              </a:prstGeom>
            </p:spPr>
          </p:pic>
          <p:pic>
            <p:nvPicPr>
              <p:cNvPr id="21" name="Picture 4" descr="Logo - Corporate Identity - Utrecht University">
                <a:extLst>
                  <a:ext uri="{FF2B5EF4-FFF2-40B4-BE49-F238E27FC236}">
                    <a16:creationId xmlns:a16="http://schemas.microsoft.com/office/drawing/2014/main" id="{F483A093-836B-A190-8637-3B135DC3AE9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58549" y="10524818"/>
                <a:ext cx="3122601" cy="1062073"/>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4" name="Content Placeholder 69">
            <a:extLst>
              <a:ext uri="{FF2B5EF4-FFF2-40B4-BE49-F238E27FC236}">
                <a16:creationId xmlns:a16="http://schemas.microsoft.com/office/drawing/2014/main" id="{DAE321CD-72FC-EF0A-94D2-5649B6FA050F}"/>
              </a:ext>
            </a:extLst>
          </p:cNvPr>
          <p:cNvPicPr>
            <a:picLocks noChangeAspect="1"/>
          </p:cNvPicPr>
          <p:nvPr/>
        </p:nvPicPr>
        <p:blipFill rotWithShape="1">
          <a:blip r:embed="rId11"/>
          <a:srcRect t="39217"/>
          <a:stretch/>
        </p:blipFill>
        <p:spPr>
          <a:xfrm>
            <a:off x="0" y="6210772"/>
            <a:ext cx="12192000" cy="648428"/>
          </a:xfrm>
          <a:prstGeom prst="rect">
            <a:avLst/>
          </a:prstGeom>
        </p:spPr>
      </p:pic>
      <p:sp>
        <p:nvSpPr>
          <p:cNvPr id="2" name="Titel 1">
            <a:extLst>
              <a:ext uri="{FF2B5EF4-FFF2-40B4-BE49-F238E27FC236}">
                <a16:creationId xmlns:a16="http://schemas.microsoft.com/office/drawing/2014/main" id="{F18B3005-71F6-A668-059A-C42C46855D72}"/>
              </a:ext>
            </a:extLst>
          </p:cNvPr>
          <p:cNvSpPr>
            <a:spLocks noGrp="1"/>
          </p:cNvSpPr>
          <p:nvPr>
            <p:ph type="title"/>
          </p:nvPr>
        </p:nvSpPr>
        <p:spPr>
          <a:xfrm>
            <a:off x="3134150" y="6124997"/>
            <a:ext cx="10516284" cy="648428"/>
          </a:xfrm>
        </p:spPr>
        <p:txBody>
          <a:bodyPr>
            <a:normAutofit/>
          </a:bodyPr>
          <a:lstStyle/>
          <a:p>
            <a:r>
              <a:rPr lang="nl-NL" sz="2400" dirty="0" err="1">
                <a:latin typeface="Montserrat" panose="00000500000000000000" pitchFamily="2" charset="0"/>
              </a:rPr>
              <a:t>Implementation</a:t>
            </a:r>
            <a:r>
              <a:rPr lang="nl-NL" sz="2400" dirty="0">
                <a:latin typeface="Montserrat" panose="00000500000000000000" pitchFamily="2" charset="0"/>
              </a:rPr>
              <a:t> in Ireland</a:t>
            </a:r>
          </a:p>
        </p:txBody>
      </p:sp>
    </p:spTree>
    <p:extLst>
      <p:ext uri="{BB962C8B-B14F-4D97-AF65-F5344CB8AC3E}">
        <p14:creationId xmlns:p14="http://schemas.microsoft.com/office/powerpoint/2010/main" val="1624142432"/>
      </p:ext>
    </p:extLst>
  </p:cSld>
  <p:clrMapOvr>
    <a:masterClrMapping/>
  </p:clrMapOvr>
  <p:extLst>
    <p:ext uri="{6950BFC3-D8DA-4A85-94F7-54DA5524770B}">
      <p188:commentRel xmlns:p188="http://schemas.microsoft.com/office/powerpoint/2018/8/main" r:id="rId3"/>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3ACA3D6-95D7-466A-D7AD-B13E06C5D648}"/>
              </a:ext>
            </a:extLst>
          </p:cNvPr>
          <p:cNvSpPr>
            <a:spLocks noGrp="1"/>
          </p:cNvSpPr>
          <p:nvPr>
            <p:ph idx="1"/>
          </p:nvPr>
        </p:nvSpPr>
        <p:spPr>
          <a:xfrm>
            <a:off x="1833240" y="1544005"/>
            <a:ext cx="8147384" cy="2673858"/>
          </a:xfrm>
        </p:spPr>
        <p:txBody>
          <a:bodyPr>
            <a:normAutofit/>
          </a:bodyPr>
          <a:lstStyle/>
          <a:p>
            <a:r>
              <a:rPr lang="en-US" sz="2000" b="0" dirty="0">
                <a:solidFill>
                  <a:srgbClr val="333333"/>
                </a:solidFill>
                <a:effectLst/>
                <a:latin typeface="Source Sans Pro" panose="020B0503030403020204" pitchFamily="34" charset="0"/>
                <a:ea typeface="Source Sans Pro" panose="020B0503030403020204" pitchFamily="34" charset="0"/>
              </a:rPr>
              <a:t>TII is fully committed to carbon emission reduction and to the advancement of a greener future for Ireland. We believe that the CO</a:t>
            </a:r>
            <a:r>
              <a:rPr lang="en-US" sz="2000" b="0" baseline="-25000" dirty="0">
                <a:solidFill>
                  <a:srgbClr val="333333"/>
                </a:solidFill>
                <a:effectLst/>
                <a:latin typeface="Source Sans Pro" panose="020B0503030403020204" pitchFamily="34" charset="0"/>
                <a:ea typeface="Source Sans Pro" panose="020B0503030403020204" pitchFamily="34" charset="0"/>
              </a:rPr>
              <a:t>2</a:t>
            </a:r>
            <a:r>
              <a:rPr lang="en-US" sz="2000" b="0" dirty="0">
                <a:solidFill>
                  <a:srgbClr val="333333"/>
                </a:solidFill>
                <a:effectLst/>
                <a:latin typeface="Source Sans Pro" panose="020B0503030403020204" pitchFamily="34" charset="0"/>
                <a:ea typeface="Source Sans Pro" panose="020B0503030403020204" pitchFamily="34" charset="0"/>
              </a:rPr>
              <a:t> Performance Ladder is a practical tool that can help us achieve our sustainability goals.</a:t>
            </a:r>
            <a:r>
              <a:rPr lang="en-US" sz="2000" b="1" i="0" dirty="0">
                <a:solidFill>
                  <a:srgbClr val="333333"/>
                </a:solidFill>
                <a:effectLst/>
                <a:latin typeface="Source Sans Pro" panose="020B0503030403020204" pitchFamily="34" charset="0"/>
                <a:ea typeface="Source Sans Pro" panose="020B0503030403020204" pitchFamily="34" charset="0"/>
              </a:rPr>
              <a:t> </a:t>
            </a:r>
          </a:p>
          <a:p>
            <a:endParaRPr lang="en-US" sz="2000" b="1" dirty="0">
              <a:solidFill>
                <a:srgbClr val="333333"/>
              </a:solidFill>
              <a:latin typeface="Source Sans Pro" panose="020B0503030403020204" pitchFamily="34" charset="0"/>
              <a:ea typeface="Source Sans Pro" panose="020B0503030403020204" pitchFamily="34" charset="0"/>
            </a:endParaRPr>
          </a:p>
          <a:p>
            <a:r>
              <a:rPr lang="en-US" sz="2000" b="1" i="0" dirty="0">
                <a:solidFill>
                  <a:srgbClr val="333333"/>
                </a:solidFill>
                <a:effectLst/>
                <a:latin typeface="Source Sans Pro" panose="020B0503030403020204" pitchFamily="34" charset="0"/>
                <a:ea typeface="Source Sans Pro" panose="020B0503030403020204" pitchFamily="34" charset="0"/>
              </a:rPr>
              <a:t>Dr Vincent O’Malley, Head of Environmental Policy &amp; Compliance at Transport Infrastructure </a:t>
            </a:r>
            <a:r>
              <a:rPr lang="en-US" sz="2000" b="1" dirty="0">
                <a:solidFill>
                  <a:srgbClr val="333333"/>
                </a:solidFill>
                <a:latin typeface="Source Sans Pro" panose="020B0503030403020204" pitchFamily="34" charset="0"/>
                <a:ea typeface="Source Sans Pro" panose="020B0503030403020204" pitchFamily="34" charset="0"/>
              </a:rPr>
              <a:t>Ireland </a:t>
            </a:r>
            <a:endParaRPr lang="nl-NL" sz="2000" dirty="0">
              <a:latin typeface="Source Sans Pro" panose="020B0503030403020204" pitchFamily="34" charset="0"/>
              <a:ea typeface="Source Sans Pro" panose="020B0503030403020204" pitchFamily="34" charset="0"/>
            </a:endParaRPr>
          </a:p>
        </p:txBody>
      </p:sp>
      <p:cxnSp>
        <p:nvCxnSpPr>
          <p:cNvPr id="5" name="Rechte verbindingslijn 4">
            <a:extLst>
              <a:ext uri="{FF2B5EF4-FFF2-40B4-BE49-F238E27FC236}">
                <a16:creationId xmlns:a16="http://schemas.microsoft.com/office/drawing/2014/main" id="{10F65F1B-2A32-7553-1BD5-36B4863DF49F}"/>
              </a:ext>
            </a:extLst>
          </p:cNvPr>
          <p:cNvCxnSpPr/>
          <p:nvPr/>
        </p:nvCxnSpPr>
        <p:spPr>
          <a:xfrm>
            <a:off x="248304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sp>
        <p:nvSpPr>
          <p:cNvPr id="6" name="Rechthoek 5">
            <a:extLst>
              <a:ext uri="{FF2B5EF4-FFF2-40B4-BE49-F238E27FC236}">
                <a16:creationId xmlns:a16="http://schemas.microsoft.com/office/drawing/2014/main" id="{F87BDA5E-8067-9B67-FF5F-0B1A26211850}"/>
              </a:ext>
            </a:extLst>
          </p:cNvPr>
          <p:cNvSpPr/>
          <p:nvPr/>
        </p:nvSpPr>
        <p:spPr>
          <a:xfrm>
            <a:off x="11652607" y="1206949"/>
            <a:ext cx="754376" cy="452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sp>
        <p:nvSpPr>
          <p:cNvPr id="7" name="Rechthoek 6">
            <a:extLst>
              <a:ext uri="{FF2B5EF4-FFF2-40B4-BE49-F238E27FC236}">
                <a16:creationId xmlns:a16="http://schemas.microsoft.com/office/drawing/2014/main" id="{5242EE46-0204-ACF8-2B47-832CB1BD0927}"/>
              </a:ext>
            </a:extLst>
          </p:cNvPr>
          <p:cNvSpPr/>
          <p:nvPr/>
        </p:nvSpPr>
        <p:spPr>
          <a:xfrm>
            <a:off x="11652607" y="4664022"/>
            <a:ext cx="754376" cy="452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pic>
        <p:nvPicPr>
          <p:cNvPr id="8" name="Picture 2" descr="Transport Infrastructure Ireland - Wikipedia">
            <a:extLst>
              <a:ext uri="{FF2B5EF4-FFF2-40B4-BE49-F238E27FC236}">
                <a16:creationId xmlns:a16="http://schemas.microsoft.com/office/drawing/2014/main" id="{DBC06C8D-8153-B715-8A9C-0A39807FBD1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7625" y="1566333"/>
            <a:ext cx="2574375" cy="1287189"/>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69">
            <a:extLst>
              <a:ext uri="{FF2B5EF4-FFF2-40B4-BE49-F238E27FC236}">
                <a16:creationId xmlns:a16="http://schemas.microsoft.com/office/drawing/2014/main" id="{9C4A703B-039E-910F-138C-545D3A9FD7B0}"/>
              </a:ext>
            </a:extLst>
          </p:cNvPr>
          <p:cNvPicPr>
            <a:picLocks noChangeAspect="1"/>
          </p:cNvPicPr>
          <p:nvPr/>
        </p:nvPicPr>
        <p:blipFill rotWithShape="1">
          <a:blip r:embed="rId4"/>
          <a:srcRect t="39217"/>
          <a:stretch/>
        </p:blipFill>
        <p:spPr>
          <a:xfrm>
            <a:off x="0" y="6210772"/>
            <a:ext cx="12192000" cy="648428"/>
          </a:xfrm>
          <a:prstGeom prst="rect">
            <a:avLst/>
          </a:prstGeom>
        </p:spPr>
      </p:pic>
      <p:pic>
        <p:nvPicPr>
          <p:cNvPr id="10" name="Graphic 9" descr="Open quotation mark with solid fill">
            <a:extLst>
              <a:ext uri="{FF2B5EF4-FFF2-40B4-BE49-F238E27FC236}">
                <a16:creationId xmlns:a16="http://schemas.microsoft.com/office/drawing/2014/main" id="{FC7082B7-5E34-5B82-2346-CB3BFFEDF3B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00" y="316146"/>
            <a:ext cx="2166253" cy="2166253"/>
          </a:xfrm>
          <a:prstGeom prst="rect">
            <a:avLst/>
          </a:prstGeom>
        </p:spPr>
      </p:pic>
      <p:grpSp>
        <p:nvGrpSpPr>
          <p:cNvPr id="11" name="Group 10">
            <a:extLst>
              <a:ext uri="{FF2B5EF4-FFF2-40B4-BE49-F238E27FC236}">
                <a16:creationId xmlns:a16="http://schemas.microsoft.com/office/drawing/2014/main" id="{DE6FED90-1A9C-2C58-1BF4-247502D7FB9B}"/>
              </a:ext>
            </a:extLst>
          </p:cNvPr>
          <p:cNvGrpSpPr/>
          <p:nvPr/>
        </p:nvGrpSpPr>
        <p:grpSpPr>
          <a:xfrm>
            <a:off x="4505494" y="5054676"/>
            <a:ext cx="7117185" cy="903683"/>
            <a:chOff x="4282984" y="5135538"/>
            <a:chExt cx="7117185" cy="903683"/>
          </a:xfrm>
        </p:grpSpPr>
        <p:pic>
          <p:nvPicPr>
            <p:cNvPr id="12" name="Afbeelding 15" descr="Afbeelding met tekst&#10;&#10;Automatisch gegenereerde beschrijving">
              <a:extLst>
                <a:ext uri="{FF2B5EF4-FFF2-40B4-BE49-F238E27FC236}">
                  <a16:creationId xmlns:a16="http://schemas.microsoft.com/office/drawing/2014/main" id="{3128AA6E-333D-0E4B-4E16-4A9C256CE7B9}"/>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4282984" y="5231213"/>
              <a:ext cx="2301903" cy="641739"/>
            </a:xfrm>
            <a:prstGeom prst="rect">
              <a:avLst/>
            </a:prstGeom>
          </p:spPr>
        </p:pic>
        <p:pic>
          <p:nvPicPr>
            <p:cNvPr id="13" name="Picture 2" descr="International Institute for Sustainable… | Green Economy Coalition">
              <a:extLst>
                <a:ext uri="{FF2B5EF4-FFF2-40B4-BE49-F238E27FC236}">
                  <a16:creationId xmlns:a16="http://schemas.microsoft.com/office/drawing/2014/main" id="{F723923A-CB67-4E80-D613-86722FD9FE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606885" y="5199322"/>
              <a:ext cx="1715964" cy="727855"/>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ome - ICLEI">
              <a:extLst>
                <a:ext uri="{FF2B5EF4-FFF2-40B4-BE49-F238E27FC236}">
                  <a16:creationId xmlns:a16="http://schemas.microsoft.com/office/drawing/2014/main" id="{2A28B5FB-FD69-ECD9-CA2A-200B2E8A3719}"/>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468305" y="5266370"/>
              <a:ext cx="951623" cy="68952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ep 18">
              <a:extLst>
                <a:ext uri="{FF2B5EF4-FFF2-40B4-BE49-F238E27FC236}">
                  <a16:creationId xmlns:a16="http://schemas.microsoft.com/office/drawing/2014/main" id="{2B38FEF3-F0E2-2115-7506-5DF103420C3E}"/>
                </a:ext>
              </a:extLst>
            </p:cNvPr>
            <p:cNvGrpSpPr/>
            <p:nvPr/>
          </p:nvGrpSpPr>
          <p:grpSpPr>
            <a:xfrm>
              <a:off x="9716303" y="5135538"/>
              <a:ext cx="1683866" cy="903683"/>
              <a:chOff x="13376962" y="10524818"/>
              <a:chExt cx="3285777" cy="1763384"/>
            </a:xfrm>
          </p:grpSpPr>
          <p:pic>
            <p:nvPicPr>
              <p:cNvPr id="22" name="Afbeelding 19">
                <a:extLst>
                  <a:ext uri="{FF2B5EF4-FFF2-40B4-BE49-F238E27FC236}">
                    <a16:creationId xmlns:a16="http://schemas.microsoft.com/office/drawing/2014/main" id="{C5E36547-70DA-88A7-E640-96474910412D}"/>
                  </a:ext>
                </a:extLst>
              </p:cNvPr>
              <p:cNvPicPr>
                <a:picLocks noChangeAspect="1"/>
              </p:cNvPicPr>
              <p:nvPr/>
            </p:nvPicPr>
            <p:blipFill>
              <a:blip r:embed="rId10"/>
              <a:stretch>
                <a:fillRect/>
              </a:stretch>
            </p:blipFill>
            <p:spPr>
              <a:xfrm>
                <a:off x="13376962" y="11963757"/>
                <a:ext cx="3285777" cy="324445"/>
              </a:xfrm>
              <a:prstGeom prst="rect">
                <a:avLst/>
              </a:prstGeom>
            </p:spPr>
          </p:pic>
          <p:pic>
            <p:nvPicPr>
              <p:cNvPr id="23" name="Picture 4" descr="Logo - Corporate Identity - Utrecht University">
                <a:extLst>
                  <a:ext uri="{FF2B5EF4-FFF2-40B4-BE49-F238E27FC236}">
                    <a16:creationId xmlns:a16="http://schemas.microsoft.com/office/drawing/2014/main" id="{FAA123FC-A57D-9CE0-199E-A2F0685185A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3458549" y="10524818"/>
                <a:ext cx="3122601" cy="106207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24" name="Titel 1">
            <a:extLst>
              <a:ext uri="{FF2B5EF4-FFF2-40B4-BE49-F238E27FC236}">
                <a16:creationId xmlns:a16="http://schemas.microsoft.com/office/drawing/2014/main" id="{B3E513C7-9C8A-BB25-57AA-449B412264E1}"/>
              </a:ext>
            </a:extLst>
          </p:cNvPr>
          <p:cNvSpPr txBox="1">
            <a:spLocks/>
          </p:cNvSpPr>
          <p:nvPr/>
        </p:nvSpPr>
        <p:spPr>
          <a:xfrm>
            <a:off x="3134150" y="6124997"/>
            <a:ext cx="10516284" cy="6484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0" i="0" kern="1200" baseline="0">
                <a:solidFill>
                  <a:schemeClr val="tx1">
                    <a:lumMod val="75000"/>
                  </a:schemeClr>
                </a:solidFill>
                <a:latin typeface="Korolev Light" pitchFamily="2" charset="77"/>
                <a:ea typeface="+mj-ea"/>
                <a:cs typeface="+mj-cs"/>
              </a:defRPr>
            </a:lvl1pPr>
          </a:lstStyle>
          <a:p>
            <a:r>
              <a:rPr lang="nl-NL" sz="2400" dirty="0">
                <a:latin typeface="Montserrat" panose="00000500000000000000" pitchFamily="2" charset="0"/>
              </a:rPr>
              <a:t>Implementation in Ireland</a:t>
            </a:r>
          </a:p>
        </p:txBody>
      </p:sp>
    </p:spTree>
    <p:extLst>
      <p:ext uri="{BB962C8B-B14F-4D97-AF65-F5344CB8AC3E}">
        <p14:creationId xmlns:p14="http://schemas.microsoft.com/office/powerpoint/2010/main" val="35683030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53ACA3D6-95D7-466A-D7AD-B13E06C5D648}"/>
              </a:ext>
            </a:extLst>
          </p:cNvPr>
          <p:cNvSpPr>
            <a:spLocks noGrp="1"/>
          </p:cNvSpPr>
          <p:nvPr>
            <p:ph idx="1"/>
          </p:nvPr>
        </p:nvSpPr>
        <p:spPr>
          <a:xfrm>
            <a:off x="1946218" y="1940587"/>
            <a:ext cx="7071314" cy="2673858"/>
          </a:xfrm>
        </p:spPr>
        <p:txBody>
          <a:bodyPr>
            <a:normAutofit/>
          </a:bodyPr>
          <a:lstStyle/>
          <a:p>
            <a:r>
              <a:rPr lang="en-US" sz="2000" b="0" dirty="0">
                <a:solidFill>
                  <a:srgbClr val="333333"/>
                </a:solidFill>
                <a:effectLst/>
                <a:latin typeface="Source Sans Pro" panose="020B0503030403020204" pitchFamily="34" charset="0"/>
                <a:ea typeface="Source Sans Pro" panose="020B0503030403020204" pitchFamily="34" charset="0"/>
              </a:rPr>
              <a:t>By incorporating the CO</a:t>
            </a:r>
            <a:r>
              <a:rPr lang="en-US" sz="2000" b="0" baseline="-25000" dirty="0">
                <a:solidFill>
                  <a:srgbClr val="333333"/>
                </a:solidFill>
                <a:effectLst/>
                <a:latin typeface="Source Sans Pro" panose="020B0503030403020204" pitchFamily="34" charset="0"/>
                <a:ea typeface="Source Sans Pro" panose="020B0503030403020204" pitchFamily="34" charset="0"/>
              </a:rPr>
              <a:t>2</a:t>
            </a:r>
            <a:r>
              <a:rPr lang="en-US" sz="2000" b="0" dirty="0">
                <a:solidFill>
                  <a:srgbClr val="333333"/>
                </a:solidFill>
                <a:effectLst/>
                <a:latin typeface="Source Sans Pro" panose="020B0503030403020204" pitchFamily="34" charset="0"/>
                <a:ea typeface="Source Sans Pro" panose="020B0503030403020204" pitchFamily="34" charset="0"/>
              </a:rPr>
              <a:t> Performance Ladder into their tendering processes, public bodies can send a clear message to the market: sustainability is not an option; it is an imperative. The CO</a:t>
            </a:r>
            <a:r>
              <a:rPr lang="en-US" sz="2000" b="0" baseline="-25000" dirty="0">
                <a:solidFill>
                  <a:srgbClr val="333333"/>
                </a:solidFill>
                <a:effectLst/>
                <a:latin typeface="Source Sans Pro" panose="020B0503030403020204" pitchFamily="34" charset="0"/>
                <a:ea typeface="Source Sans Pro" panose="020B0503030403020204" pitchFamily="34" charset="0"/>
              </a:rPr>
              <a:t>2</a:t>
            </a:r>
            <a:r>
              <a:rPr lang="en-US" sz="2000" b="0" dirty="0">
                <a:solidFill>
                  <a:srgbClr val="333333"/>
                </a:solidFill>
                <a:effectLst/>
                <a:latin typeface="Source Sans Pro" panose="020B0503030403020204" pitchFamily="34" charset="0"/>
                <a:ea typeface="Source Sans Pro" panose="020B0503030403020204" pitchFamily="34" charset="0"/>
              </a:rPr>
              <a:t> Performance Ladder is a proven instrument in public procurement and carbon emissions reduction. It has been highly successful in mainstreaming green public procurement in the Netherlands, and we are pleased to help bring it to Ireland. </a:t>
            </a:r>
          </a:p>
          <a:p>
            <a:r>
              <a:rPr lang="en-US" sz="2000" b="1" i="0" dirty="0">
                <a:solidFill>
                  <a:srgbClr val="333333"/>
                </a:solidFill>
                <a:effectLst/>
                <a:latin typeface="Source Sans Pro" panose="020B0503030403020204" pitchFamily="34" charset="0"/>
                <a:ea typeface="Source Sans Pro" panose="020B0503030403020204" pitchFamily="34" charset="0"/>
              </a:rPr>
              <a:t>Pat Barry, CEO at the Irish Green Building Counci</a:t>
            </a:r>
            <a:r>
              <a:rPr lang="en-US" sz="2000" b="1" dirty="0">
                <a:solidFill>
                  <a:srgbClr val="333333"/>
                </a:solidFill>
                <a:latin typeface="Source Sans Pro" panose="020B0503030403020204" pitchFamily="34" charset="0"/>
                <a:ea typeface="Source Sans Pro" panose="020B0503030403020204" pitchFamily="34" charset="0"/>
              </a:rPr>
              <a:t>l</a:t>
            </a:r>
          </a:p>
          <a:p>
            <a:endParaRPr lang="nl-NL" sz="2000" dirty="0">
              <a:latin typeface="Source Sans Pro" panose="020B0503030403020204" pitchFamily="34" charset="0"/>
              <a:ea typeface="Source Sans Pro" panose="020B0503030403020204" pitchFamily="34" charset="0"/>
            </a:endParaRPr>
          </a:p>
        </p:txBody>
      </p:sp>
      <p:cxnSp>
        <p:nvCxnSpPr>
          <p:cNvPr id="5" name="Rechte verbindingslijn 4">
            <a:extLst>
              <a:ext uri="{FF2B5EF4-FFF2-40B4-BE49-F238E27FC236}">
                <a16:creationId xmlns:a16="http://schemas.microsoft.com/office/drawing/2014/main" id="{10F65F1B-2A32-7553-1BD5-36B4863DF49F}"/>
              </a:ext>
            </a:extLst>
          </p:cNvPr>
          <p:cNvCxnSpPr/>
          <p:nvPr/>
        </p:nvCxnSpPr>
        <p:spPr>
          <a:xfrm>
            <a:off x="248304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sp>
        <p:nvSpPr>
          <p:cNvPr id="6" name="Rechthoek 5">
            <a:extLst>
              <a:ext uri="{FF2B5EF4-FFF2-40B4-BE49-F238E27FC236}">
                <a16:creationId xmlns:a16="http://schemas.microsoft.com/office/drawing/2014/main" id="{F87BDA5E-8067-9B67-FF5F-0B1A26211850}"/>
              </a:ext>
            </a:extLst>
          </p:cNvPr>
          <p:cNvSpPr/>
          <p:nvPr/>
        </p:nvSpPr>
        <p:spPr>
          <a:xfrm>
            <a:off x="11652607" y="1206949"/>
            <a:ext cx="754376" cy="452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sp>
        <p:nvSpPr>
          <p:cNvPr id="7" name="Rechthoek 6">
            <a:extLst>
              <a:ext uri="{FF2B5EF4-FFF2-40B4-BE49-F238E27FC236}">
                <a16:creationId xmlns:a16="http://schemas.microsoft.com/office/drawing/2014/main" id="{5242EE46-0204-ACF8-2B47-832CB1BD0927}"/>
              </a:ext>
            </a:extLst>
          </p:cNvPr>
          <p:cNvSpPr/>
          <p:nvPr/>
        </p:nvSpPr>
        <p:spPr>
          <a:xfrm>
            <a:off x="11652607" y="4664022"/>
            <a:ext cx="754376" cy="45294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pic>
        <p:nvPicPr>
          <p:cNvPr id="9" name="Picture 4" descr="Irish Green Building Council">
            <a:extLst>
              <a:ext uri="{FF2B5EF4-FFF2-40B4-BE49-F238E27FC236}">
                <a16:creationId xmlns:a16="http://schemas.microsoft.com/office/drawing/2014/main" id="{9CD80A7E-A157-0A2C-07E0-5506A9A8F22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6646" y="1397246"/>
            <a:ext cx="2688197" cy="1835841"/>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69">
            <a:extLst>
              <a:ext uri="{FF2B5EF4-FFF2-40B4-BE49-F238E27FC236}">
                <a16:creationId xmlns:a16="http://schemas.microsoft.com/office/drawing/2014/main" id="{4E3B400B-9EC1-FD4F-B2CF-6CA8C917FA87}"/>
              </a:ext>
            </a:extLst>
          </p:cNvPr>
          <p:cNvPicPr>
            <a:picLocks noChangeAspect="1"/>
          </p:cNvPicPr>
          <p:nvPr/>
        </p:nvPicPr>
        <p:blipFill rotWithShape="1">
          <a:blip r:embed="rId5"/>
          <a:srcRect t="39217"/>
          <a:stretch/>
        </p:blipFill>
        <p:spPr>
          <a:xfrm>
            <a:off x="0" y="6210772"/>
            <a:ext cx="12192000" cy="648428"/>
          </a:xfrm>
          <a:prstGeom prst="rect">
            <a:avLst/>
          </a:prstGeom>
        </p:spPr>
      </p:pic>
      <p:sp>
        <p:nvSpPr>
          <p:cNvPr id="12" name="Titel 1">
            <a:extLst>
              <a:ext uri="{FF2B5EF4-FFF2-40B4-BE49-F238E27FC236}">
                <a16:creationId xmlns:a16="http://schemas.microsoft.com/office/drawing/2014/main" id="{A887A967-F986-C77B-9268-8FA80492AA44}"/>
              </a:ext>
            </a:extLst>
          </p:cNvPr>
          <p:cNvSpPr txBox="1">
            <a:spLocks/>
          </p:cNvSpPr>
          <p:nvPr/>
        </p:nvSpPr>
        <p:spPr>
          <a:xfrm>
            <a:off x="3134150" y="6124997"/>
            <a:ext cx="10516284" cy="6484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500" b="0" i="0" kern="1200" baseline="0">
                <a:solidFill>
                  <a:schemeClr val="tx1">
                    <a:lumMod val="75000"/>
                  </a:schemeClr>
                </a:solidFill>
                <a:latin typeface="Korolev Light" pitchFamily="2" charset="77"/>
                <a:ea typeface="+mj-ea"/>
                <a:cs typeface="+mj-cs"/>
              </a:defRPr>
            </a:lvl1pPr>
          </a:lstStyle>
          <a:p>
            <a:r>
              <a:rPr lang="nl-NL" sz="2400" dirty="0">
                <a:latin typeface="Montserrat" panose="00000500000000000000" pitchFamily="2" charset="0"/>
              </a:rPr>
              <a:t>Implementation in Ireland</a:t>
            </a:r>
          </a:p>
        </p:txBody>
      </p:sp>
      <p:grpSp>
        <p:nvGrpSpPr>
          <p:cNvPr id="13" name="Group 12">
            <a:extLst>
              <a:ext uri="{FF2B5EF4-FFF2-40B4-BE49-F238E27FC236}">
                <a16:creationId xmlns:a16="http://schemas.microsoft.com/office/drawing/2014/main" id="{49583679-66E5-DE6A-9587-53EBCC9ACD4F}"/>
              </a:ext>
            </a:extLst>
          </p:cNvPr>
          <p:cNvGrpSpPr/>
          <p:nvPr/>
        </p:nvGrpSpPr>
        <p:grpSpPr>
          <a:xfrm>
            <a:off x="4505494" y="5054676"/>
            <a:ext cx="7117185" cy="903683"/>
            <a:chOff x="4282984" y="5135538"/>
            <a:chExt cx="7117185" cy="903683"/>
          </a:xfrm>
        </p:grpSpPr>
        <p:pic>
          <p:nvPicPr>
            <p:cNvPr id="14" name="Afbeelding 15" descr="Afbeelding met tekst&#10;&#10;Automatisch gegenereerde beschrijving">
              <a:extLst>
                <a:ext uri="{FF2B5EF4-FFF2-40B4-BE49-F238E27FC236}">
                  <a16:creationId xmlns:a16="http://schemas.microsoft.com/office/drawing/2014/main" id="{3DCFD8C3-2A56-8D1D-4DA3-C4F29BD8AFE3}"/>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a:off x="4282984" y="5231213"/>
              <a:ext cx="2301903" cy="641739"/>
            </a:xfrm>
            <a:prstGeom prst="rect">
              <a:avLst/>
            </a:prstGeom>
          </p:spPr>
        </p:pic>
        <p:pic>
          <p:nvPicPr>
            <p:cNvPr id="15" name="Picture 2" descr="International Institute for Sustainable… | Green Economy Coalition">
              <a:extLst>
                <a:ext uri="{FF2B5EF4-FFF2-40B4-BE49-F238E27FC236}">
                  <a16:creationId xmlns:a16="http://schemas.microsoft.com/office/drawing/2014/main" id="{E5BC636D-70BC-AC5C-3BE3-A9CC4921BCB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606885" y="5199322"/>
              <a:ext cx="1715964" cy="72785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Home - ICLEI">
              <a:extLst>
                <a:ext uri="{FF2B5EF4-FFF2-40B4-BE49-F238E27FC236}">
                  <a16:creationId xmlns:a16="http://schemas.microsoft.com/office/drawing/2014/main" id="{071F0F2F-3EFC-6131-CD60-E8F7698DF39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468305" y="5266370"/>
              <a:ext cx="951623" cy="689523"/>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ep 18">
              <a:extLst>
                <a:ext uri="{FF2B5EF4-FFF2-40B4-BE49-F238E27FC236}">
                  <a16:creationId xmlns:a16="http://schemas.microsoft.com/office/drawing/2014/main" id="{891D823B-E5A0-75D6-A6EE-1CF51CBF8BB8}"/>
                </a:ext>
              </a:extLst>
            </p:cNvPr>
            <p:cNvGrpSpPr/>
            <p:nvPr/>
          </p:nvGrpSpPr>
          <p:grpSpPr>
            <a:xfrm>
              <a:off x="9716303" y="5135538"/>
              <a:ext cx="1683866" cy="903683"/>
              <a:chOff x="13376962" y="10524818"/>
              <a:chExt cx="3285777" cy="1763384"/>
            </a:xfrm>
          </p:grpSpPr>
          <p:pic>
            <p:nvPicPr>
              <p:cNvPr id="24" name="Afbeelding 19">
                <a:extLst>
                  <a:ext uri="{FF2B5EF4-FFF2-40B4-BE49-F238E27FC236}">
                    <a16:creationId xmlns:a16="http://schemas.microsoft.com/office/drawing/2014/main" id="{A7776FFA-ED69-27CA-A53B-DCF7D80012D7}"/>
                  </a:ext>
                </a:extLst>
              </p:cNvPr>
              <p:cNvPicPr>
                <a:picLocks noChangeAspect="1"/>
              </p:cNvPicPr>
              <p:nvPr/>
            </p:nvPicPr>
            <p:blipFill>
              <a:blip r:embed="rId9"/>
              <a:stretch>
                <a:fillRect/>
              </a:stretch>
            </p:blipFill>
            <p:spPr>
              <a:xfrm>
                <a:off x="13376962" y="11963757"/>
                <a:ext cx="3285777" cy="324445"/>
              </a:xfrm>
              <a:prstGeom prst="rect">
                <a:avLst/>
              </a:prstGeom>
            </p:spPr>
          </p:pic>
          <p:pic>
            <p:nvPicPr>
              <p:cNvPr id="25" name="Picture 4" descr="Logo - Corporate Identity - Utrecht University">
                <a:extLst>
                  <a:ext uri="{FF2B5EF4-FFF2-40B4-BE49-F238E27FC236}">
                    <a16:creationId xmlns:a16="http://schemas.microsoft.com/office/drawing/2014/main" id="{E82A770C-FF4C-6115-CA05-F19A69493902}"/>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3458549" y="10524818"/>
                <a:ext cx="3122601" cy="1062073"/>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26" name="Graphic 25" descr="Open quotation mark with solid fill">
            <a:extLst>
              <a:ext uri="{FF2B5EF4-FFF2-40B4-BE49-F238E27FC236}">
                <a16:creationId xmlns:a16="http://schemas.microsoft.com/office/drawing/2014/main" id="{6A86204D-5D7E-9342-41F6-FCE60EEF67CE}"/>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220035" y="898479"/>
            <a:ext cx="2166253" cy="2166253"/>
          </a:xfrm>
          <a:prstGeom prst="rect">
            <a:avLst/>
          </a:prstGeom>
        </p:spPr>
      </p:pic>
      <p:sp>
        <p:nvSpPr>
          <p:cNvPr id="28" name="Title 27">
            <a:extLst>
              <a:ext uri="{FF2B5EF4-FFF2-40B4-BE49-F238E27FC236}">
                <a16:creationId xmlns:a16="http://schemas.microsoft.com/office/drawing/2014/main" id="{79AE3225-9791-408B-DD83-F3D09FC7F97F}"/>
              </a:ext>
            </a:extLst>
          </p:cNvPr>
          <p:cNvSpPr>
            <a:spLocks noGrp="1"/>
          </p:cNvSpPr>
          <p:nvPr>
            <p:ph type="title"/>
          </p:nvPr>
        </p:nvSpPr>
        <p:spPr/>
        <p:txBody>
          <a:bodyPr/>
          <a:lstStyle/>
          <a:p>
            <a:endParaRPr lang="en-IE"/>
          </a:p>
        </p:txBody>
      </p:sp>
    </p:spTree>
    <p:extLst>
      <p:ext uri="{BB962C8B-B14F-4D97-AF65-F5344CB8AC3E}">
        <p14:creationId xmlns:p14="http://schemas.microsoft.com/office/powerpoint/2010/main" val="2704723030"/>
      </p:ext>
    </p:extLst>
  </p:cSld>
  <p:clrMapOvr>
    <a:masterClrMapping/>
  </p:clrMapOvr>
  <p:extLst>
    <p:ext uri="{6950BFC3-D8DA-4A85-94F7-54DA5524770B}">
      <p188:commentRel xmlns:p188="http://schemas.microsoft.com/office/powerpoint/2018/8/main" r:id="rId3"/>
    </p:ext>
  </p:extLs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4DC694D9-97A7-4B8A-933B-3844ED8E38D7}"/>
              </a:ext>
            </a:extLst>
          </p:cNvPr>
          <p:cNvCxnSpPr/>
          <p:nvPr/>
        </p:nvCxnSpPr>
        <p:spPr>
          <a:xfrm>
            <a:off x="248304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pic>
        <p:nvPicPr>
          <p:cNvPr id="3" name="Content Placeholder 69">
            <a:extLst>
              <a:ext uri="{FF2B5EF4-FFF2-40B4-BE49-F238E27FC236}">
                <a16:creationId xmlns:a16="http://schemas.microsoft.com/office/drawing/2014/main" id="{100A04FF-96B3-8FFC-D18E-165A59E69FCE}"/>
              </a:ext>
            </a:extLst>
          </p:cNvPr>
          <p:cNvPicPr>
            <a:picLocks noChangeAspect="1"/>
          </p:cNvPicPr>
          <p:nvPr/>
        </p:nvPicPr>
        <p:blipFill rotWithShape="1">
          <a:blip r:embed="rId3"/>
          <a:srcRect t="39217"/>
          <a:stretch/>
        </p:blipFill>
        <p:spPr>
          <a:xfrm>
            <a:off x="0" y="6210772"/>
            <a:ext cx="12192000" cy="648428"/>
          </a:xfrm>
          <a:prstGeom prst="rect">
            <a:avLst/>
          </a:prstGeom>
        </p:spPr>
      </p:pic>
      <p:pic>
        <p:nvPicPr>
          <p:cNvPr id="8" name="Picture 7">
            <a:extLst>
              <a:ext uri="{FF2B5EF4-FFF2-40B4-BE49-F238E27FC236}">
                <a16:creationId xmlns:a16="http://schemas.microsoft.com/office/drawing/2014/main" id="{AD1AEAB0-1F36-C9FE-A471-1E45B36B5F2E}"/>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25000"/>
                    </a14:imgEffect>
                  </a14:imgLayer>
                </a14:imgProps>
              </a:ext>
            </a:extLst>
          </a:blip>
          <a:stretch>
            <a:fillRect/>
          </a:stretch>
        </p:blipFill>
        <p:spPr>
          <a:xfrm>
            <a:off x="591071" y="325125"/>
            <a:ext cx="10661455" cy="5477259"/>
          </a:xfrm>
          <a:prstGeom prst="rect">
            <a:avLst/>
          </a:prstGeom>
        </p:spPr>
      </p:pic>
      <p:sp>
        <p:nvSpPr>
          <p:cNvPr id="13" name="Titel 1">
            <a:extLst>
              <a:ext uri="{FF2B5EF4-FFF2-40B4-BE49-F238E27FC236}">
                <a16:creationId xmlns:a16="http://schemas.microsoft.com/office/drawing/2014/main" id="{D31AFC84-81C3-40C5-B539-82D0041E897B}"/>
              </a:ext>
            </a:extLst>
          </p:cNvPr>
          <p:cNvSpPr>
            <a:spLocks noGrp="1"/>
          </p:cNvSpPr>
          <p:nvPr>
            <p:ph type="title"/>
          </p:nvPr>
        </p:nvSpPr>
        <p:spPr>
          <a:xfrm>
            <a:off x="4159442" y="6138218"/>
            <a:ext cx="10515600" cy="648428"/>
          </a:xfrm>
        </p:spPr>
        <p:txBody>
          <a:bodyPr>
            <a:normAutofit/>
          </a:bodyPr>
          <a:lstStyle/>
          <a:p>
            <a:r>
              <a:rPr lang="nl-NL" sz="2400" dirty="0">
                <a:latin typeface="Montserrat" panose="00000500000000000000" pitchFamily="2" charset="0"/>
              </a:rPr>
              <a:t>CO</a:t>
            </a:r>
            <a:r>
              <a:rPr lang="nl-NL" sz="2400" baseline="-25000" dirty="0">
                <a:latin typeface="Montserrat" panose="00000500000000000000" pitchFamily="2" charset="0"/>
              </a:rPr>
              <a:t>2</a:t>
            </a:r>
            <a:r>
              <a:rPr lang="nl-NL" sz="2400" dirty="0">
                <a:latin typeface="Montserrat" panose="00000500000000000000" pitchFamily="2" charset="0"/>
              </a:rPr>
              <a:t> Performance Ladder </a:t>
            </a:r>
          </a:p>
        </p:txBody>
      </p:sp>
    </p:spTree>
    <p:extLst>
      <p:ext uri="{BB962C8B-B14F-4D97-AF65-F5344CB8AC3E}">
        <p14:creationId xmlns:p14="http://schemas.microsoft.com/office/powerpoint/2010/main" val="63306584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5" name="Rechte verbindingslijn 14">
            <a:extLst>
              <a:ext uri="{FF2B5EF4-FFF2-40B4-BE49-F238E27FC236}">
                <a16:creationId xmlns:a16="http://schemas.microsoft.com/office/drawing/2014/main" id="{4DC694D9-97A7-4B8A-933B-3844ED8E38D7}"/>
              </a:ext>
            </a:extLst>
          </p:cNvPr>
          <p:cNvCxnSpPr/>
          <p:nvPr/>
        </p:nvCxnSpPr>
        <p:spPr>
          <a:xfrm>
            <a:off x="248304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sp>
        <p:nvSpPr>
          <p:cNvPr id="6" name="Tijdelijke aanduiding voor inhoud 2">
            <a:extLst>
              <a:ext uri="{FF2B5EF4-FFF2-40B4-BE49-F238E27FC236}">
                <a16:creationId xmlns:a16="http://schemas.microsoft.com/office/drawing/2014/main" id="{3262671B-9152-B183-D135-90D372DEB85F}"/>
              </a:ext>
            </a:extLst>
          </p:cNvPr>
          <p:cNvSpPr txBox="1">
            <a:spLocks/>
          </p:cNvSpPr>
          <p:nvPr/>
        </p:nvSpPr>
        <p:spPr>
          <a:xfrm>
            <a:off x="4551052" y="1560386"/>
            <a:ext cx="6949400" cy="4170902"/>
          </a:xfrm>
          <a:prstGeom prst="rect">
            <a:avLst/>
          </a:prstGeom>
        </p:spPr>
        <p:txBody>
          <a:bodyPr vert="horz" lIns="45720" tIns="22860" rIns="45720" bIns="22860" rtlCol="0">
            <a:normAutofit/>
          </a:bodyPr>
          <a:lstStyle>
            <a:lvl1pPr marL="0" indent="0" algn="l" defTabSz="1828709" rtl="0" eaLnBrk="1" latinLnBrk="0" hangingPunct="1">
              <a:lnSpc>
                <a:spcPct val="90000"/>
              </a:lnSpc>
              <a:spcBef>
                <a:spcPts val="2000"/>
              </a:spcBef>
              <a:buFontTx/>
              <a:buNone/>
              <a:defRPr sz="4800" b="0" i="0" kern="1200">
                <a:solidFill>
                  <a:schemeClr val="tx1"/>
                </a:solidFill>
                <a:latin typeface="Work Sans Light" pitchFamily="2" charset="77"/>
                <a:ea typeface="+mn-ea"/>
                <a:cs typeface="+mn-cs"/>
              </a:defRPr>
            </a:lvl1pPr>
            <a:lvl2pPr marL="914354" indent="0" algn="l" defTabSz="1828709" rtl="0" eaLnBrk="1" latinLnBrk="0" hangingPunct="1">
              <a:lnSpc>
                <a:spcPct val="90000"/>
              </a:lnSpc>
              <a:spcBef>
                <a:spcPts val="1000"/>
              </a:spcBef>
              <a:buFontTx/>
              <a:buNone/>
              <a:defRPr sz="4400" b="0" i="0" kern="1200">
                <a:solidFill>
                  <a:schemeClr val="tx1"/>
                </a:solidFill>
                <a:latin typeface="Work Sans Light" pitchFamily="2" charset="77"/>
                <a:ea typeface="+mn-ea"/>
                <a:cs typeface="+mn-cs"/>
              </a:defRPr>
            </a:lvl2pPr>
            <a:lvl3pPr marL="1828709" indent="0" algn="l" defTabSz="1828709" rtl="0" eaLnBrk="1" latinLnBrk="0" hangingPunct="1">
              <a:lnSpc>
                <a:spcPct val="90000"/>
              </a:lnSpc>
              <a:spcBef>
                <a:spcPts val="1000"/>
              </a:spcBef>
              <a:buFontTx/>
              <a:buNone/>
              <a:defRPr sz="4000" b="0" i="0" kern="1200">
                <a:solidFill>
                  <a:schemeClr val="tx1"/>
                </a:solidFill>
                <a:latin typeface="Work Sans Light" pitchFamily="2" charset="77"/>
                <a:ea typeface="+mn-ea"/>
                <a:cs typeface="+mn-cs"/>
              </a:defRPr>
            </a:lvl3pPr>
            <a:lvl4pPr marL="2743063" indent="0" algn="l" defTabSz="1828709" rtl="0" eaLnBrk="1" latinLnBrk="0" hangingPunct="1">
              <a:lnSpc>
                <a:spcPct val="90000"/>
              </a:lnSpc>
              <a:spcBef>
                <a:spcPts val="1000"/>
              </a:spcBef>
              <a:buFontTx/>
              <a:buNone/>
              <a:defRPr sz="3600" b="0" i="0" kern="1200">
                <a:solidFill>
                  <a:schemeClr val="tx1"/>
                </a:solidFill>
                <a:latin typeface="Work Sans Light" pitchFamily="2" charset="77"/>
                <a:ea typeface="+mn-ea"/>
                <a:cs typeface="+mn-cs"/>
              </a:defRPr>
            </a:lvl4pPr>
            <a:lvl5pPr marL="3657417" indent="0" algn="l" defTabSz="1828709" rtl="0" eaLnBrk="1" latinLnBrk="0" hangingPunct="1">
              <a:lnSpc>
                <a:spcPct val="90000"/>
              </a:lnSpc>
              <a:spcBef>
                <a:spcPts val="1000"/>
              </a:spcBef>
              <a:buFontTx/>
              <a:buNone/>
              <a:defRPr sz="3600" b="0" i="0" kern="1200">
                <a:solidFill>
                  <a:schemeClr val="tx1"/>
                </a:solidFill>
                <a:latin typeface="Work Sans Light" pitchFamily="2"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marL="342900" indent="-34290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Collaboration: SKAO, International Institute for Sustainable Development, ICLEI and Utrecht University </a:t>
            </a:r>
          </a:p>
          <a:p>
            <a:pPr marL="342900" indent="-34290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Funded by IKEA Foundation</a:t>
            </a:r>
          </a:p>
          <a:p>
            <a:pPr marL="342900" indent="-34290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Based on the power of green procurement to drive the climate transition.</a:t>
            </a:r>
          </a:p>
          <a:p>
            <a:pPr marL="342900" indent="-342900">
              <a:buFont typeface="Arial" panose="020B0604020202020204" pitchFamily="34" charset="0"/>
              <a:buChar char="•"/>
            </a:pPr>
            <a:r>
              <a:rPr lang="en-GB" sz="1800" dirty="0">
                <a:latin typeface="Source Sans Pro" panose="020B0503030403020204" pitchFamily="34" charset="0"/>
                <a:ea typeface="Source Sans Pro" panose="020B0503030403020204" pitchFamily="34" charset="0"/>
              </a:rPr>
              <a:t>April 2023-May 2025</a:t>
            </a:r>
          </a:p>
        </p:txBody>
      </p:sp>
      <p:grpSp>
        <p:nvGrpSpPr>
          <p:cNvPr id="14" name="Group 13">
            <a:extLst>
              <a:ext uri="{FF2B5EF4-FFF2-40B4-BE49-F238E27FC236}">
                <a16:creationId xmlns:a16="http://schemas.microsoft.com/office/drawing/2014/main" id="{4B95EC9A-AC5C-35EA-89A0-D7E9D9E45874}"/>
              </a:ext>
            </a:extLst>
          </p:cNvPr>
          <p:cNvGrpSpPr/>
          <p:nvPr/>
        </p:nvGrpSpPr>
        <p:grpSpPr>
          <a:xfrm>
            <a:off x="513505" y="513585"/>
            <a:ext cx="3690954" cy="4410796"/>
            <a:chOff x="8372561" y="1665704"/>
            <a:chExt cx="3690954" cy="4410796"/>
          </a:xfrm>
        </p:grpSpPr>
        <p:pic>
          <p:nvPicPr>
            <p:cNvPr id="20" name="Afbeelding 19">
              <a:extLst>
                <a:ext uri="{FF2B5EF4-FFF2-40B4-BE49-F238E27FC236}">
                  <a16:creationId xmlns:a16="http://schemas.microsoft.com/office/drawing/2014/main" id="{50AD82A6-946E-3AFD-6EE8-15C0531B2DCD}"/>
                </a:ext>
              </a:extLst>
            </p:cNvPr>
            <p:cNvPicPr>
              <a:picLocks noChangeAspect="1"/>
            </p:cNvPicPr>
            <p:nvPr/>
          </p:nvPicPr>
          <p:blipFill>
            <a:blip r:embed="rId4"/>
            <a:stretch>
              <a:fillRect/>
            </a:stretch>
          </p:blipFill>
          <p:spPr>
            <a:xfrm>
              <a:off x="8372561" y="1665704"/>
              <a:ext cx="3690954" cy="4410796"/>
            </a:xfrm>
            <a:prstGeom prst="rect">
              <a:avLst/>
            </a:prstGeom>
          </p:spPr>
        </p:pic>
        <p:sp>
          <p:nvSpPr>
            <p:cNvPr id="7" name="Ovaal 6">
              <a:extLst>
                <a:ext uri="{FF2B5EF4-FFF2-40B4-BE49-F238E27FC236}">
                  <a16:creationId xmlns:a16="http://schemas.microsoft.com/office/drawing/2014/main" id="{3133BC5C-E000-9E36-05B6-731F6C717722}"/>
                </a:ext>
              </a:extLst>
            </p:cNvPr>
            <p:cNvSpPr/>
            <p:nvPr/>
          </p:nvSpPr>
          <p:spPr>
            <a:xfrm>
              <a:off x="8787964" y="3147878"/>
              <a:ext cx="640977" cy="640977"/>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sp>
          <p:nvSpPr>
            <p:cNvPr id="8" name="Ovaal 7">
              <a:extLst>
                <a:ext uri="{FF2B5EF4-FFF2-40B4-BE49-F238E27FC236}">
                  <a16:creationId xmlns:a16="http://schemas.microsoft.com/office/drawing/2014/main" id="{51E126BD-ED1C-4459-D6F5-33A565E80D3C}"/>
                </a:ext>
              </a:extLst>
            </p:cNvPr>
            <p:cNvSpPr/>
            <p:nvPr/>
          </p:nvSpPr>
          <p:spPr>
            <a:xfrm>
              <a:off x="9108452" y="3977599"/>
              <a:ext cx="1281953" cy="1239371"/>
            </a:xfrm>
            <a:prstGeom prst="ellipse">
              <a:avLst/>
            </a:prstGeom>
            <a:noFill/>
            <a:ln w="57150">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sp>
          <p:nvSpPr>
            <p:cNvPr id="9" name="Ovaal 8">
              <a:extLst>
                <a:ext uri="{FF2B5EF4-FFF2-40B4-BE49-F238E27FC236}">
                  <a16:creationId xmlns:a16="http://schemas.microsoft.com/office/drawing/2014/main" id="{78B4AC4E-38B0-3586-49BB-8EEEE78E0DBF}"/>
                </a:ext>
              </a:extLst>
            </p:cNvPr>
            <p:cNvSpPr/>
            <p:nvPr/>
          </p:nvSpPr>
          <p:spPr>
            <a:xfrm>
              <a:off x="10070471" y="3688632"/>
              <a:ext cx="768344" cy="935550"/>
            </a:xfrm>
            <a:prstGeom prst="ellipse">
              <a:avLst/>
            </a:prstGeom>
            <a:noFill/>
            <a:ln w="57150">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sp>
          <p:nvSpPr>
            <p:cNvPr id="10" name="Ovaal 9">
              <a:extLst>
                <a:ext uri="{FF2B5EF4-FFF2-40B4-BE49-F238E27FC236}">
                  <a16:creationId xmlns:a16="http://schemas.microsoft.com/office/drawing/2014/main" id="{78823E56-6AC6-D1A5-8AA5-24923EDA0F0A}"/>
                </a:ext>
              </a:extLst>
            </p:cNvPr>
            <p:cNvSpPr/>
            <p:nvPr/>
          </p:nvSpPr>
          <p:spPr>
            <a:xfrm>
              <a:off x="9200310" y="2780324"/>
              <a:ext cx="644034" cy="1376083"/>
            </a:xfrm>
            <a:prstGeom prst="ellipse">
              <a:avLst/>
            </a:prstGeom>
            <a:noFill/>
            <a:ln w="57150">
              <a:solidFill>
                <a:schemeClr val="accent4">
                  <a:lumMod val="90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900" dirty="0"/>
            </a:p>
          </p:txBody>
        </p:sp>
      </p:grpSp>
      <p:grpSp>
        <p:nvGrpSpPr>
          <p:cNvPr id="19" name="Group 18">
            <a:extLst>
              <a:ext uri="{FF2B5EF4-FFF2-40B4-BE49-F238E27FC236}">
                <a16:creationId xmlns:a16="http://schemas.microsoft.com/office/drawing/2014/main" id="{22060144-9D27-24C0-EF34-8EFD5FB2E682}"/>
              </a:ext>
            </a:extLst>
          </p:cNvPr>
          <p:cNvGrpSpPr/>
          <p:nvPr/>
        </p:nvGrpSpPr>
        <p:grpSpPr>
          <a:xfrm>
            <a:off x="4323726" y="5257044"/>
            <a:ext cx="7404052" cy="881692"/>
            <a:chOff x="4220935" y="5351241"/>
            <a:chExt cx="7404052" cy="881692"/>
          </a:xfrm>
        </p:grpSpPr>
        <p:grpSp>
          <p:nvGrpSpPr>
            <p:cNvPr id="18" name="Group 17">
              <a:extLst>
                <a:ext uri="{FF2B5EF4-FFF2-40B4-BE49-F238E27FC236}">
                  <a16:creationId xmlns:a16="http://schemas.microsoft.com/office/drawing/2014/main" id="{567EC51E-9D12-F1FB-9875-E841695EEFDF}"/>
                </a:ext>
              </a:extLst>
            </p:cNvPr>
            <p:cNvGrpSpPr/>
            <p:nvPr/>
          </p:nvGrpSpPr>
          <p:grpSpPr>
            <a:xfrm>
              <a:off x="4220935" y="5380926"/>
              <a:ext cx="5346700" cy="728436"/>
              <a:chOff x="4220935" y="5380926"/>
              <a:chExt cx="5346700" cy="728436"/>
            </a:xfrm>
          </p:grpSpPr>
          <p:pic>
            <p:nvPicPr>
              <p:cNvPr id="2" name="Afbeelding 1" descr="Afbeelding met tekst&#10;&#10;Automatisch gegenereerde beschrijving">
                <a:extLst>
                  <a:ext uri="{FF2B5EF4-FFF2-40B4-BE49-F238E27FC236}">
                    <a16:creationId xmlns:a16="http://schemas.microsoft.com/office/drawing/2014/main" id="{C55E3AD9-69B1-6656-FD12-19A8FC50CD03}"/>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4220935" y="5380926"/>
                <a:ext cx="2245885" cy="626122"/>
              </a:xfrm>
              <a:prstGeom prst="rect">
                <a:avLst/>
              </a:prstGeom>
            </p:spPr>
          </p:pic>
          <p:pic>
            <p:nvPicPr>
              <p:cNvPr id="3" name="Picture 2" descr="International Institute for Sustainable… | Green Economy Coalition">
                <a:extLst>
                  <a:ext uri="{FF2B5EF4-FFF2-40B4-BE49-F238E27FC236}">
                    <a16:creationId xmlns:a16="http://schemas.microsoft.com/office/drawing/2014/main" id="{FFA01A4E-FD11-EAA2-56F0-1E3DDAA8F9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15891" y="5399219"/>
                <a:ext cx="1674207" cy="710143"/>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Home - ICLEI">
                <a:extLst>
                  <a:ext uri="{FF2B5EF4-FFF2-40B4-BE49-F238E27FC236}">
                    <a16:creationId xmlns:a16="http://schemas.microsoft.com/office/drawing/2014/main" id="{4E25B062-C253-646C-EF8C-F835170EE39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9169" y="5436166"/>
                <a:ext cx="928466" cy="67274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ep 15">
              <a:extLst>
                <a:ext uri="{FF2B5EF4-FFF2-40B4-BE49-F238E27FC236}">
                  <a16:creationId xmlns:a16="http://schemas.microsoft.com/office/drawing/2014/main" id="{FF092F50-A96D-28D7-1FFC-48B82F517F64}"/>
                </a:ext>
              </a:extLst>
            </p:cNvPr>
            <p:cNvGrpSpPr/>
            <p:nvPr/>
          </p:nvGrpSpPr>
          <p:grpSpPr>
            <a:xfrm>
              <a:off x="9982098" y="5351241"/>
              <a:ext cx="1642889" cy="881692"/>
              <a:chOff x="13376962" y="10524818"/>
              <a:chExt cx="3285777" cy="1763384"/>
            </a:xfrm>
          </p:grpSpPr>
          <p:pic>
            <p:nvPicPr>
              <p:cNvPr id="5" name="Afbeelding 4">
                <a:extLst>
                  <a:ext uri="{FF2B5EF4-FFF2-40B4-BE49-F238E27FC236}">
                    <a16:creationId xmlns:a16="http://schemas.microsoft.com/office/drawing/2014/main" id="{2A624258-0412-33FF-AD5A-29B82ECF9BFA}"/>
                  </a:ext>
                </a:extLst>
              </p:cNvPr>
              <p:cNvPicPr>
                <a:picLocks noChangeAspect="1"/>
              </p:cNvPicPr>
              <p:nvPr/>
            </p:nvPicPr>
            <p:blipFill>
              <a:blip r:embed="rId8"/>
              <a:stretch>
                <a:fillRect/>
              </a:stretch>
            </p:blipFill>
            <p:spPr>
              <a:xfrm>
                <a:off x="13376962" y="11963757"/>
                <a:ext cx="3285777" cy="324445"/>
              </a:xfrm>
              <a:prstGeom prst="rect">
                <a:avLst/>
              </a:prstGeom>
            </p:spPr>
          </p:pic>
          <p:pic>
            <p:nvPicPr>
              <p:cNvPr id="12" name="Picture 4" descr="Logo - Corporate Identity - Utrecht University">
                <a:extLst>
                  <a:ext uri="{FF2B5EF4-FFF2-40B4-BE49-F238E27FC236}">
                    <a16:creationId xmlns:a16="http://schemas.microsoft.com/office/drawing/2014/main" id="{F28B2CE4-287A-9F6D-EFFF-6CBACA09485D}"/>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3458549" y="10524818"/>
                <a:ext cx="3122601" cy="1062073"/>
              </a:xfrm>
              <a:prstGeom prst="rect">
                <a:avLst/>
              </a:prstGeom>
              <a:noFill/>
              <a:extLst>
                <a:ext uri="{909E8E84-426E-40DD-AFC4-6F175D3DCCD1}">
                  <a14:hiddenFill xmlns:a14="http://schemas.microsoft.com/office/drawing/2010/main">
                    <a:solidFill>
                      <a:srgbClr val="FFFFFF"/>
                    </a:solidFill>
                  </a14:hiddenFill>
                </a:ext>
              </a:extLst>
            </p:spPr>
          </p:pic>
        </p:grpSp>
      </p:grpSp>
      <p:pic>
        <p:nvPicPr>
          <p:cNvPr id="17" name="Picture 4" descr="Companies protecting the planet - IKEA Foundation">
            <a:extLst>
              <a:ext uri="{FF2B5EF4-FFF2-40B4-BE49-F238E27FC236}">
                <a16:creationId xmlns:a16="http://schemas.microsoft.com/office/drawing/2014/main" id="{31DBD28D-FE0E-F68B-429B-4C062FF30F31}"/>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544387" y="4899159"/>
            <a:ext cx="2631962" cy="904165"/>
          </a:xfrm>
          <a:prstGeom prst="rect">
            <a:avLst/>
          </a:prstGeom>
          <a:noFill/>
          <a:extLst>
            <a:ext uri="{909E8E84-426E-40DD-AFC4-6F175D3DCCD1}">
              <a14:hiddenFill xmlns:a14="http://schemas.microsoft.com/office/drawing/2010/main">
                <a:solidFill>
                  <a:srgbClr val="FFFFFF"/>
                </a:solidFill>
              </a14:hiddenFill>
            </a:ext>
          </a:extLst>
        </p:spPr>
      </p:pic>
      <p:pic>
        <p:nvPicPr>
          <p:cNvPr id="4" name="Content Placeholder 69">
            <a:extLst>
              <a:ext uri="{FF2B5EF4-FFF2-40B4-BE49-F238E27FC236}">
                <a16:creationId xmlns:a16="http://schemas.microsoft.com/office/drawing/2014/main" id="{59508A79-9F80-A9A4-C6CC-D71B8612D3AB}"/>
              </a:ext>
            </a:extLst>
          </p:cNvPr>
          <p:cNvPicPr>
            <a:picLocks noChangeAspect="1"/>
          </p:cNvPicPr>
          <p:nvPr/>
        </p:nvPicPr>
        <p:blipFill rotWithShape="1">
          <a:blip r:embed="rId11"/>
          <a:srcRect t="39217"/>
          <a:stretch/>
        </p:blipFill>
        <p:spPr>
          <a:xfrm>
            <a:off x="0" y="6210772"/>
            <a:ext cx="12192000" cy="648428"/>
          </a:xfrm>
          <a:prstGeom prst="rect">
            <a:avLst/>
          </a:prstGeom>
        </p:spPr>
      </p:pic>
      <p:sp>
        <p:nvSpPr>
          <p:cNvPr id="13" name="Titel 1">
            <a:extLst>
              <a:ext uri="{FF2B5EF4-FFF2-40B4-BE49-F238E27FC236}">
                <a16:creationId xmlns:a16="http://schemas.microsoft.com/office/drawing/2014/main" id="{D31AFC84-81C3-40C5-B539-82D0041E897B}"/>
              </a:ext>
            </a:extLst>
          </p:cNvPr>
          <p:cNvSpPr>
            <a:spLocks noGrp="1"/>
          </p:cNvSpPr>
          <p:nvPr>
            <p:ph type="title"/>
          </p:nvPr>
        </p:nvSpPr>
        <p:spPr>
          <a:xfrm>
            <a:off x="2730830" y="6211341"/>
            <a:ext cx="10515600" cy="648428"/>
          </a:xfrm>
        </p:spPr>
        <p:txBody>
          <a:bodyPr>
            <a:normAutofit/>
          </a:bodyPr>
          <a:lstStyle/>
          <a:p>
            <a:r>
              <a:rPr lang="nl-NL" sz="2400" dirty="0">
                <a:latin typeface="Montserrat" panose="00000500000000000000" pitchFamily="2" charset="0"/>
              </a:rPr>
              <a:t>CO</a:t>
            </a:r>
            <a:r>
              <a:rPr lang="nl-NL" sz="2400" baseline="-25000" dirty="0">
                <a:latin typeface="Montserrat" panose="00000500000000000000" pitchFamily="2" charset="0"/>
              </a:rPr>
              <a:t>2</a:t>
            </a:r>
            <a:r>
              <a:rPr lang="nl-NL" sz="2400" dirty="0">
                <a:latin typeface="Montserrat" panose="00000500000000000000" pitchFamily="2" charset="0"/>
              </a:rPr>
              <a:t> Performance Ladder in Europe</a:t>
            </a:r>
          </a:p>
        </p:txBody>
      </p:sp>
    </p:spTree>
    <p:extLst>
      <p:ext uri="{BB962C8B-B14F-4D97-AF65-F5344CB8AC3E}">
        <p14:creationId xmlns:p14="http://schemas.microsoft.com/office/powerpoint/2010/main" val="3029423973"/>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440DE9C-EB8C-D267-B429-B746C3C63BD4}"/>
              </a:ext>
            </a:extLst>
          </p:cNvPr>
          <p:cNvSpPr>
            <a:spLocks noGrp="1"/>
          </p:cNvSpPr>
          <p:nvPr>
            <p:ph idx="1"/>
          </p:nvPr>
        </p:nvSpPr>
        <p:spPr>
          <a:xfrm>
            <a:off x="407139" y="1378754"/>
            <a:ext cx="6864203" cy="4528983"/>
          </a:xfrm>
        </p:spPr>
        <p:txBody>
          <a:bodyPr>
            <a:normAutofit/>
          </a:bodyPr>
          <a:lstStyle/>
          <a:p>
            <a:pPr marL="342900" indent="-342900">
              <a:buFont typeface="Arial" panose="020B0604020202020204" pitchFamily="34" charset="0"/>
              <a:buChar char="•"/>
            </a:pPr>
            <a:r>
              <a:rPr lang="nl-NL" sz="2000" dirty="0">
                <a:latin typeface="Source Sans Pro" panose="020B0503030403020204" pitchFamily="34" charset="0"/>
                <a:ea typeface="Source Sans Pro" panose="020B0503030403020204" pitchFamily="34" charset="0"/>
              </a:rPr>
              <a:t>Options:</a:t>
            </a:r>
          </a:p>
          <a:p>
            <a:pPr marL="800077" lvl="1" indent="-342900">
              <a:buFont typeface="Arial" panose="020B0604020202020204" pitchFamily="34" charset="0"/>
              <a:buChar char="•"/>
            </a:pPr>
            <a:r>
              <a:rPr lang="nl-NL" sz="2000" dirty="0">
                <a:latin typeface="Source Sans Pro" panose="020B0503030403020204" pitchFamily="34" charset="0"/>
                <a:ea typeface="Source Sans Pro" panose="020B0503030403020204" pitchFamily="34" charset="0"/>
              </a:rPr>
              <a:t>Contact </a:t>
            </a:r>
            <a:r>
              <a:rPr lang="nl-NL" sz="2000" dirty="0">
                <a:latin typeface="Source Sans Pro" panose="020B0503030403020204" pitchFamily="34" charset="0"/>
                <a:ea typeface="Source Sans Pro" panose="020B0503030403020204" pitchFamily="34" charset="0"/>
                <a:hlinkClick r:id="rId3"/>
              </a:rPr>
              <a:t>Dutch/</a:t>
            </a:r>
            <a:r>
              <a:rPr lang="nl-NL" sz="2000" dirty="0" err="1">
                <a:latin typeface="Source Sans Pro" panose="020B0503030403020204" pitchFamily="34" charset="0"/>
                <a:ea typeface="Source Sans Pro" panose="020B0503030403020204" pitchFamily="34" charset="0"/>
                <a:hlinkClick r:id="rId3"/>
              </a:rPr>
              <a:t>Belgian</a:t>
            </a:r>
            <a:r>
              <a:rPr lang="nl-NL" sz="2000" dirty="0">
                <a:latin typeface="Source Sans Pro" panose="020B0503030403020204" pitchFamily="34" charset="0"/>
                <a:ea typeface="Source Sans Pro" panose="020B0503030403020204" pitchFamily="34" charset="0"/>
                <a:hlinkClick r:id="rId3"/>
              </a:rPr>
              <a:t> </a:t>
            </a:r>
            <a:r>
              <a:rPr lang="nl-NL" sz="2000" dirty="0" err="1">
                <a:latin typeface="Source Sans Pro" panose="020B0503030403020204" pitchFamily="34" charset="0"/>
                <a:ea typeface="Source Sans Pro" panose="020B0503030403020204" pitchFamily="34" charset="0"/>
                <a:hlinkClick r:id="rId3"/>
              </a:rPr>
              <a:t>Certification</a:t>
            </a:r>
            <a:r>
              <a:rPr lang="nl-NL" sz="2000" dirty="0">
                <a:latin typeface="Source Sans Pro" panose="020B0503030403020204" pitchFamily="34" charset="0"/>
                <a:ea typeface="Source Sans Pro" panose="020B0503030403020204" pitchFamily="34" charset="0"/>
                <a:hlinkClick r:id="rId3"/>
              </a:rPr>
              <a:t> Body</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could</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travel</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to</a:t>
            </a:r>
            <a:r>
              <a:rPr lang="nl-NL" sz="2000" dirty="0">
                <a:latin typeface="Source Sans Pro" panose="020B0503030403020204" pitchFamily="34" charset="0"/>
                <a:ea typeface="Source Sans Pro" panose="020B0503030403020204" pitchFamily="34" charset="0"/>
              </a:rPr>
              <a:t> Ireland </a:t>
            </a:r>
            <a:r>
              <a:rPr lang="nl-NL" sz="2000" dirty="0" err="1">
                <a:latin typeface="Source Sans Pro" panose="020B0503030403020204" pitchFamily="34" charset="0"/>
                <a:ea typeface="Source Sans Pro" panose="020B0503030403020204" pitchFamily="34" charset="0"/>
              </a:rPr>
              <a:t>to</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conduct</a:t>
            </a:r>
            <a:r>
              <a:rPr lang="nl-NL" sz="2000" dirty="0">
                <a:latin typeface="Source Sans Pro" panose="020B0503030403020204" pitchFamily="34" charset="0"/>
                <a:ea typeface="Source Sans Pro" panose="020B0503030403020204" pitchFamily="34" charset="0"/>
              </a:rPr>
              <a:t> audit)</a:t>
            </a:r>
          </a:p>
          <a:p>
            <a:pPr marL="800077" lvl="1" indent="-342900">
              <a:buFont typeface="Arial" panose="020B0604020202020204" pitchFamily="34" charset="0"/>
              <a:buChar char="•"/>
            </a:pPr>
            <a:r>
              <a:rPr lang="nl-NL" sz="2000" dirty="0">
                <a:latin typeface="Source Sans Pro" panose="020B0503030403020204" pitchFamily="34" charset="0"/>
                <a:ea typeface="Source Sans Pro" panose="020B0503030403020204" pitchFamily="34" charset="0"/>
              </a:rPr>
              <a:t>Contact International CB </a:t>
            </a:r>
            <a:r>
              <a:rPr lang="nl-NL" sz="2000" dirty="0" err="1">
                <a:latin typeface="Source Sans Pro" panose="020B0503030403020204" pitchFamily="34" charset="0"/>
                <a:ea typeface="Source Sans Pro" panose="020B0503030403020204" pitchFamily="34" charset="0"/>
              </a:rPr>
              <a:t>active</a:t>
            </a:r>
            <a:r>
              <a:rPr lang="nl-NL" sz="2000" dirty="0">
                <a:latin typeface="Source Sans Pro" panose="020B0503030403020204" pitchFamily="34" charset="0"/>
                <a:ea typeface="Source Sans Pro" panose="020B0503030403020204" pitchFamily="34" charset="0"/>
              </a:rPr>
              <a:t> in Ireland </a:t>
            </a:r>
            <a:r>
              <a:rPr lang="nl-NL" sz="2000" dirty="0" err="1">
                <a:latin typeface="Source Sans Pro" panose="020B0503030403020204" pitchFamily="34" charset="0"/>
                <a:ea typeface="Source Sans Pro" panose="020B0503030403020204" pitchFamily="34" charset="0"/>
              </a:rPr>
              <a:t>with</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existing</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experience</a:t>
            </a:r>
            <a:r>
              <a:rPr lang="nl-NL" sz="2000" dirty="0">
                <a:latin typeface="Source Sans Pro" panose="020B0503030403020204" pitchFamily="34" charset="0"/>
                <a:ea typeface="Source Sans Pro" panose="020B0503030403020204" pitchFamily="34" charset="0"/>
              </a:rPr>
              <a:t> of CO2PL: </a:t>
            </a:r>
          </a:p>
          <a:p>
            <a:pPr marL="1257255" lvl="2" indent="-342900">
              <a:buFont typeface="Arial" panose="020B0604020202020204" pitchFamily="34" charset="0"/>
              <a:buChar char="•"/>
            </a:pPr>
            <a:r>
              <a:rPr lang="nl-NL" sz="1800" dirty="0">
                <a:latin typeface="Source Sans Pro" panose="020B0503030403020204" pitchFamily="34" charset="0"/>
                <a:ea typeface="Source Sans Pro" panose="020B0503030403020204" pitchFamily="34" charset="0"/>
              </a:rPr>
              <a:t>Bureau </a:t>
            </a:r>
            <a:r>
              <a:rPr lang="nl-NL" sz="1800" dirty="0" err="1">
                <a:latin typeface="Source Sans Pro" panose="020B0503030403020204" pitchFamily="34" charset="0"/>
                <a:ea typeface="Source Sans Pro" panose="020B0503030403020204" pitchFamily="34" charset="0"/>
              </a:rPr>
              <a:t>Veritas</a:t>
            </a:r>
            <a:r>
              <a:rPr lang="nl-NL" sz="1800" dirty="0">
                <a:latin typeface="Source Sans Pro" panose="020B0503030403020204" pitchFamily="34" charset="0"/>
                <a:ea typeface="Source Sans Pro" panose="020B0503030403020204" pitchFamily="34" charset="0"/>
              </a:rPr>
              <a:t> (UK &amp; Ireland)</a:t>
            </a:r>
          </a:p>
          <a:p>
            <a:pPr marL="1257255" lvl="2" indent="-342900">
              <a:buFont typeface="Arial" panose="020B0604020202020204" pitchFamily="34" charset="0"/>
              <a:buChar char="•"/>
            </a:pPr>
            <a:r>
              <a:rPr lang="nl-NL" sz="1800" dirty="0">
                <a:latin typeface="Source Sans Pro" panose="020B0503030403020204" pitchFamily="34" charset="0"/>
                <a:ea typeface="Source Sans Pro" panose="020B0503030403020204" pitchFamily="34" charset="0"/>
              </a:rPr>
              <a:t>DEKRA</a:t>
            </a:r>
          </a:p>
          <a:p>
            <a:pPr marL="1257255" lvl="2" indent="-342900">
              <a:buFont typeface="Arial" panose="020B0604020202020204" pitchFamily="34" charset="0"/>
              <a:buChar char="•"/>
            </a:pPr>
            <a:r>
              <a:rPr lang="nl-NL" sz="1800" dirty="0">
                <a:latin typeface="Source Sans Pro" panose="020B0503030403020204" pitchFamily="34" charset="0"/>
                <a:ea typeface="Source Sans Pro" panose="020B0503030403020204" pitchFamily="34" charset="0"/>
              </a:rPr>
              <a:t>SGS </a:t>
            </a:r>
          </a:p>
          <a:p>
            <a:pPr marL="1257255" lvl="2" indent="-342900">
              <a:buFont typeface="Arial" panose="020B0604020202020204" pitchFamily="34" charset="0"/>
              <a:buChar char="•"/>
            </a:pPr>
            <a:r>
              <a:rPr lang="nl-NL" sz="1800" dirty="0">
                <a:latin typeface="Source Sans Pro" panose="020B0503030403020204" pitchFamily="34" charset="0"/>
                <a:ea typeface="Source Sans Pro" panose="020B0503030403020204" pitchFamily="34" charset="0"/>
              </a:rPr>
              <a:t>DNV</a:t>
            </a:r>
          </a:p>
          <a:p>
            <a:pPr marL="1257255" lvl="2" indent="-342900">
              <a:buFont typeface="Arial" panose="020B0604020202020204" pitchFamily="34" charset="0"/>
              <a:buChar char="•"/>
            </a:pPr>
            <a:endParaRPr lang="nl-NL" sz="18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r>
              <a:rPr lang="nl-NL" sz="2000" dirty="0">
                <a:latin typeface="Source Sans Pro" panose="020B0503030403020204" pitchFamily="34" charset="0"/>
                <a:ea typeface="Source Sans Pro" panose="020B0503030403020204" pitchFamily="34" charset="0"/>
              </a:rPr>
              <a:t>Long-term: </a:t>
            </a:r>
            <a:r>
              <a:rPr lang="nl-NL" sz="2000" dirty="0" err="1">
                <a:latin typeface="Source Sans Pro" panose="020B0503030403020204" pitchFamily="34" charset="0"/>
                <a:ea typeface="Source Sans Pro" panose="020B0503030403020204" pitchFamily="34" charset="0"/>
              </a:rPr>
              <a:t>CBs</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with</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experience</a:t>
            </a:r>
            <a:r>
              <a:rPr lang="nl-NL" sz="2000" dirty="0">
                <a:latin typeface="Source Sans Pro" panose="020B0503030403020204" pitchFamily="34" charset="0"/>
                <a:ea typeface="Source Sans Pro" panose="020B0503030403020204" pitchFamily="34" charset="0"/>
              </a:rPr>
              <a:t> of management systems (ISO 14001) </a:t>
            </a:r>
            <a:r>
              <a:rPr lang="nl-NL" sz="2000" dirty="0" err="1">
                <a:latin typeface="Source Sans Pro" panose="020B0503030403020204" pitchFamily="34" charset="0"/>
                <a:ea typeface="Source Sans Pro" panose="020B0503030403020204" pitchFamily="34" charset="0"/>
              </a:rPr>
              <a:t>could</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gain</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accreditation</a:t>
            </a:r>
            <a:r>
              <a:rPr lang="nl-NL" sz="2000" dirty="0">
                <a:latin typeface="Source Sans Pro" panose="020B0503030403020204" pitchFamily="34" charset="0"/>
                <a:ea typeface="Source Sans Pro" panose="020B0503030403020204" pitchFamily="34" charset="0"/>
              </a:rPr>
              <a:t> </a:t>
            </a:r>
            <a:r>
              <a:rPr lang="nl-NL" sz="2000" dirty="0" err="1">
                <a:latin typeface="Source Sans Pro" panose="020B0503030403020204" pitchFamily="34" charset="0"/>
                <a:ea typeface="Source Sans Pro" panose="020B0503030403020204" pitchFamily="34" charset="0"/>
              </a:rPr>
              <a:t>for</a:t>
            </a:r>
            <a:r>
              <a:rPr lang="nl-NL" sz="2000" dirty="0">
                <a:latin typeface="Source Sans Pro" panose="020B0503030403020204" pitchFamily="34" charset="0"/>
                <a:ea typeface="Source Sans Pro" panose="020B0503030403020204" pitchFamily="34" charset="0"/>
              </a:rPr>
              <a:t> Ladder assessments</a:t>
            </a:r>
          </a:p>
          <a:p>
            <a:pPr marL="342900" indent="-342900">
              <a:buFont typeface="Arial" panose="020B0604020202020204" pitchFamily="34" charset="0"/>
              <a:buChar char="•"/>
            </a:pPr>
            <a:endParaRPr lang="nl-NL" dirty="0"/>
          </a:p>
          <a:p>
            <a:pPr marL="342900" indent="-342900">
              <a:buFont typeface="Arial" panose="020B0604020202020204" pitchFamily="34" charset="0"/>
              <a:buChar char="•"/>
            </a:pPr>
            <a:endParaRPr lang="nl-NL" dirty="0"/>
          </a:p>
          <a:p>
            <a:pPr marL="800077" lvl="1" indent="-342900">
              <a:buFont typeface="Arial" panose="020B0604020202020204" pitchFamily="34" charset="0"/>
              <a:buChar char="•"/>
            </a:pPr>
            <a:endParaRPr lang="en-GB" dirty="0"/>
          </a:p>
        </p:txBody>
      </p:sp>
      <p:cxnSp>
        <p:nvCxnSpPr>
          <p:cNvPr id="9" name="Rechte verbindingslijn 8">
            <a:extLst>
              <a:ext uri="{FF2B5EF4-FFF2-40B4-BE49-F238E27FC236}">
                <a16:creationId xmlns:a16="http://schemas.microsoft.com/office/drawing/2014/main" id="{B7D6122D-4FC5-69AF-9486-1ACD90F5B649}"/>
              </a:ext>
            </a:extLst>
          </p:cNvPr>
          <p:cNvCxnSpPr/>
          <p:nvPr/>
        </p:nvCxnSpPr>
        <p:spPr>
          <a:xfrm>
            <a:off x="499256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pic>
        <p:nvPicPr>
          <p:cNvPr id="4" name="Afbeelding 3">
            <a:extLst>
              <a:ext uri="{FF2B5EF4-FFF2-40B4-BE49-F238E27FC236}">
                <a16:creationId xmlns:a16="http://schemas.microsoft.com/office/drawing/2014/main" id="{13CDC642-F283-34FE-F6B9-70811A2F244D}"/>
              </a:ext>
            </a:extLst>
          </p:cNvPr>
          <p:cNvPicPr>
            <a:picLocks noChangeAspect="1"/>
          </p:cNvPicPr>
          <p:nvPr/>
        </p:nvPicPr>
        <p:blipFill>
          <a:blip r:embed="rId4">
            <a:alphaModFix amt="35000"/>
          </a:blip>
          <a:stretch>
            <a:fillRect/>
          </a:stretch>
        </p:blipFill>
        <p:spPr>
          <a:xfrm>
            <a:off x="7653769" y="1231402"/>
            <a:ext cx="3789923" cy="3991158"/>
          </a:xfrm>
          <a:prstGeom prst="rect">
            <a:avLst/>
          </a:prstGeom>
        </p:spPr>
      </p:pic>
      <p:grpSp>
        <p:nvGrpSpPr>
          <p:cNvPr id="5" name="Group 4">
            <a:extLst>
              <a:ext uri="{FF2B5EF4-FFF2-40B4-BE49-F238E27FC236}">
                <a16:creationId xmlns:a16="http://schemas.microsoft.com/office/drawing/2014/main" id="{DFCDC7B9-C2D5-EC59-8031-058F86BAFD11}"/>
              </a:ext>
            </a:extLst>
          </p:cNvPr>
          <p:cNvGrpSpPr/>
          <p:nvPr/>
        </p:nvGrpSpPr>
        <p:grpSpPr>
          <a:xfrm>
            <a:off x="0" y="111663"/>
            <a:ext cx="12192000" cy="1066800"/>
            <a:chOff x="0" y="18530"/>
            <a:chExt cx="12192000" cy="1066800"/>
          </a:xfrm>
        </p:grpSpPr>
        <p:pic>
          <p:nvPicPr>
            <p:cNvPr id="6" name="Picture 5">
              <a:extLst>
                <a:ext uri="{FF2B5EF4-FFF2-40B4-BE49-F238E27FC236}">
                  <a16:creationId xmlns:a16="http://schemas.microsoft.com/office/drawing/2014/main" id="{C88B1AAE-4BFF-F92F-DC78-DAC7C0BB153C}"/>
                </a:ext>
              </a:extLst>
            </p:cNvPr>
            <p:cNvPicPr>
              <a:picLocks noChangeAspect="1"/>
            </p:cNvPicPr>
            <p:nvPr/>
          </p:nvPicPr>
          <p:blipFill>
            <a:blip r:embed="rId5"/>
            <a:stretch>
              <a:fillRect/>
            </a:stretch>
          </p:blipFill>
          <p:spPr>
            <a:xfrm>
              <a:off x="0" y="18530"/>
              <a:ext cx="12192000" cy="1066800"/>
            </a:xfrm>
            <a:prstGeom prst="rect">
              <a:avLst/>
            </a:prstGeom>
          </p:spPr>
        </p:pic>
        <p:sp>
          <p:nvSpPr>
            <p:cNvPr id="7" name="Title 10">
              <a:extLst>
                <a:ext uri="{FF2B5EF4-FFF2-40B4-BE49-F238E27FC236}">
                  <a16:creationId xmlns:a16="http://schemas.microsoft.com/office/drawing/2014/main" id="{F9E742D1-5697-8DC9-5237-AE2041386B85}"/>
                </a:ext>
              </a:extLst>
            </p:cNvPr>
            <p:cNvSpPr txBox="1">
              <a:spLocks/>
            </p:cNvSpPr>
            <p:nvPr/>
          </p:nvSpPr>
          <p:spPr>
            <a:xfrm>
              <a:off x="838200" y="218821"/>
              <a:ext cx="10515600" cy="3663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b="0" i="0" kern="1200" baseline="0">
                  <a:solidFill>
                    <a:schemeClr val="tx1">
                      <a:lumMod val="75000"/>
                    </a:schemeClr>
                  </a:solidFill>
                  <a:latin typeface="Korolev Light" pitchFamily="2" charset="77"/>
                  <a:ea typeface="+mj-ea"/>
                  <a:cs typeface="+mj-cs"/>
                </a:defRPr>
              </a:lvl1pPr>
            </a:lstStyle>
            <a:p>
              <a:r>
                <a:rPr lang="en-US" sz="2400" dirty="0">
                  <a:latin typeface="Montserrat" panose="00000500000000000000" pitchFamily="2" charset="0"/>
                </a:rPr>
                <a:t>Assessment &amp; Audit in Ireland</a:t>
              </a:r>
            </a:p>
          </p:txBody>
        </p:sp>
      </p:grpSp>
    </p:spTree>
    <p:extLst>
      <p:ext uri="{BB962C8B-B14F-4D97-AF65-F5344CB8AC3E}">
        <p14:creationId xmlns:p14="http://schemas.microsoft.com/office/powerpoint/2010/main" val="184393909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440DE9C-EB8C-D267-B429-B746C3C63BD4}"/>
              </a:ext>
            </a:extLst>
          </p:cNvPr>
          <p:cNvSpPr>
            <a:spLocks noGrp="1"/>
          </p:cNvSpPr>
          <p:nvPr>
            <p:ph idx="1"/>
          </p:nvPr>
        </p:nvSpPr>
        <p:spPr>
          <a:xfrm>
            <a:off x="419497" y="1403466"/>
            <a:ext cx="6864203" cy="4528983"/>
          </a:xfrm>
        </p:spPr>
        <p:txBody>
          <a:bodyPr>
            <a:normAutofit/>
          </a:bodyPr>
          <a:lstStyle/>
          <a:p>
            <a:pPr>
              <a:lnSpc>
                <a:spcPct val="107000"/>
              </a:lnSpc>
              <a:spcAft>
                <a:spcPts val="800"/>
              </a:spcAft>
            </a:pPr>
            <a:r>
              <a:rPr lang="en-IE" sz="2000" b="1" dirty="0">
                <a:effectLst/>
                <a:latin typeface="Source Sans Pro" panose="020B0503030403020204" pitchFamily="34" charset="0"/>
                <a:ea typeface="Source Sans Pro" panose="020B0503030403020204" pitchFamily="34" charset="0"/>
                <a:cs typeface="Times New Roman" panose="02020603050405020304" pitchFamily="18" charset="0"/>
              </a:rPr>
              <a:t>Is the Ladder aligned to green building certification schemes such as BREEAM and LEED?</a:t>
            </a:r>
          </a:p>
          <a:p>
            <a:r>
              <a:rPr lang="en-IE" sz="2000" b="1" dirty="0">
                <a:effectLst/>
                <a:latin typeface="Source Sans Pro" panose="020B0503030403020204" pitchFamily="34" charset="0"/>
                <a:ea typeface="Source Sans Pro" panose="020B0503030403020204" pitchFamily="34" charset="0"/>
              </a:rPr>
              <a:t>Answer:</a:t>
            </a:r>
            <a:r>
              <a:rPr lang="en-IE" sz="2000" dirty="0">
                <a:effectLst/>
                <a:latin typeface="Source Sans Pro" panose="020B0503030403020204" pitchFamily="34" charset="0"/>
                <a:ea typeface="Source Sans Pro" panose="020B0503030403020204" pitchFamily="34" charset="0"/>
              </a:rPr>
              <a:t> </a:t>
            </a:r>
          </a:p>
          <a:p>
            <a:r>
              <a:rPr lang="en-IE" sz="2000" dirty="0">
                <a:effectLst/>
                <a:latin typeface="Source Sans Pro" panose="020B0503030403020204" pitchFamily="34" charset="0"/>
                <a:ea typeface="Source Sans Pro" panose="020B0503030403020204" pitchFamily="34" charset="0"/>
              </a:rPr>
              <a:t>The Ladder is not a certification scheme for buildings/products/materials, but for organisations. Of course, the CO2PL could easily be combined with schemes like BREEAM, LEED, but they are targeting different aspects of the process. </a:t>
            </a:r>
            <a:endParaRPr lang="nl-NL" sz="2000" dirty="0">
              <a:latin typeface="Source Sans Pro" panose="020B0503030403020204" pitchFamily="34" charset="0"/>
              <a:ea typeface="Source Sans Pro" panose="020B0503030403020204" pitchFamily="34" charset="0"/>
            </a:endParaRPr>
          </a:p>
          <a:p>
            <a:pPr marL="342900" indent="-342900">
              <a:buFont typeface="Arial" panose="020B0604020202020204" pitchFamily="34" charset="0"/>
              <a:buChar char="•"/>
            </a:pPr>
            <a:endParaRPr lang="nl-NL" dirty="0"/>
          </a:p>
          <a:p>
            <a:pPr marL="800077" lvl="1" indent="-342900">
              <a:buFont typeface="Arial" panose="020B0604020202020204" pitchFamily="34" charset="0"/>
              <a:buChar char="•"/>
            </a:pPr>
            <a:endParaRPr lang="en-GB" dirty="0"/>
          </a:p>
        </p:txBody>
      </p:sp>
      <p:cxnSp>
        <p:nvCxnSpPr>
          <p:cNvPr id="9" name="Rechte verbindingslijn 8">
            <a:extLst>
              <a:ext uri="{FF2B5EF4-FFF2-40B4-BE49-F238E27FC236}">
                <a16:creationId xmlns:a16="http://schemas.microsoft.com/office/drawing/2014/main" id="{B7D6122D-4FC5-69AF-9486-1ACD90F5B649}"/>
              </a:ext>
            </a:extLst>
          </p:cNvPr>
          <p:cNvCxnSpPr/>
          <p:nvPr/>
        </p:nvCxnSpPr>
        <p:spPr>
          <a:xfrm>
            <a:off x="499256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grpSp>
        <p:nvGrpSpPr>
          <p:cNvPr id="6" name="Group 5">
            <a:extLst>
              <a:ext uri="{FF2B5EF4-FFF2-40B4-BE49-F238E27FC236}">
                <a16:creationId xmlns:a16="http://schemas.microsoft.com/office/drawing/2014/main" id="{614A0162-C2C7-8B36-0B0D-4392C952A4DE}"/>
              </a:ext>
            </a:extLst>
          </p:cNvPr>
          <p:cNvGrpSpPr/>
          <p:nvPr/>
        </p:nvGrpSpPr>
        <p:grpSpPr>
          <a:xfrm>
            <a:off x="0" y="111663"/>
            <a:ext cx="12192000" cy="1066800"/>
            <a:chOff x="0" y="18530"/>
            <a:chExt cx="12192000" cy="1066800"/>
          </a:xfrm>
        </p:grpSpPr>
        <p:pic>
          <p:nvPicPr>
            <p:cNvPr id="7" name="Picture 6">
              <a:extLst>
                <a:ext uri="{FF2B5EF4-FFF2-40B4-BE49-F238E27FC236}">
                  <a16:creationId xmlns:a16="http://schemas.microsoft.com/office/drawing/2014/main" id="{85EAC855-A28B-09BF-57C3-45A2B68A3ADD}"/>
                </a:ext>
              </a:extLst>
            </p:cNvPr>
            <p:cNvPicPr>
              <a:picLocks noChangeAspect="1"/>
            </p:cNvPicPr>
            <p:nvPr/>
          </p:nvPicPr>
          <p:blipFill>
            <a:blip r:embed="rId3"/>
            <a:stretch>
              <a:fillRect/>
            </a:stretch>
          </p:blipFill>
          <p:spPr>
            <a:xfrm>
              <a:off x="0" y="18530"/>
              <a:ext cx="12192000" cy="1066800"/>
            </a:xfrm>
            <a:prstGeom prst="rect">
              <a:avLst/>
            </a:prstGeom>
          </p:spPr>
        </p:pic>
        <p:sp>
          <p:nvSpPr>
            <p:cNvPr id="8" name="Title 10">
              <a:extLst>
                <a:ext uri="{FF2B5EF4-FFF2-40B4-BE49-F238E27FC236}">
                  <a16:creationId xmlns:a16="http://schemas.microsoft.com/office/drawing/2014/main" id="{2BE1F925-F768-3F70-2C4C-F811DDB94BCE}"/>
                </a:ext>
              </a:extLst>
            </p:cNvPr>
            <p:cNvSpPr txBox="1">
              <a:spLocks/>
            </p:cNvSpPr>
            <p:nvPr/>
          </p:nvSpPr>
          <p:spPr>
            <a:xfrm>
              <a:off x="838200" y="218821"/>
              <a:ext cx="10515600" cy="3663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b="0" i="0" kern="1200" baseline="0">
                  <a:solidFill>
                    <a:schemeClr val="tx1">
                      <a:lumMod val="75000"/>
                    </a:schemeClr>
                  </a:solidFill>
                  <a:latin typeface="Korolev Light" pitchFamily="2" charset="77"/>
                  <a:ea typeface="+mj-ea"/>
                  <a:cs typeface="+mj-cs"/>
                </a:defRPr>
              </a:lvl1pPr>
            </a:lstStyle>
            <a:p>
              <a:r>
                <a:rPr lang="en-US" sz="2400" dirty="0">
                  <a:latin typeface="Montserrat" panose="00000500000000000000" pitchFamily="2" charset="0"/>
                </a:rPr>
                <a:t>Observations &amp; Queries about CO</a:t>
              </a:r>
              <a:r>
                <a:rPr lang="en-US" sz="2400" baseline="-25000" dirty="0">
                  <a:latin typeface="Montserrat" panose="00000500000000000000" pitchFamily="2" charset="0"/>
                </a:rPr>
                <a:t>2</a:t>
              </a:r>
              <a:r>
                <a:rPr lang="en-US" sz="2400" dirty="0">
                  <a:latin typeface="Montserrat" panose="00000500000000000000" pitchFamily="2" charset="0"/>
                </a:rPr>
                <a:t>PL</a:t>
              </a:r>
            </a:p>
          </p:txBody>
        </p:sp>
      </p:grpSp>
      <p:pic>
        <p:nvPicPr>
          <p:cNvPr id="12" name="Afbeelding 3">
            <a:extLst>
              <a:ext uri="{FF2B5EF4-FFF2-40B4-BE49-F238E27FC236}">
                <a16:creationId xmlns:a16="http://schemas.microsoft.com/office/drawing/2014/main" id="{E36F6341-6D9D-8AE4-3FF1-971A9AEECCEC}"/>
              </a:ext>
            </a:extLst>
          </p:cNvPr>
          <p:cNvPicPr>
            <a:picLocks noChangeAspect="1"/>
          </p:cNvPicPr>
          <p:nvPr/>
        </p:nvPicPr>
        <p:blipFill>
          <a:blip r:embed="rId4">
            <a:alphaModFix amt="35000"/>
          </a:blip>
          <a:stretch>
            <a:fillRect/>
          </a:stretch>
        </p:blipFill>
        <p:spPr>
          <a:xfrm>
            <a:off x="7752623" y="1178463"/>
            <a:ext cx="3789923" cy="3991158"/>
          </a:xfrm>
          <a:prstGeom prst="rect">
            <a:avLst/>
          </a:prstGeom>
        </p:spPr>
      </p:pic>
    </p:spTree>
    <p:extLst>
      <p:ext uri="{BB962C8B-B14F-4D97-AF65-F5344CB8AC3E}">
        <p14:creationId xmlns:p14="http://schemas.microsoft.com/office/powerpoint/2010/main" val="197105093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440DE9C-EB8C-D267-B429-B746C3C63BD4}"/>
              </a:ext>
            </a:extLst>
          </p:cNvPr>
          <p:cNvSpPr>
            <a:spLocks noGrp="1"/>
          </p:cNvSpPr>
          <p:nvPr>
            <p:ph idx="1"/>
          </p:nvPr>
        </p:nvSpPr>
        <p:spPr>
          <a:xfrm>
            <a:off x="419497" y="1403466"/>
            <a:ext cx="6864203" cy="4528983"/>
          </a:xfrm>
        </p:spPr>
        <p:txBody>
          <a:bodyPr>
            <a:normAutofit/>
          </a:bodyPr>
          <a:lstStyle/>
          <a:p>
            <a:pPr lvl="0"/>
            <a:r>
              <a:rPr lang="en-IE" sz="1800" b="1" dirty="0">
                <a:latin typeface="Source Sans Pro" panose="020B0503030403020204" pitchFamily="34" charset="0"/>
                <a:ea typeface="Source Sans Pro" panose="020B0503030403020204" pitchFamily="34" charset="0"/>
              </a:rPr>
              <a:t>When do organisations pay for the CO2 PL?</a:t>
            </a:r>
          </a:p>
          <a:p>
            <a:pPr lvl="0"/>
            <a:endParaRPr lang="en-IE" sz="1800" b="1" dirty="0">
              <a:effectLst/>
              <a:latin typeface="Source Sans Pro" panose="020B0503030403020204" pitchFamily="34" charset="0"/>
              <a:ea typeface="Source Sans Pro" panose="020B0503030403020204" pitchFamily="34" charset="0"/>
            </a:endParaRPr>
          </a:p>
          <a:p>
            <a:r>
              <a:rPr lang="en-IE" sz="1800" b="1" dirty="0">
                <a:effectLst/>
                <a:latin typeface="Source Sans Pro" panose="020B0503030403020204" pitchFamily="34" charset="0"/>
                <a:ea typeface="Source Sans Pro" panose="020B0503030403020204" pitchFamily="34" charset="0"/>
              </a:rPr>
              <a:t>Answer: </a:t>
            </a:r>
          </a:p>
          <a:p>
            <a:r>
              <a:rPr lang="en-IE" sz="1800" dirty="0">
                <a:effectLst/>
                <a:latin typeface="Source Sans Pro" panose="020B0503030403020204" pitchFamily="34" charset="0"/>
                <a:ea typeface="Source Sans Pro" panose="020B0503030403020204" pitchFamily="34" charset="0"/>
              </a:rPr>
              <a:t>Organisations pay an annual fee.</a:t>
            </a:r>
            <a:r>
              <a:rPr lang="en-IE" sz="1800" b="1" dirty="0">
                <a:effectLst/>
                <a:latin typeface="Source Sans Pro" panose="020B0503030403020204" pitchFamily="34" charset="0"/>
                <a:ea typeface="Source Sans Pro" panose="020B0503030403020204" pitchFamily="34" charset="0"/>
              </a:rPr>
              <a:t> </a:t>
            </a:r>
            <a:r>
              <a:rPr lang="en-IE" sz="1800" dirty="0">
                <a:effectLst/>
                <a:latin typeface="Source Sans Pro" panose="020B0503030403020204" pitchFamily="34" charset="0"/>
                <a:ea typeface="Source Sans Pro" panose="020B0503030403020204" pitchFamily="34" charset="0"/>
              </a:rPr>
              <a:t>When organisations</a:t>
            </a:r>
            <a:r>
              <a:rPr lang="en-IE" sz="1800" b="1" dirty="0">
                <a:effectLst/>
                <a:latin typeface="Source Sans Pro" panose="020B0503030403020204" pitchFamily="34" charset="0"/>
                <a:ea typeface="Source Sans Pro" panose="020B0503030403020204" pitchFamily="34" charset="0"/>
              </a:rPr>
              <a:t> </a:t>
            </a:r>
            <a:r>
              <a:rPr lang="en-IE" sz="1800" dirty="0">
                <a:effectLst/>
                <a:latin typeface="Source Sans Pro" panose="020B0503030403020204" pitchFamily="34" charset="0"/>
                <a:ea typeface="Source Sans Pro" panose="020B0503030403020204" pitchFamily="34" charset="0"/>
              </a:rPr>
              <a:t>register with SKAO then they receive an invoice (for the part of the year that they will be certified for e.g. if they register in September they will pay 25% of the annual fee based on their size category, as </a:t>
            </a:r>
            <a:r>
              <a:rPr lang="en-IE" sz="1800" u="sng" dirty="0">
                <a:solidFill>
                  <a:srgbClr val="0000FF"/>
                </a:solidFill>
                <a:effectLst/>
                <a:latin typeface="Source Sans Pro" panose="020B0503030403020204" pitchFamily="34" charset="0"/>
                <a:ea typeface="Source Sans Pro" panose="020B0503030403020204" pitchFamily="34" charset="0"/>
                <a:cs typeface="Times New Roman" panose="02020603050405020304" pitchFamily="18" charset="0"/>
                <a:hlinkClick r:id="rId3"/>
              </a:rPr>
              <a:t>outlined on the CO2PL website</a:t>
            </a:r>
            <a:r>
              <a:rPr lang="en-IE" sz="1800" dirty="0">
                <a:effectLst/>
                <a:latin typeface="Source Sans Pro" panose="020B0503030403020204" pitchFamily="34" charset="0"/>
                <a:ea typeface="Source Sans Pro" panose="020B0503030403020204" pitchFamily="34" charset="0"/>
              </a:rPr>
              <a:t>.) Thereafter they will be invoiced annually. </a:t>
            </a:r>
            <a:endParaRPr lang="nl-NL" sz="1800" dirty="0">
              <a:latin typeface="Source Sans Pro" panose="020B0503030403020204" pitchFamily="34" charset="0"/>
              <a:ea typeface="Source Sans Pro" panose="020B0503030403020204" pitchFamily="34" charset="0"/>
            </a:endParaRPr>
          </a:p>
          <a:p>
            <a:pPr marL="800077" lvl="1" indent="-342900">
              <a:buFont typeface="Arial" panose="020B0604020202020204" pitchFamily="34" charset="0"/>
              <a:buChar char="•"/>
            </a:pPr>
            <a:endParaRPr lang="en-GB" dirty="0"/>
          </a:p>
        </p:txBody>
      </p:sp>
      <p:cxnSp>
        <p:nvCxnSpPr>
          <p:cNvPr id="9" name="Rechte verbindingslijn 8">
            <a:extLst>
              <a:ext uri="{FF2B5EF4-FFF2-40B4-BE49-F238E27FC236}">
                <a16:creationId xmlns:a16="http://schemas.microsoft.com/office/drawing/2014/main" id="{B7D6122D-4FC5-69AF-9486-1ACD90F5B649}"/>
              </a:ext>
            </a:extLst>
          </p:cNvPr>
          <p:cNvCxnSpPr/>
          <p:nvPr/>
        </p:nvCxnSpPr>
        <p:spPr>
          <a:xfrm>
            <a:off x="499256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grpSp>
        <p:nvGrpSpPr>
          <p:cNvPr id="8" name="Group 7">
            <a:extLst>
              <a:ext uri="{FF2B5EF4-FFF2-40B4-BE49-F238E27FC236}">
                <a16:creationId xmlns:a16="http://schemas.microsoft.com/office/drawing/2014/main" id="{39173767-5D1B-7D22-F755-2F079AD439E6}"/>
              </a:ext>
            </a:extLst>
          </p:cNvPr>
          <p:cNvGrpSpPr/>
          <p:nvPr/>
        </p:nvGrpSpPr>
        <p:grpSpPr>
          <a:xfrm>
            <a:off x="0" y="111663"/>
            <a:ext cx="12192000" cy="1066800"/>
            <a:chOff x="0" y="18530"/>
            <a:chExt cx="12192000" cy="1066800"/>
          </a:xfrm>
        </p:grpSpPr>
        <p:pic>
          <p:nvPicPr>
            <p:cNvPr id="10" name="Picture 9">
              <a:extLst>
                <a:ext uri="{FF2B5EF4-FFF2-40B4-BE49-F238E27FC236}">
                  <a16:creationId xmlns:a16="http://schemas.microsoft.com/office/drawing/2014/main" id="{C2F9CA94-F31B-06B3-E2CD-8A0CD76DDB3B}"/>
                </a:ext>
              </a:extLst>
            </p:cNvPr>
            <p:cNvPicPr>
              <a:picLocks noChangeAspect="1"/>
            </p:cNvPicPr>
            <p:nvPr/>
          </p:nvPicPr>
          <p:blipFill>
            <a:blip r:embed="rId4"/>
            <a:stretch>
              <a:fillRect/>
            </a:stretch>
          </p:blipFill>
          <p:spPr>
            <a:xfrm>
              <a:off x="0" y="18530"/>
              <a:ext cx="12192000" cy="1066800"/>
            </a:xfrm>
            <a:prstGeom prst="rect">
              <a:avLst/>
            </a:prstGeom>
          </p:spPr>
        </p:pic>
        <p:sp>
          <p:nvSpPr>
            <p:cNvPr id="11" name="Title 10">
              <a:extLst>
                <a:ext uri="{FF2B5EF4-FFF2-40B4-BE49-F238E27FC236}">
                  <a16:creationId xmlns:a16="http://schemas.microsoft.com/office/drawing/2014/main" id="{9EDB1214-CCBA-C3FB-47AB-C68CD7E032B2}"/>
                </a:ext>
              </a:extLst>
            </p:cNvPr>
            <p:cNvSpPr txBox="1">
              <a:spLocks/>
            </p:cNvSpPr>
            <p:nvPr/>
          </p:nvSpPr>
          <p:spPr>
            <a:xfrm>
              <a:off x="838200" y="218821"/>
              <a:ext cx="10515600" cy="3663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b="0" i="0" kern="1200" baseline="0">
                  <a:solidFill>
                    <a:schemeClr val="tx1">
                      <a:lumMod val="75000"/>
                    </a:schemeClr>
                  </a:solidFill>
                  <a:latin typeface="Korolev Light" pitchFamily="2" charset="77"/>
                  <a:ea typeface="+mj-ea"/>
                  <a:cs typeface="+mj-cs"/>
                </a:defRPr>
              </a:lvl1pPr>
            </a:lstStyle>
            <a:p>
              <a:r>
                <a:rPr lang="en-US" sz="2400" dirty="0">
                  <a:latin typeface="Montserrat" panose="00000500000000000000" pitchFamily="2" charset="0"/>
                </a:rPr>
                <a:t>Observations &amp; Queries about CO</a:t>
              </a:r>
              <a:r>
                <a:rPr lang="en-US" sz="2400" baseline="-25000" dirty="0">
                  <a:latin typeface="Montserrat" panose="00000500000000000000" pitchFamily="2" charset="0"/>
                </a:rPr>
                <a:t>2</a:t>
              </a:r>
              <a:r>
                <a:rPr lang="en-US" sz="2400" dirty="0">
                  <a:latin typeface="Montserrat" panose="00000500000000000000" pitchFamily="2" charset="0"/>
                </a:rPr>
                <a:t>PL</a:t>
              </a:r>
            </a:p>
          </p:txBody>
        </p:sp>
      </p:grpSp>
      <p:pic>
        <p:nvPicPr>
          <p:cNvPr id="12" name="Afbeelding 3">
            <a:extLst>
              <a:ext uri="{FF2B5EF4-FFF2-40B4-BE49-F238E27FC236}">
                <a16:creationId xmlns:a16="http://schemas.microsoft.com/office/drawing/2014/main" id="{A592AFFE-42C0-58D5-0EDA-DC67343F84EB}"/>
              </a:ext>
            </a:extLst>
          </p:cNvPr>
          <p:cNvPicPr>
            <a:picLocks noChangeAspect="1"/>
          </p:cNvPicPr>
          <p:nvPr/>
        </p:nvPicPr>
        <p:blipFill>
          <a:blip r:embed="rId5">
            <a:alphaModFix amt="35000"/>
          </a:blip>
          <a:stretch>
            <a:fillRect/>
          </a:stretch>
        </p:blipFill>
        <p:spPr>
          <a:xfrm>
            <a:off x="7653769" y="1231402"/>
            <a:ext cx="3789923" cy="3991158"/>
          </a:xfrm>
          <a:prstGeom prst="rect">
            <a:avLst/>
          </a:prstGeom>
        </p:spPr>
      </p:pic>
    </p:spTree>
    <p:extLst>
      <p:ext uri="{BB962C8B-B14F-4D97-AF65-F5344CB8AC3E}">
        <p14:creationId xmlns:p14="http://schemas.microsoft.com/office/powerpoint/2010/main" val="3296631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1B6CD2C-C35B-4746-8F11-6FDCA691E6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238035" y="2962116"/>
            <a:ext cx="566678" cy="566678"/>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8B275AAA-E78E-4083-81C3-42D4E0A1315B}"/>
              </a:ext>
            </a:extLst>
          </p:cNvPr>
          <p:cNvPicPr>
            <a:picLocks noChangeAspect="1"/>
          </p:cNvPicPr>
          <p:nvPr/>
        </p:nvPicPr>
        <p:blipFill rotWithShape="1">
          <a:blip r:embed="rId4">
            <a:extLst>
              <a:ext uri="{28A0092B-C50C-407E-A947-70E740481C1C}">
                <a14:useLocalDpi xmlns:a14="http://schemas.microsoft.com/office/drawing/2010/main" val="0"/>
              </a:ext>
            </a:extLst>
          </a:blip>
          <a:srcRect t="24461" b="24936"/>
          <a:stretch/>
        </p:blipFill>
        <p:spPr>
          <a:xfrm>
            <a:off x="6831118" y="1885238"/>
            <a:ext cx="1589984" cy="804572"/>
          </a:xfrm>
          <a:prstGeom prst="rect">
            <a:avLst/>
          </a:prstGeom>
        </p:spPr>
      </p:pic>
      <p:pic>
        <p:nvPicPr>
          <p:cNvPr id="10" name="Picture 9" descr="A picture containing drawing&#10;&#10;Description automatically generated">
            <a:extLst>
              <a:ext uri="{FF2B5EF4-FFF2-40B4-BE49-F238E27FC236}">
                <a16:creationId xmlns:a16="http://schemas.microsoft.com/office/drawing/2014/main" id="{4BBE0113-6B47-4E98-AEEE-AEC9B25DBAA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6900" y="1775672"/>
            <a:ext cx="1884346" cy="871257"/>
          </a:xfrm>
          <a:prstGeom prst="rect">
            <a:avLst/>
          </a:prstGeom>
        </p:spPr>
      </p:pic>
      <p:pic>
        <p:nvPicPr>
          <p:cNvPr id="12" name="Picture 11" descr="A close up of a logo&#10;&#10;Description automatically generated">
            <a:extLst>
              <a:ext uri="{FF2B5EF4-FFF2-40B4-BE49-F238E27FC236}">
                <a16:creationId xmlns:a16="http://schemas.microsoft.com/office/drawing/2014/main" id="{8FE54A5D-0E67-42AA-94C9-E78C32B94D11}"/>
              </a:ext>
            </a:extLst>
          </p:cNvPr>
          <p:cNvPicPr>
            <a:picLocks noChangeAspect="1"/>
          </p:cNvPicPr>
          <p:nvPr/>
        </p:nvPicPr>
        <p:blipFill rotWithShape="1">
          <a:blip r:embed="rId6">
            <a:extLst>
              <a:ext uri="{28A0092B-C50C-407E-A947-70E740481C1C}">
                <a14:useLocalDpi xmlns:a14="http://schemas.microsoft.com/office/drawing/2010/main" val="0"/>
              </a:ext>
            </a:extLst>
          </a:blip>
          <a:srcRect l="29025" t="13646" r="27563" b="15843"/>
          <a:stretch/>
        </p:blipFill>
        <p:spPr>
          <a:xfrm>
            <a:off x="8412233" y="5422207"/>
            <a:ext cx="406678" cy="467152"/>
          </a:xfrm>
          <a:prstGeom prst="rect">
            <a:avLst/>
          </a:prstGeom>
        </p:spPr>
      </p:pic>
      <p:pic>
        <p:nvPicPr>
          <p:cNvPr id="14" name="Picture 13" descr="A picture containing food, drawing&#10;&#10;Description automatically generated">
            <a:extLst>
              <a:ext uri="{FF2B5EF4-FFF2-40B4-BE49-F238E27FC236}">
                <a16:creationId xmlns:a16="http://schemas.microsoft.com/office/drawing/2014/main" id="{60682046-86D4-4800-84FC-573AB5D99772}"/>
              </a:ext>
            </a:extLst>
          </p:cNvPr>
          <p:cNvPicPr>
            <a:picLocks noChangeAspect="1"/>
          </p:cNvPicPr>
          <p:nvPr/>
        </p:nvPicPr>
        <p:blipFill rotWithShape="1">
          <a:blip r:embed="rId7">
            <a:extLst>
              <a:ext uri="{28A0092B-C50C-407E-A947-70E740481C1C}">
                <a14:useLocalDpi xmlns:a14="http://schemas.microsoft.com/office/drawing/2010/main" val="0"/>
              </a:ext>
            </a:extLst>
          </a:blip>
          <a:srcRect l="18910" r="10953"/>
          <a:stretch/>
        </p:blipFill>
        <p:spPr>
          <a:xfrm>
            <a:off x="6939872" y="2848622"/>
            <a:ext cx="955448" cy="923597"/>
          </a:xfrm>
          <a:prstGeom prst="rect">
            <a:avLst/>
          </a:prstGeom>
        </p:spPr>
      </p:pic>
      <p:pic>
        <p:nvPicPr>
          <p:cNvPr id="18" name="Picture 17">
            <a:extLst>
              <a:ext uri="{FF2B5EF4-FFF2-40B4-BE49-F238E27FC236}">
                <a16:creationId xmlns:a16="http://schemas.microsoft.com/office/drawing/2014/main" id="{30AFBBEA-58BD-4342-B764-277273B2D3E8}"/>
              </a:ext>
            </a:extLst>
          </p:cNvPr>
          <p:cNvPicPr>
            <a:picLocks noChangeAspect="1"/>
          </p:cNvPicPr>
          <p:nvPr/>
        </p:nvPicPr>
        <p:blipFill>
          <a:blip r:embed="rId8">
            <a:extLst>
              <a:ext uri="{28A0092B-C50C-407E-A947-70E740481C1C}">
                <a14:useLocalDpi xmlns:a14="http://schemas.microsoft.com/office/drawing/2010/main" val="0"/>
              </a:ext>
            </a:extLst>
          </a:blip>
          <a:srcRect/>
          <a:stretch/>
        </p:blipFill>
        <p:spPr>
          <a:xfrm>
            <a:off x="2734611" y="3844920"/>
            <a:ext cx="495633" cy="495633"/>
          </a:xfrm>
          <a:prstGeom prst="rect">
            <a:avLst/>
          </a:prstGeom>
        </p:spPr>
      </p:pic>
      <p:pic>
        <p:nvPicPr>
          <p:cNvPr id="20" name="Picture 19" descr="A picture containing table&#10;&#10;Description automatically generated">
            <a:extLst>
              <a:ext uri="{FF2B5EF4-FFF2-40B4-BE49-F238E27FC236}">
                <a16:creationId xmlns:a16="http://schemas.microsoft.com/office/drawing/2014/main" id="{568122FA-6BE0-4FD6-94A4-A3AE34C88586}"/>
              </a:ext>
            </a:extLst>
          </p:cNvPr>
          <p:cNvPicPr>
            <a:picLocks noChangeAspect="1"/>
          </p:cNvPicPr>
          <p:nvPr/>
        </p:nvPicPr>
        <p:blipFill rotWithShape="1">
          <a:blip r:embed="rId9">
            <a:extLst>
              <a:ext uri="{28A0092B-C50C-407E-A947-70E740481C1C}">
                <a14:useLocalDpi xmlns:a14="http://schemas.microsoft.com/office/drawing/2010/main" val="0"/>
              </a:ext>
            </a:extLst>
          </a:blip>
          <a:srcRect l="13576" r="10808"/>
          <a:stretch/>
        </p:blipFill>
        <p:spPr>
          <a:xfrm>
            <a:off x="7522094" y="3762157"/>
            <a:ext cx="923328" cy="578396"/>
          </a:xfrm>
          <a:prstGeom prst="rect">
            <a:avLst/>
          </a:prstGeom>
        </p:spPr>
      </p:pic>
      <p:pic>
        <p:nvPicPr>
          <p:cNvPr id="22" name="Picture 21" descr="A picture containing drawing, food&#10;&#10;Description automatically generated">
            <a:extLst>
              <a:ext uri="{FF2B5EF4-FFF2-40B4-BE49-F238E27FC236}">
                <a16:creationId xmlns:a16="http://schemas.microsoft.com/office/drawing/2014/main" id="{34661AB2-B517-48A5-8C96-285111BA963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792647" y="3819954"/>
            <a:ext cx="838742" cy="678548"/>
          </a:xfrm>
          <a:prstGeom prst="rect">
            <a:avLst/>
          </a:prstGeom>
        </p:spPr>
      </p:pic>
      <p:pic>
        <p:nvPicPr>
          <p:cNvPr id="24" name="Picture 23">
            <a:extLst>
              <a:ext uri="{FF2B5EF4-FFF2-40B4-BE49-F238E27FC236}">
                <a16:creationId xmlns:a16="http://schemas.microsoft.com/office/drawing/2014/main" id="{23DA6161-E603-4734-A2E6-4D75B1A4B189}"/>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a:off x="369463" y="4041497"/>
            <a:ext cx="1150156" cy="247091"/>
          </a:xfrm>
          <a:prstGeom prst="rect">
            <a:avLst/>
          </a:prstGeom>
        </p:spPr>
      </p:pic>
      <p:pic>
        <p:nvPicPr>
          <p:cNvPr id="26" name="Picture 25" descr="A picture containing text, drawing&#10;&#10;Description automatically generated">
            <a:extLst>
              <a:ext uri="{FF2B5EF4-FFF2-40B4-BE49-F238E27FC236}">
                <a16:creationId xmlns:a16="http://schemas.microsoft.com/office/drawing/2014/main" id="{9DE95079-261D-41EB-8F20-D5AAA124127A}"/>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121016" y="4867913"/>
            <a:ext cx="424050" cy="233405"/>
          </a:xfrm>
          <a:prstGeom prst="rect">
            <a:avLst/>
          </a:prstGeom>
        </p:spPr>
      </p:pic>
      <p:pic>
        <p:nvPicPr>
          <p:cNvPr id="28" name="Picture 27">
            <a:extLst>
              <a:ext uri="{FF2B5EF4-FFF2-40B4-BE49-F238E27FC236}">
                <a16:creationId xmlns:a16="http://schemas.microsoft.com/office/drawing/2014/main" id="{94F86E99-E6E7-4197-96B4-CF2A0FB7FB28}"/>
              </a:ext>
            </a:extLst>
          </p:cNvPr>
          <p:cNvPicPr>
            <a:picLocks noChangeAspect="1"/>
          </p:cNvPicPr>
          <p:nvPr/>
        </p:nvPicPr>
        <p:blipFill>
          <a:blip r:embed="rId13">
            <a:extLst>
              <a:ext uri="{28A0092B-C50C-407E-A947-70E740481C1C}">
                <a14:useLocalDpi xmlns:a14="http://schemas.microsoft.com/office/drawing/2010/main" val="0"/>
              </a:ext>
            </a:extLst>
          </a:blip>
          <a:srcRect/>
          <a:stretch/>
        </p:blipFill>
        <p:spPr>
          <a:xfrm>
            <a:off x="6551514" y="4826909"/>
            <a:ext cx="454262" cy="265639"/>
          </a:xfrm>
          <a:prstGeom prst="rect">
            <a:avLst/>
          </a:prstGeom>
        </p:spPr>
      </p:pic>
      <p:pic>
        <p:nvPicPr>
          <p:cNvPr id="29" name="Picture 28">
            <a:extLst>
              <a:ext uri="{FF2B5EF4-FFF2-40B4-BE49-F238E27FC236}">
                <a16:creationId xmlns:a16="http://schemas.microsoft.com/office/drawing/2014/main" id="{56897397-1F73-4334-82FA-4BE8B617EF08}"/>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753363" y="4932675"/>
            <a:ext cx="524669" cy="168643"/>
          </a:xfrm>
          <a:prstGeom prst="rect">
            <a:avLst/>
          </a:prstGeom>
        </p:spPr>
      </p:pic>
      <p:pic>
        <p:nvPicPr>
          <p:cNvPr id="31" name="Picture 30">
            <a:extLst>
              <a:ext uri="{FF2B5EF4-FFF2-40B4-BE49-F238E27FC236}">
                <a16:creationId xmlns:a16="http://schemas.microsoft.com/office/drawing/2014/main" id="{6FDA2064-58A5-4FAD-A85E-944C03735577}"/>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a:off x="9970298" y="4865452"/>
            <a:ext cx="538880" cy="239668"/>
          </a:xfrm>
          <a:prstGeom prst="rect">
            <a:avLst/>
          </a:prstGeom>
        </p:spPr>
      </p:pic>
      <p:pic>
        <p:nvPicPr>
          <p:cNvPr id="33" name="Picture 32" descr="A picture containing drawing&#10;&#10;Description automatically generated">
            <a:extLst>
              <a:ext uri="{FF2B5EF4-FFF2-40B4-BE49-F238E27FC236}">
                <a16:creationId xmlns:a16="http://schemas.microsoft.com/office/drawing/2014/main" id="{E9C8BAAC-8AFC-4B8F-B5C5-D89AC7B37A23}"/>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182627" y="5589359"/>
            <a:ext cx="359809" cy="173777"/>
          </a:xfrm>
          <a:prstGeom prst="rect">
            <a:avLst/>
          </a:prstGeom>
        </p:spPr>
      </p:pic>
      <p:pic>
        <p:nvPicPr>
          <p:cNvPr id="35" name="Picture 34" descr="A close up of a logo&#10;&#10;Description automatically generated">
            <a:extLst>
              <a:ext uri="{FF2B5EF4-FFF2-40B4-BE49-F238E27FC236}">
                <a16:creationId xmlns:a16="http://schemas.microsoft.com/office/drawing/2014/main" id="{3B7BFE4A-6A52-43F8-9AF8-1FEBAD60338A}"/>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0379151" y="5636795"/>
            <a:ext cx="545220" cy="147817"/>
          </a:xfrm>
          <a:prstGeom prst="rect">
            <a:avLst/>
          </a:prstGeom>
        </p:spPr>
      </p:pic>
      <p:pic>
        <p:nvPicPr>
          <p:cNvPr id="3" name="Picture 2" descr="A close up of a sign&#10;&#10;Description automatically generated">
            <a:extLst>
              <a:ext uri="{FF2B5EF4-FFF2-40B4-BE49-F238E27FC236}">
                <a16:creationId xmlns:a16="http://schemas.microsoft.com/office/drawing/2014/main" id="{3F0AE010-62C6-4E64-9C90-4EB2C6110B41}"/>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219678" y="5539907"/>
            <a:ext cx="299941" cy="214990"/>
          </a:xfrm>
          <a:prstGeom prst="rect">
            <a:avLst/>
          </a:prstGeom>
        </p:spPr>
      </p:pic>
      <p:pic>
        <p:nvPicPr>
          <p:cNvPr id="4" name="Picture 3">
            <a:extLst>
              <a:ext uri="{FF2B5EF4-FFF2-40B4-BE49-F238E27FC236}">
                <a16:creationId xmlns:a16="http://schemas.microsoft.com/office/drawing/2014/main" id="{AAC31880-D5B8-408C-9311-4AA9CE5A26E6}"/>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10750646" y="3953327"/>
            <a:ext cx="838742" cy="281817"/>
          </a:xfrm>
          <a:prstGeom prst="rect">
            <a:avLst/>
          </a:prstGeom>
        </p:spPr>
      </p:pic>
      <p:pic>
        <p:nvPicPr>
          <p:cNvPr id="5" name="Picture 4" descr="A picture containing text, clipart&#10;&#10;Description automatically generated">
            <a:extLst>
              <a:ext uri="{FF2B5EF4-FFF2-40B4-BE49-F238E27FC236}">
                <a16:creationId xmlns:a16="http://schemas.microsoft.com/office/drawing/2014/main" id="{028455E7-B35B-4299-8351-74AC2649738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6077439" y="3114587"/>
            <a:ext cx="703775" cy="323634"/>
          </a:xfrm>
          <a:prstGeom prst="rect">
            <a:avLst/>
          </a:prstGeom>
        </p:spPr>
      </p:pic>
      <p:pic>
        <p:nvPicPr>
          <p:cNvPr id="9" name="Picture 8">
            <a:extLst>
              <a:ext uri="{FF2B5EF4-FFF2-40B4-BE49-F238E27FC236}">
                <a16:creationId xmlns:a16="http://schemas.microsoft.com/office/drawing/2014/main" id="{C0835831-A7F2-4034-80C1-9F6F518675EC}"/>
              </a:ext>
            </a:extLst>
          </p:cNvPr>
          <p:cNvPicPr>
            <a:picLocks noChangeAspect="1"/>
          </p:cNvPicPr>
          <p:nvPr/>
        </p:nvPicPr>
        <p:blipFill>
          <a:blip r:embed="rId21">
            <a:extLst>
              <a:ext uri="{28A0092B-C50C-407E-A947-70E740481C1C}">
                <a14:useLocalDpi xmlns:a14="http://schemas.microsoft.com/office/drawing/2010/main" val="0"/>
              </a:ext>
            </a:extLst>
          </a:blip>
          <a:srcRect/>
          <a:stretch/>
        </p:blipFill>
        <p:spPr>
          <a:xfrm>
            <a:off x="8576594" y="5948569"/>
            <a:ext cx="701114" cy="701114"/>
          </a:xfrm>
          <a:prstGeom prst="rect">
            <a:avLst/>
          </a:prstGeom>
        </p:spPr>
      </p:pic>
      <p:pic>
        <p:nvPicPr>
          <p:cNvPr id="11" name="Picture 10">
            <a:extLst>
              <a:ext uri="{FF2B5EF4-FFF2-40B4-BE49-F238E27FC236}">
                <a16:creationId xmlns:a16="http://schemas.microsoft.com/office/drawing/2014/main" id="{FD0F11A4-A5E3-4F3B-8A6B-A7CD3917991A}"/>
              </a:ext>
            </a:extLst>
          </p:cNvPr>
          <p:cNvPicPr>
            <a:picLocks noChangeAspect="1"/>
          </p:cNvPicPr>
          <p:nvPr/>
        </p:nvPicPr>
        <p:blipFill>
          <a:blip r:embed="rId22">
            <a:extLst>
              <a:ext uri="{28A0092B-C50C-407E-A947-70E740481C1C}">
                <a14:useLocalDpi xmlns:a14="http://schemas.microsoft.com/office/drawing/2010/main" val="0"/>
              </a:ext>
            </a:extLst>
          </a:blip>
          <a:srcRect/>
          <a:stretch/>
        </p:blipFill>
        <p:spPr>
          <a:xfrm>
            <a:off x="995130" y="6100193"/>
            <a:ext cx="277455" cy="277455"/>
          </a:xfrm>
          <a:prstGeom prst="rect">
            <a:avLst/>
          </a:prstGeom>
        </p:spPr>
      </p:pic>
      <p:pic>
        <p:nvPicPr>
          <p:cNvPr id="7" name="Picture 6" descr="Logo, company name&#10;&#10;Description automatically generated">
            <a:extLst>
              <a:ext uri="{FF2B5EF4-FFF2-40B4-BE49-F238E27FC236}">
                <a16:creationId xmlns:a16="http://schemas.microsoft.com/office/drawing/2014/main" id="{2A240A22-98E1-4987-A0A7-E2E3536C29DB}"/>
              </a:ext>
            </a:extLst>
          </p:cNvPr>
          <p:cNvPicPr>
            <a:picLocks noChangeAspect="1"/>
          </p:cNvPicPr>
          <p:nvPr/>
        </p:nvPicPr>
        <p:blipFill rotWithShape="1">
          <a:blip r:embed="rId23">
            <a:extLst>
              <a:ext uri="{28A0092B-C50C-407E-A947-70E740481C1C}">
                <a14:useLocalDpi xmlns:a14="http://schemas.microsoft.com/office/drawing/2010/main" val="0"/>
              </a:ext>
            </a:extLst>
          </a:blip>
          <a:srcRect t="20339" b="21613"/>
          <a:stretch/>
        </p:blipFill>
        <p:spPr>
          <a:xfrm>
            <a:off x="3367280" y="3887667"/>
            <a:ext cx="695222" cy="403562"/>
          </a:xfrm>
          <a:prstGeom prst="rect">
            <a:avLst/>
          </a:prstGeom>
        </p:spPr>
      </p:pic>
      <p:pic>
        <p:nvPicPr>
          <p:cNvPr id="13" name="Picture 12" descr="Logo&#10;&#10;Description automatically generated">
            <a:extLst>
              <a:ext uri="{FF2B5EF4-FFF2-40B4-BE49-F238E27FC236}">
                <a16:creationId xmlns:a16="http://schemas.microsoft.com/office/drawing/2014/main" id="{296D4D41-88EC-4591-93EC-A181EAB4DD7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5479520" y="5563004"/>
            <a:ext cx="354011" cy="251130"/>
          </a:xfrm>
          <a:prstGeom prst="rect">
            <a:avLst/>
          </a:prstGeom>
        </p:spPr>
      </p:pic>
      <p:pic>
        <p:nvPicPr>
          <p:cNvPr id="27" name="Picture 26">
            <a:extLst>
              <a:ext uri="{FF2B5EF4-FFF2-40B4-BE49-F238E27FC236}">
                <a16:creationId xmlns:a16="http://schemas.microsoft.com/office/drawing/2014/main" id="{4BD3AB1E-F9AF-472B-AE99-2E919C7B0160}"/>
              </a:ext>
            </a:extLst>
          </p:cNvPr>
          <p:cNvPicPr>
            <a:picLocks noChangeAspect="1"/>
          </p:cNvPicPr>
          <p:nvPr/>
        </p:nvPicPr>
        <p:blipFill>
          <a:blip r:embed="rId25">
            <a:extLst>
              <a:ext uri="{28A0092B-C50C-407E-A947-70E740481C1C}">
                <a14:useLocalDpi xmlns:a14="http://schemas.microsoft.com/office/drawing/2010/main" val="0"/>
              </a:ext>
            </a:extLst>
          </a:blip>
          <a:srcRect/>
          <a:stretch/>
        </p:blipFill>
        <p:spPr>
          <a:xfrm>
            <a:off x="246445" y="4700623"/>
            <a:ext cx="810530" cy="554168"/>
          </a:xfrm>
          <a:prstGeom prst="rect">
            <a:avLst/>
          </a:prstGeom>
        </p:spPr>
      </p:pic>
      <p:pic>
        <p:nvPicPr>
          <p:cNvPr id="15" name="Picture 14" descr="Logo, company name&#10;&#10;Description automatically generated">
            <a:extLst>
              <a:ext uri="{FF2B5EF4-FFF2-40B4-BE49-F238E27FC236}">
                <a16:creationId xmlns:a16="http://schemas.microsoft.com/office/drawing/2014/main" id="{74282066-E97B-4189-B443-1184D4839E57}"/>
              </a:ext>
            </a:extLst>
          </p:cNvPr>
          <p:cNvPicPr>
            <a:picLocks noChangeAspect="1"/>
          </p:cNvPicPr>
          <p:nvPr/>
        </p:nvPicPr>
        <p:blipFill rotWithShape="1">
          <a:blip r:embed="rId26">
            <a:extLst>
              <a:ext uri="{28A0092B-C50C-407E-A947-70E740481C1C}">
                <a14:useLocalDpi xmlns:a14="http://schemas.microsoft.com/office/drawing/2010/main" val="0"/>
              </a:ext>
            </a:extLst>
          </a:blip>
          <a:srcRect l="27791" t="1" r="24497" b="2781"/>
          <a:stretch/>
        </p:blipFill>
        <p:spPr>
          <a:xfrm>
            <a:off x="9010755" y="5499030"/>
            <a:ext cx="463611" cy="275530"/>
          </a:xfrm>
          <a:prstGeom prst="rect">
            <a:avLst/>
          </a:prstGeom>
        </p:spPr>
      </p:pic>
      <p:pic>
        <p:nvPicPr>
          <p:cNvPr id="17" name="Picture 16" descr="Logo&#10;&#10;Description automatically generated">
            <a:extLst>
              <a:ext uri="{FF2B5EF4-FFF2-40B4-BE49-F238E27FC236}">
                <a16:creationId xmlns:a16="http://schemas.microsoft.com/office/drawing/2014/main" id="{473AEBC2-7DF8-4F4D-A2CB-262D06124ACC}"/>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9692911" y="5504011"/>
            <a:ext cx="446551" cy="208791"/>
          </a:xfrm>
          <a:prstGeom prst="rect">
            <a:avLst/>
          </a:prstGeom>
        </p:spPr>
      </p:pic>
      <p:pic>
        <p:nvPicPr>
          <p:cNvPr id="21" name="Picture 20" descr="Logo&#10;&#10;Description automatically generated">
            <a:extLst>
              <a:ext uri="{FF2B5EF4-FFF2-40B4-BE49-F238E27FC236}">
                <a16:creationId xmlns:a16="http://schemas.microsoft.com/office/drawing/2014/main" id="{E6FD5AB7-BBF9-4527-A42F-B6E1AE9B9420}"/>
              </a:ext>
            </a:extLst>
          </p:cNvPr>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9216477" y="4925912"/>
            <a:ext cx="514004" cy="183994"/>
          </a:xfrm>
          <a:prstGeom prst="rect">
            <a:avLst/>
          </a:prstGeom>
        </p:spPr>
      </p:pic>
      <p:pic>
        <p:nvPicPr>
          <p:cNvPr id="23" name="Picture 22" descr="Logo&#10;&#10;Description automatically generated">
            <a:extLst>
              <a:ext uri="{FF2B5EF4-FFF2-40B4-BE49-F238E27FC236}">
                <a16:creationId xmlns:a16="http://schemas.microsoft.com/office/drawing/2014/main" id="{57548356-F74F-4C8B-92FC-12F6173477DF}"/>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468335" y="1915486"/>
            <a:ext cx="736343" cy="736343"/>
          </a:xfrm>
          <a:prstGeom prst="rect">
            <a:avLst/>
          </a:prstGeom>
        </p:spPr>
      </p:pic>
      <p:pic>
        <p:nvPicPr>
          <p:cNvPr id="32" name="Picture 31" descr="Logo&#10;&#10;Description automatically generated with medium confidence">
            <a:extLst>
              <a:ext uri="{FF2B5EF4-FFF2-40B4-BE49-F238E27FC236}">
                <a16:creationId xmlns:a16="http://schemas.microsoft.com/office/drawing/2014/main" id="{039FA08D-0D4F-4F6D-8F8C-E60DB57CC556}"/>
              </a:ext>
            </a:extLst>
          </p:cNvPr>
          <p:cNvPicPr>
            <a:picLocks noChangeAspect="1"/>
          </p:cNvPicPr>
          <p:nvPr/>
        </p:nvPicPr>
        <p:blipFill rotWithShape="1">
          <a:blip r:embed="rId30">
            <a:extLst>
              <a:ext uri="{28A0092B-C50C-407E-A947-70E740481C1C}">
                <a14:useLocalDpi xmlns:a14="http://schemas.microsoft.com/office/drawing/2010/main" val="0"/>
              </a:ext>
            </a:extLst>
          </a:blip>
          <a:srcRect t="25523" b="30071"/>
          <a:stretch/>
        </p:blipFill>
        <p:spPr>
          <a:xfrm>
            <a:off x="5145865" y="1889283"/>
            <a:ext cx="1598721" cy="709932"/>
          </a:xfrm>
          <a:prstGeom prst="rect">
            <a:avLst/>
          </a:prstGeom>
        </p:spPr>
      </p:pic>
      <p:pic>
        <p:nvPicPr>
          <p:cNvPr id="34" name="Picture 33">
            <a:extLst>
              <a:ext uri="{FF2B5EF4-FFF2-40B4-BE49-F238E27FC236}">
                <a16:creationId xmlns:a16="http://schemas.microsoft.com/office/drawing/2014/main" id="{BF81E181-74B4-4E52-8CE2-53FEC147DB9C}"/>
              </a:ext>
            </a:extLst>
          </p:cNvPr>
          <p:cNvPicPr>
            <a:picLocks noChangeAspect="1"/>
          </p:cNvPicPr>
          <p:nvPr/>
        </p:nvPicPr>
        <p:blipFill rotWithShape="1">
          <a:blip r:embed="rId31">
            <a:extLst>
              <a:ext uri="{28A0092B-C50C-407E-A947-70E740481C1C}">
                <a14:useLocalDpi xmlns:a14="http://schemas.microsoft.com/office/drawing/2010/main" val="0"/>
              </a:ext>
            </a:extLst>
          </a:blip>
          <a:srcRect l="17222" t="21217" r="11091" b="15195"/>
          <a:stretch/>
        </p:blipFill>
        <p:spPr>
          <a:xfrm>
            <a:off x="1185743" y="4844486"/>
            <a:ext cx="542561" cy="336084"/>
          </a:xfrm>
          <a:prstGeom prst="rect">
            <a:avLst/>
          </a:prstGeom>
        </p:spPr>
      </p:pic>
      <p:pic>
        <p:nvPicPr>
          <p:cNvPr id="36" name="Picture 35" descr="A picture containing icon&#10;&#10;Description automatically generated">
            <a:extLst>
              <a:ext uri="{FF2B5EF4-FFF2-40B4-BE49-F238E27FC236}">
                <a16:creationId xmlns:a16="http://schemas.microsoft.com/office/drawing/2014/main" id="{1F5341C0-F36B-46DB-AF44-CF0EC6253F23}"/>
              </a:ext>
            </a:extLst>
          </p:cNvPr>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6394523" y="3758805"/>
            <a:ext cx="923328" cy="923328"/>
          </a:xfrm>
          <a:prstGeom prst="rect">
            <a:avLst/>
          </a:prstGeom>
        </p:spPr>
      </p:pic>
      <p:pic>
        <p:nvPicPr>
          <p:cNvPr id="38" name="Picture 37" descr="Text&#10;&#10;Description automatically generated with medium confidence">
            <a:extLst>
              <a:ext uri="{FF2B5EF4-FFF2-40B4-BE49-F238E27FC236}">
                <a16:creationId xmlns:a16="http://schemas.microsoft.com/office/drawing/2014/main" id="{97FD35CF-EC27-4F55-9764-559625A16931}"/>
              </a:ext>
            </a:extLst>
          </p:cNvPr>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7233638" y="4905406"/>
            <a:ext cx="448718" cy="193884"/>
          </a:xfrm>
          <a:prstGeom prst="rect">
            <a:avLst/>
          </a:prstGeom>
        </p:spPr>
      </p:pic>
      <p:pic>
        <p:nvPicPr>
          <p:cNvPr id="30" name="Picture 29" descr="A picture containing logo&#10;&#10;Description automatically generated">
            <a:extLst>
              <a:ext uri="{FF2B5EF4-FFF2-40B4-BE49-F238E27FC236}">
                <a16:creationId xmlns:a16="http://schemas.microsoft.com/office/drawing/2014/main" id="{C3F1FE03-9DA7-4C9B-A1A8-85EB126271EC}"/>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181649" y="2990416"/>
            <a:ext cx="704590" cy="704590"/>
          </a:xfrm>
          <a:prstGeom prst="rect">
            <a:avLst/>
          </a:prstGeom>
        </p:spPr>
      </p:pic>
      <p:pic>
        <p:nvPicPr>
          <p:cNvPr id="41" name="Graphic 27">
            <a:extLst>
              <a:ext uri="{FF2B5EF4-FFF2-40B4-BE49-F238E27FC236}">
                <a16:creationId xmlns:a16="http://schemas.microsoft.com/office/drawing/2014/main" id="{AF32D7A2-8C38-4583-9840-4E7FA83AF6CB}"/>
              </a:ext>
            </a:extLst>
          </p:cNvPr>
          <p:cNvPicPr>
            <a:picLocks noChangeAspect="1"/>
          </p:cNvPicPr>
          <p:nvPr/>
        </p:nvPicPr>
        <p:blipFill rotWithShape="1">
          <a:blip r:embed="rId35">
            <a:extLst>
              <a:ext uri="{28A0092B-C50C-407E-A947-70E740481C1C}">
                <a14:useLocalDpi xmlns:a14="http://schemas.microsoft.com/office/drawing/2010/main" val="0"/>
              </a:ext>
            </a:extLst>
          </a:blip>
          <a:srcRect t="-380" b="-1996"/>
          <a:stretch/>
        </p:blipFill>
        <p:spPr>
          <a:xfrm>
            <a:off x="2959574" y="6139589"/>
            <a:ext cx="418094" cy="259185"/>
          </a:xfrm>
          <a:prstGeom prst="rect">
            <a:avLst/>
          </a:prstGeom>
        </p:spPr>
      </p:pic>
      <p:pic>
        <p:nvPicPr>
          <p:cNvPr id="42" name="Picture 41">
            <a:extLst>
              <a:ext uri="{FF2B5EF4-FFF2-40B4-BE49-F238E27FC236}">
                <a16:creationId xmlns:a16="http://schemas.microsoft.com/office/drawing/2014/main" id="{868C9DEF-A8F1-4597-A9B8-13137C788D90}"/>
              </a:ext>
            </a:extLst>
          </p:cNvPr>
          <p:cNvPicPr>
            <a:picLocks noChangeAspect="1"/>
          </p:cNvPicPr>
          <p:nvPr/>
        </p:nvPicPr>
        <p:blipFill>
          <a:blip r:embed="rId36">
            <a:extLst>
              <a:ext uri="{28A0092B-C50C-407E-A947-70E740481C1C}">
                <a14:useLocalDpi xmlns:a14="http://schemas.microsoft.com/office/drawing/2010/main" val="0"/>
              </a:ext>
            </a:extLst>
          </a:blip>
          <a:srcRect/>
          <a:stretch/>
        </p:blipFill>
        <p:spPr>
          <a:xfrm>
            <a:off x="2212146" y="3092074"/>
            <a:ext cx="992217" cy="305954"/>
          </a:xfrm>
          <a:prstGeom prst="rect">
            <a:avLst/>
          </a:prstGeom>
        </p:spPr>
      </p:pic>
      <p:pic>
        <p:nvPicPr>
          <p:cNvPr id="45" name="Picture 44" descr="Logo&#10;&#10;Description automatically generated">
            <a:extLst>
              <a:ext uri="{FF2B5EF4-FFF2-40B4-BE49-F238E27FC236}">
                <a16:creationId xmlns:a16="http://schemas.microsoft.com/office/drawing/2014/main" id="{1BE2A3D6-6ED8-4AA1-AD61-A99B990D7934}"/>
              </a:ext>
            </a:extLst>
          </p:cNvPr>
          <p:cNvPicPr>
            <a:picLocks noChangeAspect="1"/>
          </p:cNvPicPr>
          <p:nvPr/>
        </p:nvPicPr>
        <p:blipFill>
          <a:blip r:embed="rId37">
            <a:extLst>
              <a:ext uri="{28A0092B-C50C-407E-A947-70E740481C1C}">
                <a14:useLocalDpi xmlns:a14="http://schemas.microsoft.com/office/drawing/2010/main" val="0"/>
              </a:ext>
            </a:extLst>
          </a:blip>
          <a:stretch>
            <a:fillRect/>
          </a:stretch>
        </p:blipFill>
        <p:spPr>
          <a:xfrm>
            <a:off x="3598824" y="4946302"/>
            <a:ext cx="577717" cy="199569"/>
          </a:xfrm>
          <a:prstGeom prst="rect">
            <a:avLst/>
          </a:prstGeom>
        </p:spPr>
      </p:pic>
      <p:pic>
        <p:nvPicPr>
          <p:cNvPr id="39" name="Picture 38" descr="Logo&#10;&#10;Description automatically generated">
            <a:extLst>
              <a:ext uri="{FF2B5EF4-FFF2-40B4-BE49-F238E27FC236}">
                <a16:creationId xmlns:a16="http://schemas.microsoft.com/office/drawing/2014/main" id="{C42FA753-54C8-4979-8FF7-28C169475CF7}"/>
              </a:ext>
            </a:extLst>
          </p:cNvPr>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3043223" y="5499030"/>
            <a:ext cx="725589" cy="269194"/>
          </a:xfrm>
          <a:prstGeom prst="rect">
            <a:avLst/>
          </a:prstGeom>
        </p:spPr>
      </p:pic>
      <p:pic>
        <p:nvPicPr>
          <p:cNvPr id="44" name="Picture 43">
            <a:extLst>
              <a:ext uri="{FF2B5EF4-FFF2-40B4-BE49-F238E27FC236}">
                <a16:creationId xmlns:a16="http://schemas.microsoft.com/office/drawing/2014/main" id="{2A601651-6CE2-4A45-8B2D-F6CED6E683DE}"/>
              </a:ext>
            </a:extLst>
          </p:cNvPr>
          <p:cNvPicPr>
            <a:picLocks noChangeAspect="1"/>
          </p:cNvPicPr>
          <p:nvPr/>
        </p:nvPicPr>
        <p:blipFill>
          <a:blip r:embed="rId39">
            <a:extLst>
              <a:ext uri="{28A0092B-C50C-407E-A947-70E740481C1C}">
                <a14:useLocalDpi xmlns:a14="http://schemas.microsoft.com/office/drawing/2010/main" val="0"/>
              </a:ext>
            </a:extLst>
          </a:blip>
          <a:srcRect/>
          <a:stretch/>
        </p:blipFill>
        <p:spPr>
          <a:xfrm>
            <a:off x="4062502" y="5987472"/>
            <a:ext cx="604037" cy="508900"/>
          </a:xfrm>
          <a:prstGeom prst="rect">
            <a:avLst/>
          </a:prstGeom>
        </p:spPr>
      </p:pic>
      <p:pic>
        <p:nvPicPr>
          <p:cNvPr id="46" name="Picture 45">
            <a:extLst>
              <a:ext uri="{FF2B5EF4-FFF2-40B4-BE49-F238E27FC236}">
                <a16:creationId xmlns:a16="http://schemas.microsoft.com/office/drawing/2014/main" id="{97FE4922-96DD-4BD8-B440-EC3A51C59E69}"/>
              </a:ext>
            </a:extLst>
          </p:cNvPr>
          <p:cNvPicPr>
            <a:picLocks noChangeAspect="1"/>
          </p:cNvPicPr>
          <p:nvPr/>
        </p:nvPicPr>
        <p:blipFill rotWithShape="1">
          <a:blip r:embed="rId40">
            <a:extLst>
              <a:ext uri="{28A0092B-C50C-407E-A947-70E740481C1C}">
                <a14:useLocalDpi xmlns:a14="http://schemas.microsoft.com/office/drawing/2010/main" val="0"/>
              </a:ext>
            </a:extLst>
          </a:blip>
          <a:srcRect l="8494" t="26229" r="8492" b="32473"/>
          <a:stretch/>
        </p:blipFill>
        <p:spPr>
          <a:xfrm>
            <a:off x="3074100" y="1955938"/>
            <a:ext cx="2005470" cy="695999"/>
          </a:xfrm>
          <a:prstGeom prst="rect">
            <a:avLst/>
          </a:prstGeom>
        </p:spPr>
      </p:pic>
      <p:pic>
        <p:nvPicPr>
          <p:cNvPr id="48" name="Picture 47" descr="Shape, logo&#10;&#10;Description automatically generated">
            <a:extLst>
              <a:ext uri="{FF2B5EF4-FFF2-40B4-BE49-F238E27FC236}">
                <a16:creationId xmlns:a16="http://schemas.microsoft.com/office/drawing/2014/main" id="{95993FCE-900C-4283-BE2F-E31D5ECB07D5}"/>
              </a:ext>
            </a:extLst>
          </p:cNvPr>
          <p:cNvPicPr>
            <a:picLocks noChangeAspect="1"/>
          </p:cNvPicPr>
          <p:nvPr/>
        </p:nvPicPr>
        <p:blipFill>
          <a:blip r:embed="rId41">
            <a:extLst>
              <a:ext uri="{28A0092B-C50C-407E-A947-70E740481C1C}">
                <a14:useLocalDpi xmlns:a14="http://schemas.microsoft.com/office/drawing/2010/main" val="0"/>
              </a:ext>
            </a:extLst>
          </a:blip>
          <a:stretch>
            <a:fillRect/>
          </a:stretch>
        </p:blipFill>
        <p:spPr>
          <a:xfrm>
            <a:off x="11138121" y="5574991"/>
            <a:ext cx="919431" cy="135113"/>
          </a:xfrm>
          <a:prstGeom prst="rect">
            <a:avLst/>
          </a:prstGeom>
        </p:spPr>
      </p:pic>
      <p:pic>
        <p:nvPicPr>
          <p:cNvPr id="50" name="Picture 49" descr="Logo&#10;&#10;Description automatically generated">
            <a:extLst>
              <a:ext uri="{FF2B5EF4-FFF2-40B4-BE49-F238E27FC236}">
                <a16:creationId xmlns:a16="http://schemas.microsoft.com/office/drawing/2014/main" id="{5CE62314-7708-4918-996A-4E44019FDAEB}"/>
              </a:ext>
            </a:extLst>
          </p:cNvPr>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4665888" y="5564749"/>
            <a:ext cx="550623" cy="288159"/>
          </a:xfrm>
          <a:prstGeom prst="rect">
            <a:avLst/>
          </a:prstGeom>
        </p:spPr>
      </p:pic>
      <p:pic>
        <p:nvPicPr>
          <p:cNvPr id="49" name="Picture 48">
            <a:extLst>
              <a:ext uri="{FF2B5EF4-FFF2-40B4-BE49-F238E27FC236}">
                <a16:creationId xmlns:a16="http://schemas.microsoft.com/office/drawing/2014/main" id="{B395366B-A787-4CDA-A384-5FCB4B7F12D2}"/>
              </a:ext>
            </a:extLst>
          </p:cNvPr>
          <p:cNvPicPr>
            <a:picLocks noChangeAspect="1"/>
          </p:cNvPicPr>
          <p:nvPr/>
        </p:nvPicPr>
        <p:blipFill>
          <a:blip r:embed="rId43">
            <a:extLst>
              <a:ext uri="{28A0092B-C50C-407E-A947-70E740481C1C}">
                <a14:useLocalDpi xmlns:a14="http://schemas.microsoft.com/office/drawing/2010/main" val="0"/>
              </a:ext>
            </a:extLst>
          </a:blip>
          <a:srcRect l="2337" r="2337"/>
          <a:stretch/>
        </p:blipFill>
        <p:spPr>
          <a:xfrm>
            <a:off x="1579751" y="3785002"/>
            <a:ext cx="1048947" cy="608893"/>
          </a:xfrm>
          <a:prstGeom prst="rect">
            <a:avLst/>
          </a:prstGeom>
        </p:spPr>
      </p:pic>
      <p:pic>
        <p:nvPicPr>
          <p:cNvPr id="47" name="Picture 46" descr="Graphical user interface&#10;&#10;Description automatically generated with low confidence">
            <a:extLst>
              <a:ext uri="{FF2B5EF4-FFF2-40B4-BE49-F238E27FC236}">
                <a16:creationId xmlns:a16="http://schemas.microsoft.com/office/drawing/2014/main" id="{BC08B210-DF72-4D24-8E2E-A799E6875ACA}"/>
              </a:ext>
            </a:extLst>
          </p:cNvPr>
          <p:cNvPicPr>
            <a:picLocks noChangeAspect="1"/>
          </p:cNvPicPr>
          <p:nvPr/>
        </p:nvPicPr>
        <p:blipFill rotWithShape="1">
          <a:blip r:embed="rId44">
            <a:extLst>
              <a:ext uri="{28A0092B-C50C-407E-A947-70E740481C1C}">
                <a14:useLocalDpi xmlns:a14="http://schemas.microsoft.com/office/drawing/2010/main" val="0"/>
              </a:ext>
            </a:extLst>
          </a:blip>
          <a:srcRect t="37298" b="36172"/>
          <a:stretch/>
        </p:blipFill>
        <p:spPr>
          <a:xfrm>
            <a:off x="3890657" y="5574991"/>
            <a:ext cx="615528" cy="163302"/>
          </a:xfrm>
          <a:prstGeom prst="rect">
            <a:avLst/>
          </a:prstGeom>
        </p:spPr>
      </p:pic>
      <p:pic>
        <p:nvPicPr>
          <p:cNvPr id="52" name="Picture 51">
            <a:extLst>
              <a:ext uri="{FF2B5EF4-FFF2-40B4-BE49-F238E27FC236}">
                <a16:creationId xmlns:a16="http://schemas.microsoft.com/office/drawing/2014/main" id="{57A7E132-B892-4A3F-9647-331AD0678A96}"/>
              </a:ext>
            </a:extLst>
          </p:cNvPr>
          <p:cNvPicPr>
            <a:picLocks noChangeAspect="1"/>
          </p:cNvPicPr>
          <p:nvPr/>
        </p:nvPicPr>
        <p:blipFill>
          <a:blip r:embed="rId45">
            <a:extLst>
              <a:ext uri="{28A0092B-C50C-407E-A947-70E740481C1C}">
                <a14:useLocalDpi xmlns:a14="http://schemas.microsoft.com/office/drawing/2010/main" val="0"/>
              </a:ext>
            </a:extLst>
          </a:blip>
          <a:srcRect l="5207" r="5207"/>
          <a:stretch/>
        </p:blipFill>
        <p:spPr>
          <a:xfrm>
            <a:off x="5598670" y="6187494"/>
            <a:ext cx="477495" cy="170562"/>
          </a:xfrm>
          <a:prstGeom prst="rect">
            <a:avLst/>
          </a:prstGeom>
        </p:spPr>
      </p:pic>
      <p:pic>
        <p:nvPicPr>
          <p:cNvPr id="51" name="Picture 50" descr="Logo&#10;&#10;Description automatically generated">
            <a:extLst>
              <a:ext uri="{FF2B5EF4-FFF2-40B4-BE49-F238E27FC236}">
                <a16:creationId xmlns:a16="http://schemas.microsoft.com/office/drawing/2014/main" id="{DE925BA9-3793-4E7B-B331-0B9DD8381FEE}"/>
              </a:ext>
            </a:extLst>
          </p:cNvPr>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3415064" y="3108746"/>
            <a:ext cx="1491136" cy="320387"/>
          </a:xfrm>
          <a:prstGeom prst="rect">
            <a:avLst/>
          </a:prstGeom>
        </p:spPr>
      </p:pic>
      <p:pic>
        <p:nvPicPr>
          <p:cNvPr id="53" name="Picture 52" descr="Logo&#10;&#10;Description automatically generated">
            <a:extLst>
              <a:ext uri="{FF2B5EF4-FFF2-40B4-BE49-F238E27FC236}">
                <a16:creationId xmlns:a16="http://schemas.microsoft.com/office/drawing/2014/main" id="{ED67C550-F7EB-420B-A4C3-F477E7797F42}"/>
              </a:ext>
            </a:extLst>
          </p:cNvPr>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793581" y="5512356"/>
            <a:ext cx="399385" cy="242541"/>
          </a:xfrm>
          <a:prstGeom prst="rect">
            <a:avLst/>
          </a:prstGeom>
        </p:spPr>
      </p:pic>
      <p:pic>
        <p:nvPicPr>
          <p:cNvPr id="55" name="Picture 54" descr="Logo&#10;&#10;Description automatically generated">
            <a:extLst>
              <a:ext uri="{FF2B5EF4-FFF2-40B4-BE49-F238E27FC236}">
                <a16:creationId xmlns:a16="http://schemas.microsoft.com/office/drawing/2014/main" id="{3C6ACC66-96A7-41B7-9038-D64A14F0554D}"/>
              </a:ext>
            </a:extLst>
          </p:cNvPr>
          <p:cNvPicPr>
            <a:picLocks noChangeAspect="1"/>
          </p:cNvPicPr>
          <p:nvPr/>
        </p:nvPicPr>
        <p:blipFill>
          <a:blip r:embed="rId48">
            <a:extLst>
              <a:ext uri="{28A0092B-C50C-407E-A947-70E740481C1C}">
                <a14:useLocalDpi xmlns:a14="http://schemas.microsoft.com/office/drawing/2010/main" val="0"/>
              </a:ext>
            </a:extLst>
          </a:blip>
          <a:stretch>
            <a:fillRect/>
          </a:stretch>
        </p:blipFill>
        <p:spPr>
          <a:xfrm>
            <a:off x="2221505" y="6022930"/>
            <a:ext cx="605807" cy="433146"/>
          </a:xfrm>
          <a:prstGeom prst="rect">
            <a:avLst/>
          </a:prstGeom>
        </p:spPr>
      </p:pic>
      <p:pic>
        <p:nvPicPr>
          <p:cNvPr id="57" name="Picture 56" descr="A red sign with black text&#10;&#10;Description automatically generated with low confidence">
            <a:extLst>
              <a:ext uri="{FF2B5EF4-FFF2-40B4-BE49-F238E27FC236}">
                <a16:creationId xmlns:a16="http://schemas.microsoft.com/office/drawing/2014/main" id="{8FAC52CD-FA1A-456E-BD80-5838568EEBF1}"/>
              </a:ext>
            </a:extLst>
          </p:cNvPr>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9633807" y="6267408"/>
            <a:ext cx="459711" cy="173695"/>
          </a:xfrm>
          <a:prstGeom prst="rect">
            <a:avLst/>
          </a:prstGeom>
        </p:spPr>
      </p:pic>
      <p:pic>
        <p:nvPicPr>
          <p:cNvPr id="54" name="Picture 53" descr="Graphical user interface, text, application&#10;&#10;Description automatically generated">
            <a:extLst>
              <a:ext uri="{FF2B5EF4-FFF2-40B4-BE49-F238E27FC236}">
                <a16:creationId xmlns:a16="http://schemas.microsoft.com/office/drawing/2014/main" id="{D9512483-9F10-4E20-A16C-03D547FE0898}"/>
              </a:ext>
            </a:extLst>
          </p:cNvPr>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9198767" y="2817603"/>
            <a:ext cx="2040605" cy="849053"/>
          </a:xfrm>
          <a:prstGeom prst="rect">
            <a:avLst/>
          </a:prstGeom>
        </p:spPr>
      </p:pic>
      <p:pic>
        <p:nvPicPr>
          <p:cNvPr id="58" name="Picture 57" descr="Logo, company name&#10;&#10;Description automatically generated">
            <a:extLst>
              <a:ext uri="{FF2B5EF4-FFF2-40B4-BE49-F238E27FC236}">
                <a16:creationId xmlns:a16="http://schemas.microsoft.com/office/drawing/2014/main" id="{9ADAE963-9EAC-450F-AFAE-DF05A5015334}"/>
              </a:ext>
            </a:extLst>
          </p:cNvPr>
          <p:cNvPicPr>
            <a:picLocks noChangeAspect="1"/>
          </p:cNvPicPr>
          <p:nvPr/>
        </p:nvPicPr>
        <p:blipFill>
          <a:blip r:embed="rId51">
            <a:extLst>
              <a:ext uri="{28A0092B-C50C-407E-A947-70E740481C1C}">
                <a14:useLocalDpi xmlns:a14="http://schemas.microsoft.com/office/drawing/2010/main" val="0"/>
              </a:ext>
            </a:extLst>
          </a:blip>
          <a:stretch>
            <a:fillRect/>
          </a:stretch>
        </p:blipFill>
        <p:spPr>
          <a:xfrm>
            <a:off x="5748466" y="4894964"/>
            <a:ext cx="610418" cy="213706"/>
          </a:xfrm>
          <a:prstGeom prst="rect">
            <a:avLst/>
          </a:prstGeom>
        </p:spPr>
      </p:pic>
      <p:pic>
        <p:nvPicPr>
          <p:cNvPr id="56" name="Picture 55" descr="Logo&#10;&#10;Description automatically generated">
            <a:extLst>
              <a:ext uri="{FF2B5EF4-FFF2-40B4-BE49-F238E27FC236}">
                <a16:creationId xmlns:a16="http://schemas.microsoft.com/office/drawing/2014/main" id="{077C81B0-FD3E-4802-8BBB-2E0A0A5F5227}"/>
              </a:ext>
            </a:extLst>
          </p:cNvPr>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3640989" y="6065837"/>
            <a:ext cx="332191" cy="332191"/>
          </a:xfrm>
          <a:prstGeom prst="rect">
            <a:avLst/>
          </a:prstGeom>
        </p:spPr>
      </p:pic>
      <p:pic>
        <p:nvPicPr>
          <p:cNvPr id="59" name="Picture 58" descr="Logo&#10;&#10;Description automatically generated">
            <a:extLst>
              <a:ext uri="{FF2B5EF4-FFF2-40B4-BE49-F238E27FC236}">
                <a16:creationId xmlns:a16="http://schemas.microsoft.com/office/drawing/2014/main" id="{4FA75F6A-DD92-3B9C-CEE2-FEFAA21546F7}"/>
              </a:ext>
            </a:extLst>
          </p:cNvPr>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10274075" y="6164412"/>
            <a:ext cx="500135" cy="306556"/>
          </a:xfrm>
          <a:prstGeom prst="rect">
            <a:avLst/>
          </a:prstGeom>
        </p:spPr>
      </p:pic>
      <p:pic>
        <p:nvPicPr>
          <p:cNvPr id="60" name="Picture 59" descr="Logo&#10;&#10;Description automatically generated with low confidence">
            <a:extLst>
              <a:ext uri="{FF2B5EF4-FFF2-40B4-BE49-F238E27FC236}">
                <a16:creationId xmlns:a16="http://schemas.microsoft.com/office/drawing/2014/main" id="{5DC2C126-FC76-715B-1139-7098EE759837}"/>
              </a:ext>
            </a:extLst>
          </p:cNvPr>
          <p:cNvPicPr>
            <a:picLocks noChangeAspect="1"/>
          </p:cNvPicPr>
          <p:nvPr/>
        </p:nvPicPr>
        <p:blipFill rotWithShape="1">
          <a:blip r:embed="rId54">
            <a:extLst>
              <a:ext uri="{28A0092B-C50C-407E-A947-70E740481C1C}">
                <a14:useLocalDpi xmlns:a14="http://schemas.microsoft.com/office/drawing/2010/main" val="0"/>
              </a:ext>
            </a:extLst>
          </a:blip>
          <a:srcRect l="19725" r="17648" b="6671"/>
          <a:stretch/>
        </p:blipFill>
        <p:spPr>
          <a:xfrm>
            <a:off x="6198263" y="6118617"/>
            <a:ext cx="477493" cy="227700"/>
          </a:xfrm>
          <a:prstGeom prst="rect">
            <a:avLst/>
          </a:prstGeom>
        </p:spPr>
      </p:pic>
      <p:pic>
        <p:nvPicPr>
          <p:cNvPr id="61" name="Picture 60" descr="Logo&#10;&#10;Description automatically generated">
            <a:extLst>
              <a:ext uri="{FF2B5EF4-FFF2-40B4-BE49-F238E27FC236}">
                <a16:creationId xmlns:a16="http://schemas.microsoft.com/office/drawing/2014/main" id="{CF1D42EB-383E-7405-ACA7-05A887BA4475}"/>
              </a:ext>
            </a:extLst>
          </p:cNvPr>
          <p:cNvPicPr>
            <a:picLocks noChangeAspect="1"/>
          </p:cNvPicPr>
          <p:nvPr/>
        </p:nvPicPr>
        <p:blipFill>
          <a:blip r:embed="rId55">
            <a:extLst>
              <a:ext uri="{28A0092B-C50C-407E-A947-70E740481C1C}">
                <a14:useLocalDpi xmlns:a14="http://schemas.microsoft.com/office/drawing/2010/main" val="0"/>
              </a:ext>
            </a:extLst>
          </a:blip>
          <a:stretch>
            <a:fillRect/>
          </a:stretch>
        </p:blipFill>
        <p:spPr>
          <a:xfrm>
            <a:off x="5276920" y="3814664"/>
            <a:ext cx="776329" cy="503320"/>
          </a:xfrm>
          <a:prstGeom prst="rect">
            <a:avLst/>
          </a:prstGeom>
        </p:spPr>
      </p:pic>
      <p:pic>
        <p:nvPicPr>
          <p:cNvPr id="62" name="Picture 61" descr="A picture containing text, clipart&#10;&#10;Description automatically generated">
            <a:extLst>
              <a:ext uri="{FF2B5EF4-FFF2-40B4-BE49-F238E27FC236}">
                <a16:creationId xmlns:a16="http://schemas.microsoft.com/office/drawing/2014/main" id="{56C15AA4-F732-293C-1813-3290234A203B}"/>
              </a:ext>
            </a:extLst>
          </p:cNvPr>
          <p:cNvPicPr>
            <a:picLocks noChangeAspect="1"/>
          </p:cNvPicPr>
          <p:nvPr/>
        </p:nvPicPr>
        <p:blipFill>
          <a:blip r:embed="rId56">
            <a:extLst>
              <a:ext uri="{28A0092B-C50C-407E-A947-70E740481C1C}">
                <a14:useLocalDpi xmlns:a14="http://schemas.microsoft.com/office/drawing/2010/main" val="0"/>
              </a:ext>
            </a:extLst>
          </a:blip>
          <a:stretch>
            <a:fillRect/>
          </a:stretch>
        </p:blipFill>
        <p:spPr>
          <a:xfrm>
            <a:off x="8034777" y="3120380"/>
            <a:ext cx="978620" cy="305233"/>
          </a:xfrm>
          <a:prstGeom prst="rect">
            <a:avLst/>
          </a:prstGeom>
        </p:spPr>
      </p:pic>
      <p:pic>
        <p:nvPicPr>
          <p:cNvPr id="63" name="Picture 62" descr="Company name&#10;&#10;Description automatically generated with medium confidence">
            <a:extLst>
              <a:ext uri="{FF2B5EF4-FFF2-40B4-BE49-F238E27FC236}">
                <a16:creationId xmlns:a16="http://schemas.microsoft.com/office/drawing/2014/main" id="{34CF2E3B-C2D4-F9AB-587D-CFF1CF632772}"/>
              </a:ext>
            </a:extLst>
          </p:cNvPr>
          <p:cNvPicPr>
            <a:picLocks noChangeAspect="1"/>
          </p:cNvPicPr>
          <p:nvPr/>
        </p:nvPicPr>
        <p:blipFill>
          <a:blip r:embed="rId57">
            <a:extLst>
              <a:ext uri="{28A0092B-C50C-407E-A947-70E740481C1C}">
                <a14:useLocalDpi xmlns:a14="http://schemas.microsoft.com/office/drawing/2010/main" val="0"/>
              </a:ext>
            </a:extLst>
          </a:blip>
          <a:stretch>
            <a:fillRect/>
          </a:stretch>
        </p:blipFill>
        <p:spPr>
          <a:xfrm>
            <a:off x="1503843" y="6222568"/>
            <a:ext cx="605807" cy="179451"/>
          </a:xfrm>
          <a:prstGeom prst="rect">
            <a:avLst/>
          </a:prstGeom>
        </p:spPr>
      </p:pic>
      <p:pic>
        <p:nvPicPr>
          <p:cNvPr id="64" name="Picture 63" descr="Text&#10;&#10;Description automatically generated">
            <a:extLst>
              <a:ext uri="{FF2B5EF4-FFF2-40B4-BE49-F238E27FC236}">
                <a16:creationId xmlns:a16="http://schemas.microsoft.com/office/drawing/2014/main" id="{42A0E8D3-81F5-A486-E40E-91F658C767E0}"/>
              </a:ext>
            </a:extLst>
          </p:cNvPr>
          <p:cNvPicPr>
            <a:picLocks noChangeAspect="1"/>
          </p:cNvPicPr>
          <p:nvPr/>
        </p:nvPicPr>
        <p:blipFill>
          <a:blip r:embed="rId58">
            <a:extLst>
              <a:ext uri="{28A0092B-C50C-407E-A947-70E740481C1C}">
                <a14:useLocalDpi xmlns:a14="http://schemas.microsoft.com/office/drawing/2010/main" val="0"/>
              </a:ext>
            </a:extLst>
          </a:blip>
          <a:stretch>
            <a:fillRect/>
          </a:stretch>
        </p:blipFill>
        <p:spPr>
          <a:xfrm>
            <a:off x="10570016" y="4883337"/>
            <a:ext cx="782922" cy="250535"/>
          </a:xfrm>
          <a:prstGeom prst="rect">
            <a:avLst/>
          </a:prstGeom>
        </p:spPr>
      </p:pic>
      <p:pic>
        <p:nvPicPr>
          <p:cNvPr id="37" name="Picture 36" descr="Logo, company name&#10;&#10;Description automatically generated">
            <a:extLst>
              <a:ext uri="{FF2B5EF4-FFF2-40B4-BE49-F238E27FC236}">
                <a16:creationId xmlns:a16="http://schemas.microsoft.com/office/drawing/2014/main" id="{B2B29977-482E-4DA8-9C17-E537E7D99EAB}"/>
              </a:ext>
            </a:extLst>
          </p:cNvPr>
          <p:cNvPicPr>
            <a:picLocks noChangeAspect="1"/>
          </p:cNvPicPr>
          <p:nvPr/>
        </p:nvPicPr>
        <p:blipFill>
          <a:blip r:embed="rId59">
            <a:extLst>
              <a:ext uri="{28A0092B-C50C-407E-A947-70E740481C1C}">
                <a14:useLocalDpi xmlns:a14="http://schemas.microsoft.com/office/drawing/2010/main" val="0"/>
              </a:ext>
            </a:extLst>
          </a:blip>
          <a:stretch>
            <a:fillRect/>
          </a:stretch>
        </p:blipFill>
        <p:spPr>
          <a:xfrm>
            <a:off x="11455179" y="4875851"/>
            <a:ext cx="557023" cy="270364"/>
          </a:xfrm>
          <a:prstGeom prst="rect">
            <a:avLst/>
          </a:prstGeom>
        </p:spPr>
      </p:pic>
      <p:pic>
        <p:nvPicPr>
          <p:cNvPr id="65" name="Picture 64" descr="Logo&#10;&#10;Description automatically generated">
            <a:extLst>
              <a:ext uri="{FF2B5EF4-FFF2-40B4-BE49-F238E27FC236}">
                <a16:creationId xmlns:a16="http://schemas.microsoft.com/office/drawing/2014/main" id="{F371BFD8-3FF1-AB12-1DC4-363921C8296E}"/>
              </a:ext>
            </a:extLst>
          </p:cNvPr>
          <p:cNvPicPr>
            <a:picLocks noChangeAspect="1"/>
          </p:cNvPicPr>
          <p:nvPr/>
        </p:nvPicPr>
        <p:blipFill>
          <a:blip r:embed="rId60">
            <a:extLst>
              <a:ext uri="{28A0092B-C50C-407E-A947-70E740481C1C}">
                <a14:useLocalDpi xmlns:a14="http://schemas.microsoft.com/office/drawing/2010/main" val="0"/>
              </a:ext>
            </a:extLst>
          </a:blip>
          <a:stretch>
            <a:fillRect/>
          </a:stretch>
        </p:blipFill>
        <p:spPr>
          <a:xfrm>
            <a:off x="2302239" y="5435609"/>
            <a:ext cx="549140" cy="369689"/>
          </a:xfrm>
          <a:prstGeom prst="rect">
            <a:avLst/>
          </a:prstGeom>
        </p:spPr>
      </p:pic>
      <p:pic>
        <p:nvPicPr>
          <p:cNvPr id="40" name="Picture 39" descr="A picture containing drawing&#10;&#10;Description automatically generated">
            <a:extLst>
              <a:ext uri="{FF2B5EF4-FFF2-40B4-BE49-F238E27FC236}">
                <a16:creationId xmlns:a16="http://schemas.microsoft.com/office/drawing/2014/main" id="{7830C892-9EDC-FCC2-9558-188F55BB06DE}"/>
              </a:ext>
            </a:extLst>
          </p:cNvPr>
          <p:cNvPicPr>
            <a:picLocks noChangeAspect="1"/>
          </p:cNvPicPr>
          <p:nvPr/>
        </p:nvPicPr>
        <p:blipFill>
          <a:blip r:embed="rId61">
            <a:extLst>
              <a:ext uri="{28A0092B-C50C-407E-A947-70E740481C1C}">
                <a14:useLocalDpi xmlns:a14="http://schemas.microsoft.com/office/drawing/2010/main" val="0"/>
              </a:ext>
            </a:extLst>
          </a:blip>
          <a:stretch>
            <a:fillRect/>
          </a:stretch>
        </p:blipFill>
        <p:spPr>
          <a:xfrm>
            <a:off x="4005195" y="252476"/>
            <a:ext cx="3693730" cy="1198450"/>
          </a:xfrm>
          <a:prstGeom prst="rect">
            <a:avLst/>
          </a:prstGeom>
        </p:spPr>
      </p:pic>
      <p:pic>
        <p:nvPicPr>
          <p:cNvPr id="43" name="Picture 42" descr="Logo&#10;&#10;Description automatically generated">
            <a:extLst>
              <a:ext uri="{FF2B5EF4-FFF2-40B4-BE49-F238E27FC236}">
                <a16:creationId xmlns:a16="http://schemas.microsoft.com/office/drawing/2014/main" id="{B64AA489-44D6-2309-264A-E8686942ABD4}"/>
              </a:ext>
            </a:extLst>
          </p:cNvPr>
          <p:cNvPicPr>
            <a:picLocks noChangeAspect="1"/>
          </p:cNvPicPr>
          <p:nvPr/>
        </p:nvPicPr>
        <p:blipFill>
          <a:blip r:embed="rId62">
            <a:extLst>
              <a:ext uri="{28A0092B-C50C-407E-A947-70E740481C1C}">
                <a14:useLocalDpi xmlns:a14="http://schemas.microsoft.com/office/drawing/2010/main" val="0"/>
              </a:ext>
            </a:extLst>
          </a:blip>
          <a:stretch>
            <a:fillRect/>
          </a:stretch>
        </p:blipFill>
        <p:spPr>
          <a:xfrm>
            <a:off x="11426965" y="5843202"/>
            <a:ext cx="701115" cy="701115"/>
          </a:xfrm>
          <a:prstGeom prst="rect">
            <a:avLst/>
          </a:prstGeom>
        </p:spPr>
      </p:pic>
      <p:pic>
        <p:nvPicPr>
          <p:cNvPr id="66" name="Picture 65" descr="Logo&#10;&#10;Description automatically generated">
            <a:extLst>
              <a:ext uri="{FF2B5EF4-FFF2-40B4-BE49-F238E27FC236}">
                <a16:creationId xmlns:a16="http://schemas.microsoft.com/office/drawing/2014/main" id="{55D55E10-6ED4-5523-3B8A-B9FA5FD5D5D8}"/>
              </a:ext>
            </a:extLst>
          </p:cNvPr>
          <p:cNvPicPr>
            <a:picLocks noChangeAspect="1"/>
          </p:cNvPicPr>
          <p:nvPr/>
        </p:nvPicPr>
        <p:blipFill>
          <a:blip r:embed="rId63">
            <a:extLst>
              <a:ext uri="{28A0092B-C50C-407E-A947-70E740481C1C}">
                <a14:useLocalDpi xmlns:a14="http://schemas.microsoft.com/office/drawing/2010/main" val="0"/>
              </a:ext>
            </a:extLst>
          </a:blip>
          <a:stretch>
            <a:fillRect/>
          </a:stretch>
        </p:blipFill>
        <p:spPr>
          <a:xfrm>
            <a:off x="164372" y="6121659"/>
            <a:ext cx="711461" cy="262995"/>
          </a:xfrm>
          <a:prstGeom prst="rect">
            <a:avLst/>
          </a:prstGeom>
        </p:spPr>
      </p:pic>
      <p:pic>
        <p:nvPicPr>
          <p:cNvPr id="67" name="Picture 66" descr="A red and white sign&#10;&#10;Description automatically generated with low confidence">
            <a:extLst>
              <a:ext uri="{FF2B5EF4-FFF2-40B4-BE49-F238E27FC236}">
                <a16:creationId xmlns:a16="http://schemas.microsoft.com/office/drawing/2014/main" id="{089BEB54-2CAD-4EFA-36F1-7D998F35DEE7}"/>
              </a:ext>
            </a:extLst>
          </p:cNvPr>
          <p:cNvPicPr>
            <a:picLocks noChangeAspect="1"/>
          </p:cNvPicPr>
          <p:nvPr/>
        </p:nvPicPr>
        <p:blipFill>
          <a:blip r:embed="rId64">
            <a:extLst>
              <a:ext uri="{28A0092B-C50C-407E-A947-70E740481C1C}">
                <a14:useLocalDpi xmlns:a14="http://schemas.microsoft.com/office/drawing/2010/main" val="0"/>
              </a:ext>
            </a:extLst>
          </a:blip>
          <a:stretch>
            <a:fillRect/>
          </a:stretch>
        </p:blipFill>
        <p:spPr>
          <a:xfrm>
            <a:off x="10831222" y="6228778"/>
            <a:ext cx="634904" cy="139361"/>
          </a:xfrm>
          <a:prstGeom prst="rect">
            <a:avLst/>
          </a:prstGeom>
        </p:spPr>
      </p:pic>
      <p:pic>
        <p:nvPicPr>
          <p:cNvPr id="68" name="Picture 67" descr="Logo, company name&#10;&#10;Description automatically generated">
            <a:extLst>
              <a:ext uri="{FF2B5EF4-FFF2-40B4-BE49-F238E27FC236}">
                <a16:creationId xmlns:a16="http://schemas.microsoft.com/office/drawing/2014/main" id="{9BFE4AD8-E1FD-F66D-7F66-DF3309B72276}"/>
              </a:ext>
            </a:extLst>
          </p:cNvPr>
          <p:cNvPicPr>
            <a:picLocks noChangeAspect="1"/>
          </p:cNvPicPr>
          <p:nvPr/>
        </p:nvPicPr>
        <p:blipFill>
          <a:blip r:embed="rId65">
            <a:extLst>
              <a:ext uri="{28A0092B-C50C-407E-A947-70E740481C1C}">
                <a14:useLocalDpi xmlns:a14="http://schemas.microsoft.com/office/drawing/2010/main" val="0"/>
              </a:ext>
            </a:extLst>
          </a:blip>
          <a:stretch>
            <a:fillRect/>
          </a:stretch>
        </p:blipFill>
        <p:spPr>
          <a:xfrm>
            <a:off x="8004280" y="4883023"/>
            <a:ext cx="419923" cy="276848"/>
          </a:xfrm>
          <a:prstGeom prst="rect">
            <a:avLst/>
          </a:prstGeom>
        </p:spPr>
      </p:pic>
      <p:pic>
        <p:nvPicPr>
          <p:cNvPr id="69" name="Picture 68" descr="Logo, company name&#10;&#10;Description automatically generated">
            <a:extLst>
              <a:ext uri="{FF2B5EF4-FFF2-40B4-BE49-F238E27FC236}">
                <a16:creationId xmlns:a16="http://schemas.microsoft.com/office/drawing/2014/main" id="{226B15CF-9B95-DD7A-4E4C-457FB1BC8617}"/>
              </a:ext>
            </a:extLst>
          </p:cNvPr>
          <p:cNvPicPr>
            <a:picLocks noChangeAspect="1"/>
          </p:cNvPicPr>
          <p:nvPr/>
        </p:nvPicPr>
        <p:blipFill>
          <a:blip r:embed="rId66">
            <a:extLst>
              <a:ext uri="{28A0092B-C50C-407E-A947-70E740481C1C}">
                <a14:useLocalDpi xmlns:a14="http://schemas.microsoft.com/office/drawing/2010/main" val="0"/>
              </a:ext>
            </a:extLst>
          </a:blip>
          <a:stretch>
            <a:fillRect/>
          </a:stretch>
        </p:blipFill>
        <p:spPr>
          <a:xfrm>
            <a:off x="9902051" y="3852133"/>
            <a:ext cx="579286" cy="548359"/>
          </a:xfrm>
          <a:prstGeom prst="rect">
            <a:avLst/>
          </a:prstGeom>
        </p:spPr>
      </p:pic>
      <p:pic>
        <p:nvPicPr>
          <p:cNvPr id="70" name="Picture 69" descr="Logo, company name&#10;&#10;Description automatically generated">
            <a:extLst>
              <a:ext uri="{FF2B5EF4-FFF2-40B4-BE49-F238E27FC236}">
                <a16:creationId xmlns:a16="http://schemas.microsoft.com/office/drawing/2014/main" id="{B2AA5ADA-F567-0611-A6D3-0961A43B3CEA}"/>
              </a:ext>
            </a:extLst>
          </p:cNvPr>
          <p:cNvPicPr>
            <a:picLocks noChangeAspect="1"/>
          </p:cNvPicPr>
          <p:nvPr/>
        </p:nvPicPr>
        <p:blipFill>
          <a:blip r:embed="rId67">
            <a:extLst>
              <a:ext uri="{28A0092B-C50C-407E-A947-70E740481C1C}">
                <a14:useLocalDpi xmlns:a14="http://schemas.microsoft.com/office/drawing/2010/main" val="0"/>
              </a:ext>
            </a:extLst>
          </a:blip>
          <a:stretch>
            <a:fillRect/>
          </a:stretch>
        </p:blipFill>
        <p:spPr>
          <a:xfrm>
            <a:off x="1949803" y="4747376"/>
            <a:ext cx="546023" cy="546023"/>
          </a:xfrm>
          <a:prstGeom prst="rect">
            <a:avLst/>
          </a:prstGeom>
        </p:spPr>
      </p:pic>
      <p:pic>
        <p:nvPicPr>
          <p:cNvPr id="71" name="Picture 70" descr="Shape&#10;&#10;Description automatically generated">
            <a:extLst>
              <a:ext uri="{FF2B5EF4-FFF2-40B4-BE49-F238E27FC236}">
                <a16:creationId xmlns:a16="http://schemas.microsoft.com/office/drawing/2014/main" id="{FB8738E1-0918-46EC-C375-F31BC14C1490}"/>
              </a:ext>
            </a:extLst>
          </p:cNvPr>
          <p:cNvPicPr>
            <a:picLocks noChangeAspect="1"/>
          </p:cNvPicPr>
          <p:nvPr/>
        </p:nvPicPr>
        <p:blipFill>
          <a:blip r:embed="rId68">
            <a:extLst>
              <a:ext uri="{28A0092B-C50C-407E-A947-70E740481C1C}">
                <a14:useLocalDpi xmlns:a14="http://schemas.microsoft.com/office/drawing/2010/main" val="0"/>
              </a:ext>
            </a:extLst>
          </a:blip>
          <a:stretch>
            <a:fillRect/>
          </a:stretch>
        </p:blipFill>
        <p:spPr>
          <a:xfrm>
            <a:off x="480211" y="5539907"/>
            <a:ext cx="432191" cy="207279"/>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F3DFA7E8-9F12-E89B-C738-19A824B9FE76}"/>
              </a:ext>
            </a:extLst>
          </p:cNvPr>
          <p:cNvPicPr>
            <a:picLocks noChangeAspect="1"/>
          </p:cNvPicPr>
          <p:nvPr/>
        </p:nvPicPr>
        <p:blipFill>
          <a:blip r:embed="rId69">
            <a:extLst>
              <a:ext uri="{28A0092B-C50C-407E-A947-70E740481C1C}">
                <a14:useLocalDpi xmlns:a14="http://schemas.microsoft.com/office/drawing/2010/main" val="0"/>
              </a:ext>
            </a:extLst>
          </a:blip>
          <a:stretch>
            <a:fillRect/>
          </a:stretch>
        </p:blipFill>
        <p:spPr>
          <a:xfrm>
            <a:off x="1413343" y="2104480"/>
            <a:ext cx="1594462" cy="395266"/>
          </a:xfrm>
          <a:prstGeom prst="rect">
            <a:avLst/>
          </a:prstGeom>
        </p:spPr>
      </p:pic>
      <p:pic>
        <p:nvPicPr>
          <p:cNvPr id="72" name="Picture 71" descr="Logo&#10;&#10;Description automatically generated">
            <a:extLst>
              <a:ext uri="{FF2B5EF4-FFF2-40B4-BE49-F238E27FC236}">
                <a16:creationId xmlns:a16="http://schemas.microsoft.com/office/drawing/2014/main" id="{51DBCD40-C2D4-3FC4-25A0-39BAE8EE4761}"/>
              </a:ext>
            </a:extLst>
          </p:cNvPr>
          <p:cNvPicPr>
            <a:picLocks noChangeAspect="1"/>
          </p:cNvPicPr>
          <p:nvPr/>
        </p:nvPicPr>
        <p:blipFill>
          <a:blip r:embed="rId70">
            <a:extLst>
              <a:ext uri="{28A0092B-C50C-407E-A947-70E740481C1C}">
                <a14:useLocalDpi xmlns:a14="http://schemas.microsoft.com/office/drawing/2010/main" val="0"/>
              </a:ext>
            </a:extLst>
          </a:blip>
          <a:stretch>
            <a:fillRect/>
          </a:stretch>
        </p:blipFill>
        <p:spPr>
          <a:xfrm>
            <a:off x="6861842" y="5647483"/>
            <a:ext cx="476543" cy="152635"/>
          </a:xfrm>
          <a:prstGeom prst="rect">
            <a:avLst/>
          </a:prstGeom>
        </p:spPr>
      </p:pic>
      <p:pic>
        <p:nvPicPr>
          <p:cNvPr id="73" name="Picture 72" descr="Logo, company name&#10;&#10;Description automatically generated">
            <a:extLst>
              <a:ext uri="{FF2B5EF4-FFF2-40B4-BE49-F238E27FC236}">
                <a16:creationId xmlns:a16="http://schemas.microsoft.com/office/drawing/2014/main" id="{79D7BF1A-B6CA-8FCC-8818-2EFCBF3E0F16}"/>
              </a:ext>
            </a:extLst>
          </p:cNvPr>
          <p:cNvPicPr>
            <a:picLocks noChangeAspect="1"/>
          </p:cNvPicPr>
          <p:nvPr/>
        </p:nvPicPr>
        <p:blipFill>
          <a:blip r:embed="rId71">
            <a:extLst>
              <a:ext uri="{28A0092B-C50C-407E-A947-70E740481C1C}">
                <a14:useLocalDpi xmlns:a14="http://schemas.microsoft.com/office/drawing/2010/main" val="0"/>
              </a:ext>
            </a:extLst>
          </a:blip>
          <a:stretch>
            <a:fillRect/>
          </a:stretch>
        </p:blipFill>
        <p:spPr>
          <a:xfrm>
            <a:off x="7544239" y="5504011"/>
            <a:ext cx="705978" cy="384890"/>
          </a:xfrm>
          <a:prstGeom prst="rect">
            <a:avLst/>
          </a:prstGeom>
        </p:spPr>
      </p:pic>
      <p:pic>
        <p:nvPicPr>
          <p:cNvPr id="74" name="Picture 73" descr="A picture containing graphics, font, screenshot, graphic design&#10;&#10;Description automatically generated">
            <a:extLst>
              <a:ext uri="{FF2B5EF4-FFF2-40B4-BE49-F238E27FC236}">
                <a16:creationId xmlns:a16="http://schemas.microsoft.com/office/drawing/2014/main" id="{54CFAC63-D06F-9844-253C-B97AC0310C0C}"/>
              </a:ext>
            </a:extLst>
          </p:cNvPr>
          <p:cNvPicPr>
            <a:picLocks noChangeAspect="1"/>
          </p:cNvPicPr>
          <p:nvPr/>
        </p:nvPicPr>
        <p:blipFill>
          <a:blip r:embed="rId72">
            <a:extLst>
              <a:ext uri="{28A0092B-C50C-407E-A947-70E740481C1C}">
                <a14:useLocalDpi xmlns:a14="http://schemas.microsoft.com/office/drawing/2010/main" val="0"/>
              </a:ext>
            </a:extLst>
          </a:blip>
          <a:stretch>
            <a:fillRect/>
          </a:stretch>
        </p:blipFill>
        <p:spPr>
          <a:xfrm>
            <a:off x="4763072" y="6208605"/>
            <a:ext cx="677571" cy="128340"/>
          </a:xfrm>
          <a:prstGeom prst="rect">
            <a:avLst/>
          </a:prstGeom>
        </p:spPr>
      </p:pic>
      <p:pic>
        <p:nvPicPr>
          <p:cNvPr id="75" name="Picture 74" descr="A black and yellow logo&#10;&#10;Description automatically generated">
            <a:extLst>
              <a:ext uri="{FF2B5EF4-FFF2-40B4-BE49-F238E27FC236}">
                <a16:creationId xmlns:a16="http://schemas.microsoft.com/office/drawing/2014/main" id="{D55F13C0-C403-B10F-2A67-85B752D55E0C}"/>
              </a:ext>
            </a:extLst>
          </p:cNvPr>
          <p:cNvPicPr>
            <a:picLocks noChangeAspect="1"/>
          </p:cNvPicPr>
          <p:nvPr/>
        </p:nvPicPr>
        <p:blipFill>
          <a:blip r:embed="rId73">
            <a:extLst>
              <a:ext uri="{28A0092B-C50C-407E-A947-70E740481C1C}">
                <a14:useLocalDpi xmlns:a14="http://schemas.microsoft.com/office/drawing/2010/main" val="0"/>
              </a:ext>
            </a:extLst>
          </a:blip>
          <a:stretch>
            <a:fillRect/>
          </a:stretch>
        </p:blipFill>
        <p:spPr>
          <a:xfrm>
            <a:off x="8537432" y="4960275"/>
            <a:ext cx="428996" cy="176514"/>
          </a:xfrm>
          <a:prstGeom prst="rect">
            <a:avLst/>
          </a:prstGeom>
        </p:spPr>
      </p:pic>
      <p:pic>
        <p:nvPicPr>
          <p:cNvPr id="76" name="Picture 75" descr="A close-up of a logo&#10;&#10;Description automatically generated">
            <a:extLst>
              <a:ext uri="{FF2B5EF4-FFF2-40B4-BE49-F238E27FC236}">
                <a16:creationId xmlns:a16="http://schemas.microsoft.com/office/drawing/2014/main" id="{0CE8E104-94E4-6805-7C41-16D433BC8109}"/>
              </a:ext>
            </a:extLst>
          </p:cNvPr>
          <p:cNvPicPr>
            <a:picLocks noChangeAspect="1"/>
          </p:cNvPicPr>
          <p:nvPr/>
        </p:nvPicPr>
        <p:blipFill rotWithShape="1">
          <a:blip r:embed="rId74">
            <a:extLst>
              <a:ext uri="{28A0092B-C50C-407E-A947-70E740481C1C}">
                <a14:useLocalDpi xmlns:a14="http://schemas.microsoft.com/office/drawing/2010/main" val="0"/>
              </a:ext>
            </a:extLst>
          </a:blip>
          <a:srcRect t="22796" r="6624" b="29049"/>
          <a:stretch/>
        </p:blipFill>
        <p:spPr>
          <a:xfrm>
            <a:off x="6834552" y="6213361"/>
            <a:ext cx="603230" cy="115677"/>
          </a:xfrm>
          <a:prstGeom prst="rect">
            <a:avLst/>
          </a:prstGeom>
        </p:spPr>
      </p:pic>
      <p:pic>
        <p:nvPicPr>
          <p:cNvPr id="25" name="Picture 24" descr="A blue and white sign&#10;&#10;Description automatically generated">
            <a:extLst>
              <a:ext uri="{FF2B5EF4-FFF2-40B4-BE49-F238E27FC236}">
                <a16:creationId xmlns:a16="http://schemas.microsoft.com/office/drawing/2014/main" id="{DE138557-91FA-6F85-98A2-D9E23A05C22C}"/>
              </a:ext>
            </a:extLst>
          </p:cNvPr>
          <p:cNvPicPr>
            <a:picLocks noChangeAspect="1"/>
          </p:cNvPicPr>
          <p:nvPr/>
        </p:nvPicPr>
        <p:blipFill>
          <a:blip r:embed="rId75">
            <a:extLst>
              <a:ext uri="{28A0092B-C50C-407E-A947-70E740481C1C}">
                <a14:useLocalDpi xmlns:a14="http://schemas.microsoft.com/office/drawing/2010/main" val="0"/>
              </a:ext>
            </a:extLst>
          </a:blip>
          <a:stretch>
            <a:fillRect/>
          </a:stretch>
        </p:blipFill>
        <p:spPr>
          <a:xfrm>
            <a:off x="7683539" y="6231447"/>
            <a:ext cx="566678" cy="80846"/>
          </a:xfrm>
          <a:prstGeom prst="rect">
            <a:avLst/>
          </a:prstGeom>
        </p:spPr>
      </p:pic>
      <p:pic>
        <p:nvPicPr>
          <p:cNvPr id="16" name="Picture 15" descr="A logo with green letters and a house&#10;&#10;Description automatically generated">
            <a:extLst>
              <a:ext uri="{FF2B5EF4-FFF2-40B4-BE49-F238E27FC236}">
                <a16:creationId xmlns:a16="http://schemas.microsoft.com/office/drawing/2014/main" id="{08BBE224-1A62-79AA-E04E-32F81A24AA66}"/>
              </a:ext>
            </a:extLst>
          </p:cNvPr>
          <p:cNvPicPr>
            <a:picLocks noChangeAspect="1"/>
          </p:cNvPicPr>
          <p:nvPr/>
        </p:nvPicPr>
        <p:blipFill>
          <a:blip r:embed="rId76">
            <a:extLst>
              <a:ext uri="{28A0092B-C50C-407E-A947-70E740481C1C}">
                <a14:useLocalDpi xmlns:a14="http://schemas.microsoft.com/office/drawing/2010/main" val="0"/>
              </a:ext>
            </a:extLst>
          </a:blip>
          <a:stretch>
            <a:fillRect/>
          </a:stretch>
        </p:blipFill>
        <p:spPr>
          <a:xfrm>
            <a:off x="4282750" y="3959566"/>
            <a:ext cx="802296" cy="388208"/>
          </a:xfrm>
          <a:prstGeom prst="rect">
            <a:avLst/>
          </a:prstGeom>
        </p:spPr>
      </p:pic>
      <p:pic>
        <p:nvPicPr>
          <p:cNvPr id="77" name="Picture 76" descr="A red oval with text&#10;&#10;Description automatically generated">
            <a:extLst>
              <a:ext uri="{FF2B5EF4-FFF2-40B4-BE49-F238E27FC236}">
                <a16:creationId xmlns:a16="http://schemas.microsoft.com/office/drawing/2014/main" id="{96574C74-E455-168B-2953-ADD12AB6E34F}"/>
              </a:ext>
            </a:extLst>
          </p:cNvPr>
          <p:cNvPicPr>
            <a:picLocks noChangeAspect="1"/>
          </p:cNvPicPr>
          <p:nvPr/>
        </p:nvPicPr>
        <p:blipFill>
          <a:blip r:embed="rId77">
            <a:extLst>
              <a:ext uri="{28A0092B-C50C-407E-A947-70E740481C1C}">
                <a14:useLocalDpi xmlns:a14="http://schemas.microsoft.com/office/drawing/2010/main" val="0"/>
              </a:ext>
            </a:extLst>
          </a:blip>
          <a:stretch>
            <a:fillRect/>
          </a:stretch>
        </p:blipFill>
        <p:spPr>
          <a:xfrm>
            <a:off x="8612613" y="1997138"/>
            <a:ext cx="1281632" cy="720969"/>
          </a:xfrm>
          <a:prstGeom prst="rect">
            <a:avLst/>
          </a:prstGeom>
        </p:spPr>
      </p:pic>
      <p:pic>
        <p:nvPicPr>
          <p:cNvPr id="78" name="Picture 77" descr="A black text on a white background&#10;&#10;Description automatically generated">
            <a:extLst>
              <a:ext uri="{FF2B5EF4-FFF2-40B4-BE49-F238E27FC236}">
                <a16:creationId xmlns:a16="http://schemas.microsoft.com/office/drawing/2014/main" id="{10031F6F-959C-8F6C-DCDA-739281E07DA4}"/>
              </a:ext>
            </a:extLst>
          </p:cNvPr>
          <p:cNvPicPr>
            <a:picLocks noChangeAspect="1"/>
          </p:cNvPicPr>
          <p:nvPr/>
        </p:nvPicPr>
        <p:blipFill>
          <a:blip r:embed="rId78">
            <a:extLst>
              <a:ext uri="{28A0092B-C50C-407E-A947-70E740481C1C}">
                <a14:useLocalDpi xmlns:a14="http://schemas.microsoft.com/office/drawing/2010/main" val="0"/>
              </a:ext>
            </a:extLst>
          </a:blip>
          <a:stretch>
            <a:fillRect/>
          </a:stretch>
        </p:blipFill>
        <p:spPr>
          <a:xfrm>
            <a:off x="4396092" y="4969800"/>
            <a:ext cx="588698" cy="99031"/>
          </a:xfrm>
          <a:prstGeom prst="rect">
            <a:avLst/>
          </a:prstGeom>
        </p:spPr>
      </p:pic>
    </p:spTree>
    <p:extLst>
      <p:ext uri="{BB962C8B-B14F-4D97-AF65-F5344CB8AC3E}">
        <p14:creationId xmlns:p14="http://schemas.microsoft.com/office/powerpoint/2010/main" val="46332427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300"/>
                                        <p:tgtEl>
                                          <p:spTgt spid="23"/>
                                        </p:tgtEl>
                                      </p:cBhvr>
                                    </p:animEffect>
                                  </p:childTnLst>
                                </p:cTn>
                              </p:par>
                            </p:childTnLst>
                          </p:cTn>
                        </p:par>
                        <p:par>
                          <p:cTn id="8" fill="hold">
                            <p:stCondLst>
                              <p:cond delay="300"/>
                            </p:stCondLst>
                            <p:childTnLst>
                              <p:par>
                                <p:cTn id="9" presetID="10" presetClass="entr" presetSubtype="0" fill="hold"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fade">
                                      <p:cBhvr>
                                        <p:cTn id="11" dur="300"/>
                                        <p:tgtEl>
                                          <p:spTgt spid="19"/>
                                        </p:tgtEl>
                                      </p:cBhvr>
                                    </p:animEffect>
                                  </p:childTnLst>
                                </p:cTn>
                              </p:par>
                            </p:childTnLst>
                          </p:cTn>
                        </p:par>
                        <p:par>
                          <p:cTn id="12" fill="hold">
                            <p:stCondLst>
                              <p:cond delay="600"/>
                            </p:stCondLst>
                            <p:childTnLst>
                              <p:par>
                                <p:cTn id="13" presetID="10" presetClass="entr" presetSubtype="0" fill="hold" nodeType="afterEffect">
                                  <p:stCondLst>
                                    <p:cond delay="0"/>
                                  </p:stCondLst>
                                  <p:childTnLst>
                                    <p:set>
                                      <p:cBhvr>
                                        <p:cTn id="14" dur="1" fill="hold">
                                          <p:stCondLst>
                                            <p:cond delay="0"/>
                                          </p:stCondLst>
                                        </p:cTn>
                                        <p:tgtEl>
                                          <p:spTgt spid="46"/>
                                        </p:tgtEl>
                                        <p:attrNameLst>
                                          <p:attrName>style.visibility</p:attrName>
                                        </p:attrNameLst>
                                      </p:cBhvr>
                                      <p:to>
                                        <p:strVal val="visible"/>
                                      </p:to>
                                    </p:set>
                                    <p:animEffect transition="in" filter="fade">
                                      <p:cBhvr>
                                        <p:cTn id="15" dur="300"/>
                                        <p:tgtEl>
                                          <p:spTgt spid="46"/>
                                        </p:tgtEl>
                                      </p:cBhvr>
                                    </p:animEffect>
                                  </p:childTnLst>
                                </p:cTn>
                              </p:par>
                            </p:childTnLst>
                          </p:cTn>
                        </p:par>
                        <p:par>
                          <p:cTn id="16" fill="hold">
                            <p:stCondLst>
                              <p:cond delay="900"/>
                            </p:stCondLst>
                            <p:childTnLst>
                              <p:par>
                                <p:cTn id="17" presetID="10" presetClass="entr" presetSubtype="0" fill="hold" nodeType="afterEffect">
                                  <p:stCondLst>
                                    <p:cond delay="0"/>
                                  </p:stCondLst>
                                  <p:childTnLst>
                                    <p:set>
                                      <p:cBhvr>
                                        <p:cTn id="18" dur="1" fill="hold">
                                          <p:stCondLst>
                                            <p:cond delay="0"/>
                                          </p:stCondLst>
                                        </p:cTn>
                                        <p:tgtEl>
                                          <p:spTgt spid="32"/>
                                        </p:tgtEl>
                                        <p:attrNameLst>
                                          <p:attrName>style.visibility</p:attrName>
                                        </p:attrNameLst>
                                      </p:cBhvr>
                                      <p:to>
                                        <p:strVal val="visible"/>
                                      </p:to>
                                    </p:set>
                                    <p:animEffect transition="in" filter="fade">
                                      <p:cBhvr>
                                        <p:cTn id="19" dur="300"/>
                                        <p:tgtEl>
                                          <p:spTgt spid="32"/>
                                        </p:tgtEl>
                                      </p:cBhvr>
                                    </p:animEffect>
                                  </p:childTnLst>
                                </p:cTn>
                              </p:par>
                            </p:childTnLst>
                          </p:cTn>
                        </p:par>
                        <p:par>
                          <p:cTn id="20" fill="hold">
                            <p:stCondLst>
                              <p:cond delay="1200"/>
                            </p:stCondLst>
                            <p:childTnLst>
                              <p:par>
                                <p:cTn id="21" presetID="10" presetClass="entr" presetSubtype="0" fill="hold" nodeType="after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300"/>
                                        <p:tgtEl>
                                          <p:spTgt spid="8"/>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fade">
                                      <p:cBhvr>
                                        <p:cTn id="27" dur="300"/>
                                        <p:tgtEl>
                                          <p:spTgt spid="77"/>
                                        </p:tgtEl>
                                      </p:cBhvr>
                                    </p:animEffect>
                                  </p:childTnLst>
                                </p:cTn>
                              </p:par>
                            </p:childTnLst>
                          </p:cTn>
                        </p:par>
                        <p:par>
                          <p:cTn id="28" fill="hold">
                            <p:stCondLst>
                              <p:cond delay="1800"/>
                            </p:stCondLst>
                            <p:childTnLst>
                              <p:par>
                                <p:cTn id="29" presetID="10" presetClass="entr" presetSubtype="0" fill="hold" nodeType="after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300"/>
                                        <p:tgtEl>
                                          <p:spTgt spid="10"/>
                                        </p:tgtEl>
                                      </p:cBhvr>
                                    </p:animEffect>
                                  </p:childTnLst>
                                </p:cTn>
                              </p:par>
                            </p:childTnLst>
                          </p:cTn>
                        </p:par>
                        <p:par>
                          <p:cTn id="32" fill="hold">
                            <p:stCondLst>
                              <p:cond delay="2100"/>
                            </p:stCondLst>
                            <p:childTnLst>
                              <p:par>
                                <p:cTn id="33" presetID="10" presetClass="entr" presetSubtype="0" fill="hold" nodeType="after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fade">
                                      <p:cBhvr>
                                        <p:cTn id="35" dur="300"/>
                                        <p:tgtEl>
                                          <p:spTgt spid="30"/>
                                        </p:tgtEl>
                                      </p:cBhvr>
                                    </p:animEffect>
                                  </p:childTnLst>
                                </p:cTn>
                              </p:par>
                            </p:childTnLst>
                          </p:cTn>
                        </p:par>
                        <p:par>
                          <p:cTn id="36" fill="hold">
                            <p:stCondLst>
                              <p:cond delay="2400"/>
                            </p:stCondLst>
                            <p:childTnLst>
                              <p:par>
                                <p:cTn id="37" presetID="10" presetClass="entr" presetSubtype="0" fill="hold" nodeType="after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fade">
                                      <p:cBhvr>
                                        <p:cTn id="39" dur="300"/>
                                        <p:tgtEl>
                                          <p:spTgt spid="42"/>
                                        </p:tgtEl>
                                      </p:cBhvr>
                                    </p:animEffect>
                                  </p:childTnLst>
                                </p:cTn>
                              </p:par>
                            </p:childTnLst>
                          </p:cTn>
                        </p:par>
                        <p:par>
                          <p:cTn id="40" fill="hold">
                            <p:stCondLst>
                              <p:cond delay="2700"/>
                            </p:stCondLst>
                            <p:childTnLst>
                              <p:par>
                                <p:cTn id="41" presetID="10" presetClass="entr" presetSubtype="0" fill="hold" nodeType="afterEffect">
                                  <p:stCondLst>
                                    <p:cond delay="0"/>
                                  </p:stCondLst>
                                  <p:childTnLst>
                                    <p:set>
                                      <p:cBhvr>
                                        <p:cTn id="42" dur="1" fill="hold">
                                          <p:stCondLst>
                                            <p:cond delay="0"/>
                                          </p:stCondLst>
                                        </p:cTn>
                                        <p:tgtEl>
                                          <p:spTgt spid="51"/>
                                        </p:tgtEl>
                                        <p:attrNameLst>
                                          <p:attrName>style.visibility</p:attrName>
                                        </p:attrNameLst>
                                      </p:cBhvr>
                                      <p:to>
                                        <p:strVal val="visible"/>
                                      </p:to>
                                    </p:set>
                                    <p:animEffect transition="in" filter="fade">
                                      <p:cBhvr>
                                        <p:cTn id="43" dur="300"/>
                                        <p:tgtEl>
                                          <p:spTgt spid="51"/>
                                        </p:tgtEl>
                                      </p:cBhvr>
                                    </p:animEffect>
                                  </p:childTnLst>
                                </p:cTn>
                              </p:par>
                            </p:childTnLst>
                          </p:cTn>
                        </p:par>
                        <p:par>
                          <p:cTn id="44" fill="hold">
                            <p:stCondLst>
                              <p:cond delay="3000"/>
                            </p:stCondLst>
                            <p:childTnLst>
                              <p:par>
                                <p:cTn id="45" presetID="10" presetClass="entr" presetSubtype="0" fill="hold" nodeType="afterEffect">
                                  <p:stCondLst>
                                    <p:cond delay="0"/>
                                  </p:stCondLst>
                                  <p:childTnLst>
                                    <p:set>
                                      <p:cBhvr>
                                        <p:cTn id="46" dur="1" fill="hold">
                                          <p:stCondLst>
                                            <p:cond delay="0"/>
                                          </p:stCondLst>
                                        </p:cTn>
                                        <p:tgtEl>
                                          <p:spTgt spid="6"/>
                                        </p:tgtEl>
                                        <p:attrNameLst>
                                          <p:attrName>style.visibility</p:attrName>
                                        </p:attrNameLst>
                                      </p:cBhvr>
                                      <p:to>
                                        <p:strVal val="visible"/>
                                      </p:to>
                                    </p:set>
                                    <p:animEffect transition="in" filter="fade">
                                      <p:cBhvr>
                                        <p:cTn id="47" dur="300"/>
                                        <p:tgtEl>
                                          <p:spTgt spid="6"/>
                                        </p:tgtEl>
                                      </p:cBhvr>
                                    </p:animEffect>
                                  </p:childTnLst>
                                </p:cTn>
                              </p:par>
                            </p:childTnLst>
                          </p:cTn>
                        </p:par>
                        <p:par>
                          <p:cTn id="48" fill="hold">
                            <p:stCondLst>
                              <p:cond delay="3300"/>
                            </p:stCondLst>
                            <p:childTnLst>
                              <p:par>
                                <p:cTn id="49" presetID="10" presetClass="entr" presetSubtype="0" fill="hold" nodeType="afterEffect">
                                  <p:stCondLst>
                                    <p:cond delay="0"/>
                                  </p:stCondLst>
                                  <p:childTnLst>
                                    <p:set>
                                      <p:cBhvr>
                                        <p:cTn id="50" dur="1" fill="hold">
                                          <p:stCondLst>
                                            <p:cond delay="0"/>
                                          </p:stCondLst>
                                        </p:cTn>
                                        <p:tgtEl>
                                          <p:spTgt spid="5"/>
                                        </p:tgtEl>
                                        <p:attrNameLst>
                                          <p:attrName>style.visibility</p:attrName>
                                        </p:attrNameLst>
                                      </p:cBhvr>
                                      <p:to>
                                        <p:strVal val="visible"/>
                                      </p:to>
                                    </p:set>
                                    <p:animEffect transition="in" filter="fade">
                                      <p:cBhvr>
                                        <p:cTn id="51" dur="300"/>
                                        <p:tgtEl>
                                          <p:spTgt spid="5"/>
                                        </p:tgtEl>
                                      </p:cBhvr>
                                    </p:animEffect>
                                  </p:childTnLst>
                                </p:cTn>
                              </p:par>
                            </p:childTnLst>
                          </p:cTn>
                        </p:par>
                        <p:par>
                          <p:cTn id="52" fill="hold">
                            <p:stCondLst>
                              <p:cond delay="3600"/>
                            </p:stCondLst>
                            <p:childTnLst>
                              <p:par>
                                <p:cTn id="53" presetID="10" presetClass="entr" presetSubtype="0" fill="hold" nodeType="afterEffect">
                                  <p:stCondLst>
                                    <p:cond delay="0"/>
                                  </p:stCondLst>
                                  <p:childTnLst>
                                    <p:set>
                                      <p:cBhvr>
                                        <p:cTn id="54" dur="1" fill="hold">
                                          <p:stCondLst>
                                            <p:cond delay="0"/>
                                          </p:stCondLst>
                                        </p:cTn>
                                        <p:tgtEl>
                                          <p:spTgt spid="14"/>
                                        </p:tgtEl>
                                        <p:attrNameLst>
                                          <p:attrName>style.visibility</p:attrName>
                                        </p:attrNameLst>
                                      </p:cBhvr>
                                      <p:to>
                                        <p:strVal val="visible"/>
                                      </p:to>
                                    </p:set>
                                    <p:animEffect transition="in" filter="fade">
                                      <p:cBhvr>
                                        <p:cTn id="55" dur="300"/>
                                        <p:tgtEl>
                                          <p:spTgt spid="14"/>
                                        </p:tgtEl>
                                      </p:cBhvr>
                                    </p:animEffect>
                                  </p:childTnLst>
                                </p:cTn>
                              </p:par>
                            </p:childTnLst>
                          </p:cTn>
                        </p:par>
                        <p:par>
                          <p:cTn id="56" fill="hold">
                            <p:stCondLst>
                              <p:cond delay="3900"/>
                            </p:stCondLst>
                            <p:childTnLst>
                              <p:par>
                                <p:cTn id="57" presetID="10" presetClass="entr" presetSubtype="0" fill="hold" nodeType="after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fade">
                                      <p:cBhvr>
                                        <p:cTn id="59" dur="300"/>
                                        <p:tgtEl>
                                          <p:spTgt spid="62"/>
                                        </p:tgtEl>
                                      </p:cBhvr>
                                    </p:animEffect>
                                  </p:childTnLst>
                                </p:cTn>
                              </p:par>
                            </p:childTnLst>
                          </p:cTn>
                        </p:par>
                        <p:par>
                          <p:cTn id="60" fill="hold">
                            <p:stCondLst>
                              <p:cond delay="4200"/>
                            </p:stCondLst>
                            <p:childTnLst>
                              <p:par>
                                <p:cTn id="61" presetID="10" presetClass="entr" presetSubtype="0" fill="hold" nodeType="afterEffect">
                                  <p:stCondLst>
                                    <p:cond delay="0"/>
                                  </p:stCondLst>
                                  <p:childTnLst>
                                    <p:set>
                                      <p:cBhvr>
                                        <p:cTn id="62" dur="1" fill="hold">
                                          <p:stCondLst>
                                            <p:cond delay="0"/>
                                          </p:stCondLst>
                                        </p:cTn>
                                        <p:tgtEl>
                                          <p:spTgt spid="54"/>
                                        </p:tgtEl>
                                        <p:attrNameLst>
                                          <p:attrName>style.visibility</p:attrName>
                                        </p:attrNameLst>
                                      </p:cBhvr>
                                      <p:to>
                                        <p:strVal val="visible"/>
                                      </p:to>
                                    </p:set>
                                    <p:animEffect transition="in" filter="fade">
                                      <p:cBhvr>
                                        <p:cTn id="63" dur="300"/>
                                        <p:tgtEl>
                                          <p:spTgt spid="54"/>
                                        </p:tgtEl>
                                      </p:cBhvr>
                                    </p:animEffect>
                                  </p:childTnLst>
                                </p:cTn>
                              </p:par>
                            </p:childTnLst>
                          </p:cTn>
                        </p:par>
                        <p:par>
                          <p:cTn id="64" fill="hold">
                            <p:stCondLst>
                              <p:cond delay="4500"/>
                            </p:stCondLst>
                            <p:childTnLst>
                              <p:par>
                                <p:cTn id="65" presetID="10" presetClass="entr" presetSubtype="0" fill="hold" nodeType="afterEffect">
                                  <p:stCondLst>
                                    <p:cond delay="0"/>
                                  </p:stCondLst>
                                  <p:childTnLst>
                                    <p:set>
                                      <p:cBhvr>
                                        <p:cTn id="66" dur="1" fill="hold">
                                          <p:stCondLst>
                                            <p:cond delay="0"/>
                                          </p:stCondLst>
                                        </p:cTn>
                                        <p:tgtEl>
                                          <p:spTgt spid="24"/>
                                        </p:tgtEl>
                                        <p:attrNameLst>
                                          <p:attrName>style.visibility</p:attrName>
                                        </p:attrNameLst>
                                      </p:cBhvr>
                                      <p:to>
                                        <p:strVal val="visible"/>
                                      </p:to>
                                    </p:set>
                                    <p:animEffect transition="in" filter="fade">
                                      <p:cBhvr>
                                        <p:cTn id="67" dur="300"/>
                                        <p:tgtEl>
                                          <p:spTgt spid="24"/>
                                        </p:tgtEl>
                                      </p:cBhvr>
                                    </p:animEffect>
                                  </p:childTnLst>
                                </p:cTn>
                              </p:par>
                            </p:childTnLst>
                          </p:cTn>
                        </p:par>
                        <p:par>
                          <p:cTn id="68" fill="hold">
                            <p:stCondLst>
                              <p:cond delay="4800"/>
                            </p:stCondLst>
                            <p:childTnLst>
                              <p:par>
                                <p:cTn id="69" presetID="10" presetClass="entr" presetSubtype="0" fill="hold" nodeType="afterEffect">
                                  <p:stCondLst>
                                    <p:cond delay="0"/>
                                  </p:stCondLst>
                                  <p:childTnLst>
                                    <p:set>
                                      <p:cBhvr>
                                        <p:cTn id="70" dur="1" fill="hold">
                                          <p:stCondLst>
                                            <p:cond delay="0"/>
                                          </p:stCondLst>
                                        </p:cTn>
                                        <p:tgtEl>
                                          <p:spTgt spid="49"/>
                                        </p:tgtEl>
                                        <p:attrNameLst>
                                          <p:attrName>style.visibility</p:attrName>
                                        </p:attrNameLst>
                                      </p:cBhvr>
                                      <p:to>
                                        <p:strVal val="visible"/>
                                      </p:to>
                                    </p:set>
                                    <p:animEffect transition="in" filter="fade">
                                      <p:cBhvr>
                                        <p:cTn id="71" dur="300"/>
                                        <p:tgtEl>
                                          <p:spTgt spid="49"/>
                                        </p:tgtEl>
                                      </p:cBhvr>
                                    </p:animEffect>
                                  </p:childTnLst>
                                </p:cTn>
                              </p:par>
                            </p:childTnLst>
                          </p:cTn>
                        </p:par>
                        <p:par>
                          <p:cTn id="72" fill="hold">
                            <p:stCondLst>
                              <p:cond delay="5100"/>
                            </p:stCondLst>
                            <p:childTnLst>
                              <p:par>
                                <p:cTn id="73" presetID="10" presetClass="entr" presetSubtype="0" fill="hold" nodeType="after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fade">
                                      <p:cBhvr>
                                        <p:cTn id="75" dur="300"/>
                                        <p:tgtEl>
                                          <p:spTgt spid="18"/>
                                        </p:tgtEl>
                                      </p:cBhvr>
                                    </p:animEffect>
                                  </p:childTnLst>
                                </p:cTn>
                              </p:par>
                            </p:childTnLst>
                          </p:cTn>
                        </p:par>
                        <p:par>
                          <p:cTn id="76" fill="hold">
                            <p:stCondLst>
                              <p:cond delay="5400"/>
                            </p:stCondLst>
                            <p:childTnLst>
                              <p:par>
                                <p:cTn id="77" presetID="10" presetClass="entr" presetSubtype="0" fill="hold"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fade">
                                      <p:cBhvr>
                                        <p:cTn id="79" dur="300"/>
                                        <p:tgtEl>
                                          <p:spTgt spid="16"/>
                                        </p:tgtEl>
                                      </p:cBhvr>
                                    </p:animEffect>
                                  </p:childTnLst>
                                </p:cTn>
                              </p:par>
                            </p:childTnLst>
                          </p:cTn>
                        </p:par>
                        <p:par>
                          <p:cTn id="80" fill="hold">
                            <p:stCondLst>
                              <p:cond delay="5700"/>
                            </p:stCondLst>
                            <p:childTnLst>
                              <p:par>
                                <p:cTn id="81" presetID="10" presetClass="entr" presetSubtype="0" fill="hold" nodeType="afterEffect">
                                  <p:stCondLst>
                                    <p:cond delay="0"/>
                                  </p:stCondLst>
                                  <p:childTnLst>
                                    <p:set>
                                      <p:cBhvr>
                                        <p:cTn id="82" dur="1" fill="hold">
                                          <p:stCondLst>
                                            <p:cond delay="0"/>
                                          </p:stCondLst>
                                        </p:cTn>
                                        <p:tgtEl>
                                          <p:spTgt spid="7"/>
                                        </p:tgtEl>
                                        <p:attrNameLst>
                                          <p:attrName>style.visibility</p:attrName>
                                        </p:attrNameLst>
                                      </p:cBhvr>
                                      <p:to>
                                        <p:strVal val="visible"/>
                                      </p:to>
                                    </p:set>
                                    <p:animEffect transition="in" filter="fade">
                                      <p:cBhvr>
                                        <p:cTn id="83" dur="300"/>
                                        <p:tgtEl>
                                          <p:spTgt spid="7"/>
                                        </p:tgtEl>
                                      </p:cBhvr>
                                    </p:animEffect>
                                  </p:childTnLst>
                                </p:cTn>
                              </p:par>
                            </p:childTnLst>
                          </p:cTn>
                        </p:par>
                        <p:par>
                          <p:cTn id="84" fill="hold">
                            <p:stCondLst>
                              <p:cond delay="6000"/>
                            </p:stCondLst>
                            <p:childTnLst>
                              <p:par>
                                <p:cTn id="85" presetID="10" presetClass="entr" presetSubtype="0" fill="hold" nodeType="afterEffect">
                                  <p:stCondLst>
                                    <p:cond delay="0"/>
                                  </p:stCondLst>
                                  <p:childTnLst>
                                    <p:set>
                                      <p:cBhvr>
                                        <p:cTn id="86" dur="1" fill="hold">
                                          <p:stCondLst>
                                            <p:cond delay="0"/>
                                          </p:stCondLst>
                                        </p:cTn>
                                        <p:tgtEl>
                                          <p:spTgt spid="61"/>
                                        </p:tgtEl>
                                        <p:attrNameLst>
                                          <p:attrName>style.visibility</p:attrName>
                                        </p:attrNameLst>
                                      </p:cBhvr>
                                      <p:to>
                                        <p:strVal val="visible"/>
                                      </p:to>
                                    </p:set>
                                    <p:animEffect transition="in" filter="fade">
                                      <p:cBhvr>
                                        <p:cTn id="87" dur="300"/>
                                        <p:tgtEl>
                                          <p:spTgt spid="61"/>
                                        </p:tgtEl>
                                      </p:cBhvr>
                                    </p:animEffect>
                                  </p:childTnLst>
                                </p:cTn>
                              </p:par>
                            </p:childTnLst>
                          </p:cTn>
                        </p:par>
                        <p:par>
                          <p:cTn id="88" fill="hold">
                            <p:stCondLst>
                              <p:cond delay="6300"/>
                            </p:stCondLst>
                            <p:childTnLst>
                              <p:par>
                                <p:cTn id="89" presetID="10" presetClass="entr" presetSubtype="0" fill="hold" nodeType="afterEffect">
                                  <p:stCondLst>
                                    <p:cond delay="0"/>
                                  </p:stCondLst>
                                  <p:childTnLst>
                                    <p:set>
                                      <p:cBhvr>
                                        <p:cTn id="90" dur="1" fill="hold">
                                          <p:stCondLst>
                                            <p:cond delay="0"/>
                                          </p:stCondLst>
                                        </p:cTn>
                                        <p:tgtEl>
                                          <p:spTgt spid="36"/>
                                        </p:tgtEl>
                                        <p:attrNameLst>
                                          <p:attrName>style.visibility</p:attrName>
                                        </p:attrNameLst>
                                      </p:cBhvr>
                                      <p:to>
                                        <p:strVal val="visible"/>
                                      </p:to>
                                    </p:set>
                                    <p:animEffect transition="in" filter="fade">
                                      <p:cBhvr>
                                        <p:cTn id="91" dur="300"/>
                                        <p:tgtEl>
                                          <p:spTgt spid="36"/>
                                        </p:tgtEl>
                                      </p:cBhvr>
                                    </p:animEffect>
                                  </p:childTnLst>
                                </p:cTn>
                              </p:par>
                            </p:childTnLst>
                          </p:cTn>
                        </p:par>
                        <p:par>
                          <p:cTn id="92" fill="hold">
                            <p:stCondLst>
                              <p:cond delay="6600"/>
                            </p:stCondLst>
                            <p:childTnLst>
                              <p:par>
                                <p:cTn id="93" presetID="10" presetClass="entr" presetSubtype="0" fill="hold" nodeType="afterEffect">
                                  <p:stCondLst>
                                    <p:cond delay="0"/>
                                  </p:stCondLst>
                                  <p:childTnLst>
                                    <p:set>
                                      <p:cBhvr>
                                        <p:cTn id="94" dur="1" fill="hold">
                                          <p:stCondLst>
                                            <p:cond delay="0"/>
                                          </p:stCondLst>
                                        </p:cTn>
                                        <p:tgtEl>
                                          <p:spTgt spid="20"/>
                                        </p:tgtEl>
                                        <p:attrNameLst>
                                          <p:attrName>style.visibility</p:attrName>
                                        </p:attrNameLst>
                                      </p:cBhvr>
                                      <p:to>
                                        <p:strVal val="visible"/>
                                      </p:to>
                                    </p:set>
                                    <p:animEffect transition="in" filter="fade">
                                      <p:cBhvr>
                                        <p:cTn id="95" dur="300"/>
                                        <p:tgtEl>
                                          <p:spTgt spid="20"/>
                                        </p:tgtEl>
                                      </p:cBhvr>
                                    </p:animEffect>
                                  </p:childTnLst>
                                </p:cTn>
                              </p:par>
                            </p:childTnLst>
                          </p:cTn>
                        </p:par>
                        <p:par>
                          <p:cTn id="96" fill="hold">
                            <p:stCondLst>
                              <p:cond delay="6900"/>
                            </p:stCondLst>
                            <p:childTnLst>
                              <p:par>
                                <p:cTn id="97" presetID="10" presetClass="entr" presetSubtype="0" fill="hold" nodeType="afterEffect">
                                  <p:stCondLst>
                                    <p:cond delay="0"/>
                                  </p:stCondLst>
                                  <p:childTnLst>
                                    <p:set>
                                      <p:cBhvr>
                                        <p:cTn id="98" dur="1" fill="hold">
                                          <p:stCondLst>
                                            <p:cond delay="0"/>
                                          </p:stCondLst>
                                        </p:cTn>
                                        <p:tgtEl>
                                          <p:spTgt spid="22"/>
                                        </p:tgtEl>
                                        <p:attrNameLst>
                                          <p:attrName>style.visibility</p:attrName>
                                        </p:attrNameLst>
                                      </p:cBhvr>
                                      <p:to>
                                        <p:strVal val="visible"/>
                                      </p:to>
                                    </p:set>
                                    <p:animEffect transition="in" filter="fade">
                                      <p:cBhvr>
                                        <p:cTn id="99" dur="300"/>
                                        <p:tgtEl>
                                          <p:spTgt spid="22"/>
                                        </p:tgtEl>
                                      </p:cBhvr>
                                    </p:animEffect>
                                  </p:childTnLst>
                                </p:cTn>
                              </p:par>
                            </p:childTnLst>
                          </p:cTn>
                        </p:par>
                        <p:par>
                          <p:cTn id="100" fill="hold">
                            <p:stCondLst>
                              <p:cond delay="7200"/>
                            </p:stCondLst>
                            <p:childTnLst>
                              <p:par>
                                <p:cTn id="101" presetID="10" presetClass="entr" presetSubtype="0" fill="hold" nodeType="afterEffect">
                                  <p:stCondLst>
                                    <p:cond delay="0"/>
                                  </p:stCondLst>
                                  <p:childTnLst>
                                    <p:set>
                                      <p:cBhvr>
                                        <p:cTn id="102" dur="1" fill="hold">
                                          <p:stCondLst>
                                            <p:cond delay="0"/>
                                          </p:stCondLst>
                                        </p:cTn>
                                        <p:tgtEl>
                                          <p:spTgt spid="69"/>
                                        </p:tgtEl>
                                        <p:attrNameLst>
                                          <p:attrName>style.visibility</p:attrName>
                                        </p:attrNameLst>
                                      </p:cBhvr>
                                      <p:to>
                                        <p:strVal val="visible"/>
                                      </p:to>
                                    </p:set>
                                    <p:animEffect transition="in" filter="fade">
                                      <p:cBhvr>
                                        <p:cTn id="103" dur="300"/>
                                        <p:tgtEl>
                                          <p:spTgt spid="69"/>
                                        </p:tgtEl>
                                      </p:cBhvr>
                                    </p:animEffect>
                                  </p:childTnLst>
                                </p:cTn>
                              </p:par>
                            </p:childTnLst>
                          </p:cTn>
                        </p:par>
                        <p:par>
                          <p:cTn id="104" fill="hold">
                            <p:stCondLst>
                              <p:cond delay="7500"/>
                            </p:stCondLst>
                            <p:childTnLst>
                              <p:par>
                                <p:cTn id="105" presetID="10" presetClass="entr" presetSubtype="0" fill="hold" nodeType="afterEffect">
                                  <p:stCondLst>
                                    <p:cond delay="0"/>
                                  </p:stCondLst>
                                  <p:childTnLst>
                                    <p:set>
                                      <p:cBhvr>
                                        <p:cTn id="106" dur="1" fill="hold">
                                          <p:stCondLst>
                                            <p:cond delay="0"/>
                                          </p:stCondLst>
                                        </p:cTn>
                                        <p:tgtEl>
                                          <p:spTgt spid="4"/>
                                        </p:tgtEl>
                                        <p:attrNameLst>
                                          <p:attrName>style.visibility</p:attrName>
                                        </p:attrNameLst>
                                      </p:cBhvr>
                                      <p:to>
                                        <p:strVal val="visible"/>
                                      </p:to>
                                    </p:set>
                                    <p:animEffect transition="in" filter="fade">
                                      <p:cBhvr>
                                        <p:cTn id="107" dur="300"/>
                                        <p:tgtEl>
                                          <p:spTgt spid="4"/>
                                        </p:tgtEl>
                                      </p:cBhvr>
                                    </p:animEffect>
                                  </p:childTnLst>
                                </p:cTn>
                              </p:par>
                            </p:childTnLst>
                          </p:cTn>
                        </p:par>
                        <p:par>
                          <p:cTn id="108" fill="hold">
                            <p:stCondLst>
                              <p:cond delay="7800"/>
                            </p:stCondLst>
                            <p:childTnLst>
                              <p:par>
                                <p:cTn id="109" presetID="10" presetClass="entr" presetSubtype="0" fill="hold" nodeType="afterEffect">
                                  <p:stCondLst>
                                    <p:cond delay="0"/>
                                  </p:stCondLst>
                                  <p:childTnLst>
                                    <p:set>
                                      <p:cBhvr>
                                        <p:cTn id="110" dur="1" fill="hold">
                                          <p:stCondLst>
                                            <p:cond delay="0"/>
                                          </p:stCondLst>
                                        </p:cTn>
                                        <p:tgtEl>
                                          <p:spTgt spid="27"/>
                                        </p:tgtEl>
                                        <p:attrNameLst>
                                          <p:attrName>style.visibility</p:attrName>
                                        </p:attrNameLst>
                                      </p:cBhvr>
                                      <p:to>
                                        <p:strVal val="visible"/>
                                      </p:to>
                                    </p:set>
                                    <p:animEffect transition="in" filter="fade">
                                      <p:cBhvr>
                                        <p:cTn id="111" dur="300"/>
                                        <p:tgtEl>
                                          <p:spTgt spid="27"/>
                                        </p:tgtEl>
                                      </p:cBhvr>
                                    </p:animEffect>
                                  </p:childTnLst>
                                </p:cTn>
                              </p:par>
                            </p:childTnLst>
                          </p:cTn>
                        </p:par>
                        <p:par>
                          <p:cTn id="112" fill="hold">
                            <p:stCondLst>
                              <p:cond delay="8100"/>
                            </p:stCondLst>
                            <p:childTnLst>
                              <p:par>
                                <p:cTn id="113" presetID="10" presetClass="entr" presetSubtype="0" fill="hold" nodeType="afterEffect">
                                  <p:stCondLst>
                                    <p:cond delay="0"/>
                                  </p:stCondLst>
                                  <p:childTnLst>
                                    <p:set>
                                      <p:cBhvr>
                                        <p:cTn id="114" dur="1" fill="hold">
                                          <p:stCondLst>
                                            <p:cond delay="0"/>
                                          </p:stCondLst>
                                        </p:cTn>
                                        <p:tgtEl>
                                          <p:spTgt spid="34"/>
                                        </p:tgtEl>
                                        <p:attrNameLst>
                                          <p:attrName>style.visibility</p:attrName>
                                        </p:attrNameLst>
                                      </p:cBhvr>
                                      <p:to>
                                        <p:strVal val="visible"/>
                                      </p:to>
                                    </p:set>
                                    <p:animEffect transition="in" filter="fade">
                                      <p:cBhvr>
                                        <p:cTn id="115" dur="300"/>
                                        <p:tgtEl>
                                          <p:spTgt spid="34"/>
                                        </p:tgtEl>
                                      </p:cBhvr>
                                    </p:animEffect>
                                  </p:childTnLst>
                                </p:cTn>
                              </p:par>
                            </p:childTnLst>
                          </p:cTn>
                        </p:par>
                        <p:par>
                          <p:cTn id="116" fill="hold">
                            <p:stCondLst>
                              <p:cond delay="8400"/>
                            </p:stCondLst>
                            <p:childTnLst>
                              <p:par>
                                <p:cTn id="117" presetID="10" presetClass="entr" presetSubtype="0" fill="hold" nodeType="afterEffect">
                                  <p:stCondLst>
                                    <p:cond delay="0"/>
                                  </p:stCondLst>
                                  <p:childTnLst>
                                    <p:set>
                                      <p:cBhvr>
                                        <p:cTn id="118" dur="1" fill="hold">
                                          <p:stCondLst>
                                            <p:cond delay="0"/>
                                          </p:stCondLst>
                                        </p:cTn>
                                        <p:tgtEl>
                                          <p:spTgt spid="70"/>
                                        </p:tgtEl>
                                        <p:attrNameLst>
                                          <p:attrName>style.visibility</p:attrName>
                                        </p:attrNameLst>
                                      </p:cBhvr>
                                      <p:to>
                                        <p:strVal val="visible"/>
                                      </p:to>
                                    </p:set>
                                    <p:animEffect transition="in" filter="fade">
                                      <p:cBhvr>
                                        <p:cTn id="119" dur="300"/>
                                        <p:tgtEl>
                                          <p:spTgt spid="70"/>
                                        </p:tgtEl>
                                      </p:cBhvr>
                                    </p:animEffect>
                                  </p:childTnLst>
                                </p:cTn>
                              </p:par>
                            </p:childTnLst>
                          </p:cTn>
                        </p:par>
                        <p:par>
                          <p:cTn id="120" fill="hold">
                            <p:stCondLst>
                              <p:cond delay="8700"/>
                            </p:stCondLst>
                            <p:childTnLst>
                              <p:par>
                                <p:cTn id="121" presetID="10" presetClass="entr" presetSubtype="0" fill="hold" nodeType="afterEffect">
                                  <p:stCondLst>
                                    <p:cond delay="0"/>
                                  </p:stCondLst>
                                  <p:childTnLst>
                                    <p:set>
                                      <p:cBhvr>
                                        <p:cTn id="122" dur="1" fill="hold">
                                          <p:stCondLst>
                                            <p:cond delay="0"/>
                                          </p:stCondLst>
                                        </p:cTn>
                                        <p:tgtEl>
                                          <p:spTgt spid="29"/>
                                        </p:tgtEl>
                                        <p:attrNameLst>
                                          <p:attrName>style.visibility</p:attrName>
                                        </p:attrNameLst>
                                      </p:cBhvr>
                                      <p:to>
                                        <p:strVal val="visible"/>
                                      </p:to>
                                    </p:set>
                                    <p:animEffect transition="in" filter="fade">
                                      <p:cBhvr>
                                        <p:cTn id="123" dur="300"/>
                                        <p:tgtEl>
                                          <p:spTgt spid="29"/>
                                        </p:tgtEl>
                                      </p:cBhvr>
                                    </p:animEffect>
                                  </p:childTnLst>
                                </p:cTn>
                              </p:par>
                            </p:childTnLst>
                          </p:cTn>
                        </p:par>
                        <p:par>
                          <p:cTn id="124" fill="hold">
                            <p:stCondLst>
                              <p:cond delay="9000"/>
                            </p:stCondLst>
                            <p:childTnLst>
                              <p:par>
                                <p:cTn id="125" presetID="10" presetClass="entr" presetSubtype="0" fill="hold" nodeType="afterEffect">
                                  <p:stCondLst>
                                    <p:cond delay="0"/>
                                  </p:stCondLst>
                                  <p:childTnLst>
                                    <p:set>
                                      <p:cBhvr>
                                        <p:cTn id="126" dur="1" fill="hold">
                                          <p:stCondLst>
                                            <p:cond delay="0"/>
                                          </p:stCondLst>
                                        </p:cTn>
                                        <p:tgtEl>
                                          <p:spTgt spid="45"/>
                                        </p:tgtEl>
                                        <p:attrNameLst>
                                          <p:attrName>style.visibility</p:attrName>
                                        </p:attrNameLst>
                                      </p:cBhvr>
                                      <p:to>
                                        <p:strVal val="visible"/>
                                      </p:to>
                                    </p:set>
                                    <p:animEffect transition="in" filter="fade">
                                      <p:cBhvr>
                                        <p:cTn id="127" dur="300"/>
                                        <p:tgtEl>
                                          <p:spTgt spid="45"/>
                                        </p:tgtEl>
                                      </p:cBhvr>
                                    </p:animEffect>
                                  </p:childTnLst>
                                </p:cTn>
                              </p:par>
                            </p:childTnLst>
                          </p:cTn>
                        </p:par>
                        <p:par>
                          <p:cTn id="128" fill="hold">
                            <p:stCondLst>
                              <p:cond delay="9300"/>
                            </p:stCondLst>
                            <p:childTnLst>
                              <p:par>
                                <p:cTn id="129" presetID="10" presetClass="entr" presetSubtype="0" fill="hold" nodeType="afterEffect">
                                  <p:stCondLst>
                                    <p:cond delay="0"/>
                                  </p:stCondLst>
                                  <p:childTnLst>
                                    <p:set>
                                      <p:cBhvr>
                                        <p:cTn id="130" dur="1" fill="hold">
                                          <p:stCondLst>
                                            <p:cond delay="0"/>
                                          </p:stCondLst>
                                        </p:cTn>
                                        <p:tgtEl>
                                          <p:spTgt spid="78"/>
                                        </p:tgtEl>
                                        <p:attrNameLst>
                                          <p:attrName>style.visibility</p:attrName>
                                        </p:attrNameLst>
                                      </p:cBhvr>
                                      <p:to>
                                        <p:strVal val="visible"/>
                                      </p:to>
                                    </p:set>
                                    <p:animEffect transition="in" filter="fade">
                                      <p:cBhvr>
                                        <p:cTn id="131" dur="300"/>
                                        <p:tgtEl>
                                          <p:spTgt spid="78"/>
                                        </p:tgtEl>
                                      </p:cBhvr>
                                    </p:animEffect>
                                  </p:childTnLst>
                                </p:cTn>
                              </p:par>
                            </p:childTnLst>
                          </p:cTn>
                        </p:par>
                        <p:par>
                          <p:cTn id="132" fill="hold">
                            <p:stCondLst>
                              <p:cond delay="9600"/>
                            </p:stCondLst>
                            <p:childTnLst>
                              <p:par>
                                <p:cTn id="133" presetID="10" presetClass="entr" presetSubtype="0" fill="hold" nodeType="afterEffect">
                                  <p:stCondLst>
                                    <p:cond delay="0"/>
                                  </p:stCondLst>
                                  <p:childTnLst>
                                    <p:set>
                                      <p:cBhvr>
                                        <p:cTn id="134" dur="1" fill="hold">
                                          <p:stCondLst>
                                            <p:cond delay="0"/>
                                          </p:stCondLst>
                                        </p:cTn>
                                        <p:tgtEl>
                                          <p:spTgt spid="26"/>
                                        </p:tgtEl>
                                        <p:attrNameLst>
                                          <p:attrName>style.visibility</p:attrName>
                                        </p:attrNameLst>
                                      </p:cBhvr>
                                      <p:to>
                                        <p:strVal val="visible"/>
                                      </p:to>
                                    </p:set>
                                    <p:animEffect transition="in" filter="fade">
                                      <p:cBhvr>
                                        <p:cTn id="135" dur="300"/>
                                        <p:tgtEl>
                                          <p:spTgt spid="26"/>
                                        </p:tgtEl>
                                      </p:cBhvr>
                                    </p:animEffect>
                                  </p:childTnLst>
                                </p:cTn>
                              </p:par>
                            </p:childTnLst>
                          </p:cTn>
                        </p:par>
                        <p:par>
                          <p:cTn id="136" fill="hold">
                            <p:stCondLst>
                              <p:cond delay="9900"/>
                            </p:stCondLst>
                            <p:childTnLst>
                              <p:par>
                                <p:cTn id="137" presetID="10" presetClass="entr" presetSubtype="0" fill="hold" nodeType="afterEffect">
                                  <p:stCondLst>
                                    <p:cond delay="0"/>
                                  </p:stCondLst>
                                  <p:childTnLst>
                                    <p:set>
                                      <p:cBhvr>
                                        <p:cTn id="138" dur="1" fill="hold">
                                          <p:stCondLst>
                                            <p:cond delay="0"/>
                                          </p:stCondLst>
                                        </p:cTn>
                                        <p:tgtEl>
                                          <p:spTgt spid="58"/>
                                        </p:tgtEl>
                                        <p:attrNameLst>
                                          <p:attrName>style.visibility</p:attrName>
                                        </p:attrNameLst>
                                      </p:cBhvr>
                                      <p:to>
                                        <p:strVal val="visible"/>
                                      </p:to>
                                    </p:set>
                                    <p:animEffect transition="in" filter="fade">
                                      <p:cBhvr>
                                        <p:cTn id="139" dur="300"/>
                                        <p:tgtEl>
                                          <p:spTgt spid="58"/>
                                        </p:tgtEl>
                                      </p:cBhvr>
                                    </p:animEffect>
                                  </p:childTnLst>
                                </p:cTn>
                              </p:par>
                            </p:childTnLst>
                          </p:cTn>
                        </p:par>
                        <p:par>
                          <p:cTn id="140" fill="hold">
                            <p:stCondLst>
                              <p:cond delay="10200"/>
                            </p:stCondLst>
                            <p:childTnLst>
                              <p:par>
                                <p:cTn id="141" presetID="10" presetClass="entr" presetSubtype="0" fill="hold" nodeType="afterEffect">
                                  <p:stCondLst>
                                    <p:cond delay="0"/>
                                  </p:stCondLst>
                                  <p:childTnLst>
                                    <p:set>
                                      <p:cBhvr>
                                        <p:cTn id="142" dur="1" fill="hold">
                                          <p:stCondLst>
                                            <p:cond delay="0"/>
                                          </p:stCondLst>
                                        </p:cTn>
                                        <p:tgtEl>
                                          <p:spTgt spid="28"/>
                                        </p:tgtEl>
                                        <p:attrNameLst>
                                          <p:attrName>style.visibility</p:attrName>
                                        </p:attrNameLst>
                                      </p:cBhvr>
                                      <p:to>
                                        <p:strVal val="visible"/>
                                      </p:to>
                                    </p:set>
                                    <p:animEffect transition="in" filter="fade">
                                      <p:cBhvr>
                                        <p:cTn id="143" dur="300"/>
                                        <p:tgtEl>
                                          <p:spTgt spid="28"/>
                                        </p:tgtEl>
                                      </p:cBhvr>
                                    </p:animEffect>
                                  </p:childTnLst>
                                </p:cTn>
                              </p:par>
                            </p:childTnLst>
                          </p:cTn>
                        </p:par>
                        <p:par>
                          <p:cTn id="144" fill="hold">
                            <p:stCondLst>
                              <p:cond delay="10500"/>
                            </p:stCondLst>
                            <p:childTnLst>
                              <p:par>
                                <p:cTn id="145" presetID="10" presetClass="entr" presetSubtype="0" fill="hold" nodeType="afterEffect">
                                  <p:stCondLst>
                                    <p:cond delay="0"/>
                                  </p:stCondLst>
                                  <p:childTnLst>
                                    <p:set>
                                      <p:cBhvr>
                                        <p:cTn id="146" dur="1" fill="hold">
                                          <p:stCondLst>
                                            <p:cond delay="0"/>
                                          </p:stCondLst>
                                        </p:cTn>
                                        <p:tgtEl>
                                          <p:spTgt spid="38"/>
                                        </p:tgtEl>
                                        <p:attrNameLst>
                                          <p:attrName>style.visibility</p:attrName>
                                        </p:attrNameLst>
                                      </p:cBhvr>
                                      <p:to>
                                        <p:strVal val="visible"/>
                                      </p:to>
                                    </p:set>
                                    <p:animEffect transition="in" filter="fade">
                                      <p:cBhvr>
                                        <p:cTn id="147" dur="300"/>
                                        <p:tgtEl>
                                          <p:spTgt spid="38"/>
                                        </p:tgtEl>
                                      </p:cBhvr>
                                    </p:animEffect>
                                  </p:childTnLst>
                                </p:cTn>
                              </p:par>
                            </p:childTnLst>
                          </p:cTn>
                        </p:par>
                        <p:par>
                          <p:cTn id="148" fill="hold">
                            <p:stCondLst>
                              <p:cond delay="10800"/>
                            </p:stCondLst>
                            <p:childTnLst>
                              <p:par>
                                <p:cTn id="149" presetID="10" presetClass="entr" presetSubtype="0" fill="hold" nodeType="afterEffect">
                                  <p:stCondLst>
                                    <p:cond delay="0"/>
                                  </p:stCondLst>
                                  <p:childTnLst>
                                    <p:set>
                                      <p:cBhvr>
                                        <p:cTn id="150" dur="1" fill="hold">
                                          <p:stCondLst>
                                            <p:cond delay="0"/>
                                          </p:stCondLst>
                                        </p:cTn>
                                        <p:tgtEl>
                                          <p:spTgt spid="68"/>
                                        </p:tgtEl>
                                        <p:attrNameLst>
                                          <p:attrName>style.visibility</p:attrName>
                                        </p:attrNameLst>
                                      </p:cBhvr>
                                      <p:to>
                                        <p:strVal val="visible"/>
                                      </p:to>
                                    </p:set>
                                    <p:animEffect transition="in" filter="fade">
                                      <p:cBhvr>
                                        <p:cTn id="151" dur="300"/>
                                        <p:tgtEl>
                                          <p:spTgt spid="68"/>
                                        </p:tgtEl>
                                      </p:cBhvr>
                                    </p:animEffect>
                                  </p:childTnLst>
                                </p:cTn>
                              </p:par>
                            </p:childTnLst>
                          </p:cTn>
                        </p:par>
                        <p:par>
                          <p:cTn id="152" fill="hold">
                            <p:stCondLst>
                              <p:cond delay="11100"/>
                            </p:stCondLst>
                            <p:childTnLst>
                              <p:par>
                                <p:cTn id="153" presetID="10" presetClass="entr" presetSubtype="0" fill="hold" nodeType="afterEffect">
                                  <p:stCondLst>
                                    <p:cond delay="0"/>
                                  </p:stCondLst>
                                  <p:childTnLst>
                                    <p:set>
                                      <p:cBhvr>
                                        <p:cTn id="154" dur="1" fill="hold">
                                          <p:stCondLst>
                                            <p:cond delay="0"/>
                                          </p:stCondLst>
                                        </p:cTn>
                                        <p:tgtEl>
                                          <p:spTgt spid="75"/>
                                        </p:tgtEl>
                                        <p:attrNameLst>
                                          <p:attrName>style.visibility</p:attrName>
                                        </p:attrNameLst>
                                      </p:cBhvr>
                                      <p:to>
                                        <p:strVal val="visible"/>
                                      </p:to>
                                    </p:set>
                                    <p:animEffect transition="in" filter="fade">
                                      <p:cBhvr>
                                        <p:cTn id="155" dur="300"/>
                                        <p:tgtEl>
                                          <p:spTgt spid="75"/>
                                        </p:tgtEl>
                                      </p:cBhvr>
                                    </p:animEffect>
                                  </p:childTnLst>
                                </p:cTn>
                              </p:par>
                            </p:childTnLst>
                          </p:cTn>
                        </p:par>
                        <p:par>
                          <p:cTn id="156" fill="hold">
                            <p:stCondLst>
                              <p:cond delay="11400"/>
                            </p:stCondLst>
                            <p:childTnLst>
                              <p:par>
                                <p:cTn id="157" presetID="10" presetClass="entr" presetSubtype="0" fill="hold" nodeType="afterEffect">
                                  <p:stCondLst>
                                    <p:cond delay="0"/>
                                  </p:stCondLst>
                                  <p:childTnLst>
                                    <p:set>
                                      <p:cBhvr>
                                        <p:cTn id="158" dur="1" fill="hold">
                                          <p:stCondLst>
                                            <p:cond delay="0"/>
                                          </p:stCondLst>
                                        </p:cTn>
                                        <p:tgtEl>
                                          <p:spTgt spid="21"/>
                                        </p:tgtEl>
                                        <p:attrNameLst>
                                          <p:attrName>style.visibility</p:attrName>
                                        </p:attrNameLst>
                                      </p:cBhvr>
                                      <p:to>
                                        <p:strVal val="visible"/>
                                      </p:to>
                                    </p:set>
                                    <p:animEffect transition="in" filter="fade">
                                      <p:cBhvr>
                                        <p:cTn id="159" dur="300"/>
                                        <p:tgtEl>
                                          <p:spTgt spid="21"/>
                                        </p:tgtEl>
                                      </p:cBhvr>
                                    </p:animEffect>
                                  </p:childTnLst>
                                </p:cTn>
                              </p:par>
                            </p:childTnLst>
                          </p:cTn>
                        </p:par>
                        <p:par>
                          <p:cTn id="160" fill="hold">
                            <p:stCondLst>
                              <p:cond delay="11700"/>
                            </p:stCondLst>
                            <p:childTnLst>
                              <p:par>
                                <p:cTn id="161" presetID="10" presetClass="entr" presetSubtype="0" fill="hold" nodeType="afterEffect">
                                  <p:stCondLst>
                                    <p:cond delay="0"/>
                                  </p:stCondLst>
                                  <p:childTnLst>
                                    <p:set>
                                      <p:cBhvr>
                                        <p:cTn id="162" dur="1" fill="hold">
                                          <p:stCondLst>
                                            <p:cond delay="0"/>
                                          </p:stCondLst>
                                        </p:cTn>
                                        <p:tgtEl>
                                          <p:spTgt spid="31"/>
                                        </p:tgtEl>
                                        <p:attrNameLst>
                                          <p:attrName>style.visibility</p:attrName>
                                        </p:attrNameLst>
                                      </p:cBhvr>
                                      <p:to>
                                        <p:strVal val="visible"/>
                                      </p:to>
                                    </p:set>
                                    <p:animEffect transition="in" filter="fade">
                                      <p:cBhvr>
                                        <p:cTn id="163" dur="300"/>
                                        <p:tgtEl>
                                          <p:spTgt spid="31"/>
                                        </p:tgtEl>
                                      </p:cBhvr>
                                    </p:animEffect>
                                  </p:childTnLst>
                                </p:cTn>
                              </p:par>
                            </p:childTnLst>
                          </p:cTn>
                        </p:par>
                        <p:par>
                          <p:cTn id="164" fill="hold">
                            <p:stCondLst>
                              <p:cond delay="12000"/>
                            </p:stCondLst>
                            <p:childTnLst>
                              <p:par>
                                <p:cTn id="165" presetID="10" presetClass="entr" presetSubtype="0" fill="hold" nodeType="afterEffect">
                                  <p:stCondLst>
                                    <p:cond delay="0"/>
                                  </p:stCondLst>
                                  <p:childTnLst>
                                    <p:set>
                                      <p:cBhvr>
                                        <p:cTn id="166" dur="1" fill="hold">
                                          <p:stCondLst>
                                            <p:cond delay="0"/>
                                          </p:stCondLst>
                                        </p:cTn>
                                        <p:tgtEl>
                                          <p:spTgt spid="64"/>
                                        </p:tgtEl>
                                        <p:attrNameLst>
                                          <p:attrName>style.visibility</p:attrName>
                                        </p:attrNameLst>
                                      </p:cBhvr>
                                      <p:to>
                                        <p:strVal val="visible"/>
                                      </p:to>
                                    </p:set>
                                    <p:animEffect transition="in" filter="fade">
                                      <p:cBhvr>
                                        <p:cTn id="167" dur="300"/>
                                        <p:tgtEl>
                                          <p:spTgt spid="64"/>
                                        </p:tgtEl>
                                      </p:cBhvr>
                                    </p:animEffect>
                                  </p:childTnLst>
                                </p:cTn>
                              </p:par>
                            </p:childTnLst>
                          </p:cTn>
                        </p:par>
                        <p:par>
                          <p:cTn id="168" fill="hold">
                            <p:stCondLst>
                              <p:cond delay="12300"/>
                            </p:stCondLst>
                            <p:childTnLst>
                              <p:par>
                                <p:cTn id="169" presetID="10" presetClass="entr" presetSubtype="0" fill="hold" nodeType="afterEffect">
                                  <p:stCondLst>
                                    <p:cond delay="0"/>
                                  </p:stCondLst>
                                  <p:childTnLst>
                                    <p:set>
                                      <p:cBhvr>
                                        <p:cTn id="170" dur="1" fill="hold">
                                          <p:stCondLst>
                                            <p:cond delay="0"/>
                                          </p:stCondLst>
                                        </p:cTn>
                                        <p:tgtEl>
                                          <p:spTgt spid="37"/>
                                        </p:tgtEl>
                                        <p:attrNameLst>
                                          <p:attrName>style.visibility</p:attrName>
                                        </p:attrNameLst>
                                      </p:cBhvr>
                                      <p:to>
                                        <p:strVal val="visible"/>
                                      </p:to>
                                    </p:set>
                                    <p:animEffect transition="in" filter="fade">
                                      <p:cBhvr>
                                        <p:cTn id="171" dur="300"/>
                                        <p:tgtEl>
                                          <p:spTgt spid="37"/>
                                        </p:tgtEl>
                                      </p:cBhvr>
                                    </p:animEffect>
                                  </p:childTnLst>
                                </p:cTn>
                              </p:par>
                            </p:childTnLst>
                          </p:cTn>
                        </p:par>
                        <p:par>
                          <p:cTn id="172" fill="hold">
                            <p:stCondLst>
                              <p:cond delay="12600"/>
                            </p:stCondLst>
                            <p:childTnLst>
                              <p:par>
                                <p:cTn id="173" presetID="10" presetClass="entr" presetSubtype="0" fill="hold" nodeType="afterEffect">
                                  <p:stCondLst>
                                    <p:cond delay="0"/>
                                  </p:stCondLst>
                                  <p:childTnLst>
                                    <p:set>
                                      <p:cBhvr>
                                        <p:cTn id="174" dur="1" fill="hold">
                                          <p:stCondLst>
                                            <p:cond delay="0"/>
                                          </p:stCondLst>
                                        </p:cTn>
                                        <p:tgtEl>
                                          <p:spTgt spid="71"/>
                                        </p:tgtEl>
                                        <p:attrNameLst>
                                          <p:attrName>style.visibility</p:attrName>
                                        </p:attrNameLst>
                                      </p:cBhvr>
                                      <p:to>
                                        <p:strVal val="visible"/>
                                      </p:to>
                                    </p:set>
                                    <p:animEffect transition="in" filter="fade">
                                      <p:cBhvr>
                                        <p:cTn id="175" dur="300"/>
                                        <p:tgtEl>
                                          <p:spTgt spid="71"/>
                                        </p:tgtEl>
                                      </p:cBhvr>
                                    </p:animEffect>
                                  </p:childTnLst>
                                </p:cTn>
                              </p:par>
                            </p:childTnLst>
                          </p:cTn>
                        </p:par>
                        <p:par>
                          <p:cTn id="176" fill="hold">
                            <p:stCondLst>
                              <p:cond delay="12900"/>
                            </p:stCondLst>
                            <p:childTnLst>
                              <p:par>
                                <p:cTn id="177" presetID="10" presetClass="entr" presetSubtype="0" fill="hold" nodeType="afterEffect">
                                  <p:stCondLst>
                                    <p:cond delay="0"/>
                                  </p:stCondLst>
                                  <p:childTnLst>
                                    <p:set>
                                      <p:cBhvr>
                                        <p:cTn id="178" dur="1" fill="hold">
                                          <p:stCondLst>
                                            <p:cond delay="0"/>
                                          </p:stCondLst>
                                        </p:cTn>
                                        <p:tgtEl>
                                          <p:spTgt spid="3"/>
                                        </p:tgtEl>
                                        <p:attrNameLst>
                                          <p:attrName>style.visibility</p:attrName>
                                        </p:attrNameLst>
                                      </p:cBhvr>
                                      <p:to>
                                        <p:strVal val="visible"/>
                                      </p:to>
                                    </p:set>
                                    <p:animEffect transition="in" filter="fade">
                                      <p:cBhvr>
                                        <p:cTn id="179" dur="300"/>
                                        <p:tgtEl>
                                          <p:spTgt spid="3"/>
                                        </p:tgtEl>
                                      </p:cBhvr>
                                    </p:animEffect>
                                  </p:childTnLst>
                                </p:cTn>
                              </p:par>
                            </p:childTnLst>
                          </p:cTn>
                        </p:par>
                        <p:par>
                          <p:cTn id="180" fill="hold">
                            <p:stCondLst>
                              <p:cond delay="13200"/>
                            </p:stCondLst>
                            <p:childTnLst>
                              <p:par>
                                <p:cTn id="181" presetID="10" presetClass="entr" presetSubtype="0" fill="hold" nodeType="afterEffect">
                                  <p:stCondLst>
                                    <p:cond delay="0"/>
                                  </p:stCondLst>
                                  <p:childTnLst>
                                    <p:set>
                                      <p:cBhvr>
                                        <p:cTn id="182" dur="1" fill="hold">
                                          <p:stCondLst>
                                            <p:cond delay="0"/>
                                          </p:stCondLst>
                                        </p:cTn>
                                        <p:tgtEl>
                                          <p:spTgt spid="53"/>
                                        </p:tgtEl>
                                        <p:attrNameLst>
                                          <p:attrName>style.visibility</p:attrName>
                                        </p:attrNameLst>
                                      </p:cBhvr>
                                      <p:to>
                                        <p:strVal val="visible"/>
                                      </p:to>
                                    </p:set>
                                    <p:animEffect transition="in" filter="fade">
                                      <p:cBhvr>
                                        <p:cTn id="183" dur="300"/>
                                        <p:tgtEl>
                                          <p:spTgt spid="53"/>
                                        </p:tgtEl>
                                      </p:cBhvr>
                                    </p:animEffect>
                                  </p:childTnLst>
                                </p:cTn>
                              </p:par>
                            </p:childTnLst>
                          </p:cTn>
                        </p:par>
                        <p:par>
                          <p:cTn id="184" fill="hold">
                            <p:stCondLst>
                              <p:cond delay="13500"/>
                            </p:stCondLst>
                            <p:childTnLst>
                              <p:par>
                                <p:cTn id="185" presetID="10" presetClass="entr" presetSubtype="0" fill="hold" nodeType="afterEffect">
                                  <p:stCondLst>
                                    <p:cond delay="0"/>
                                  </p:stCondLst>
                                  <p:childTnLst>
                                    <p:set>
                                      <p:cBhvr>
                                        <p:cTn id="186" dur="1" fill="hold">
                                          <p:stCondLst>
                                            <p:cond delay="0"/>
                                          </p:stCondLst>
                                        </p:cTn>
                                        <p:tgtEl>
                                          <p:spTgt spid="65"/>
                                        </p:tgtEl>
                                        <p:attrNameLst>
                                          <p:attrName>style.visibility</p:attrName>
                                        </p:attrNameLst>
                                      </p:cBhvr>
                                      <p:to>
                                        <p:strVal val="visible"/>
                                      </p:to>
                                    </p:set>
                                    <p:animEffect transition="in" filter="fade">
                                      <p:cBhvr>
                                        <p:cTn id="187" dur="300"/>
                                        <p:tgtEl>
                                          <p:spTgt spid="65"/>
                                        </p:tgtEl>
                                      </p:cBhvr>
                                    </p:animEffect>
                                  </p:childTnLst>
                                </p:cTn>
                              </p:par>
                            </p:childTnLst>
                          </p:cTn>
                        </p:par>
                        <p:par>
                          <p:cTn id="188" fill="hold">
                            <p:stCondLst>
                              <p:cond delay="13800"/>
                            </p:stCondLst>
                            <p:childTnLst>
                              <p:par>
                                <p:cTn id="189" presetID="10" presetClass="entr" presetSubtype="0" fill="hold" nodeType="afterEffect">
                                  <p:stCondLst>
                                    <p:cond delay="0"/>
                                  </p:stCondLst>
                                  <p:childTnLst>
                                    <p:set>
                                      <p:cBhvr>
                                        <p:cTn id="190" dur="1" fill="hold">
                                          <p:stCondLst>
                                            <p:cond delay="0"/>
                                          </p:stCondLst>
                                        </p:cTn>
                                        <p:tgtEl>
                                          <p:spTgt spid="39"/>
                                        </p:tgtEl>
                                        <p:attrNameLst>
                                          <p:attrName>style.visibility</p:attrName>
                                        </p:attrNameLst>
                                      </p:cBhvr>
                                      <p:to>
                                        <p:strVal val="visible"/>
                                      </p:to>
                                    </p:set>
                                    <p:animEffect transition="in" filter="fade">
                                      <p:cBhvr>
                                        <p:cTn id="191" dur="500"/>
                                        <p:tgtEl>
                                          <p:spTgt spid="39"/>
                                        </p:tgtEl>
                                      </p:cBhvr>
                                    </p:animEffect>
                                  </p:childTnLst>
                                </p:cTn>
                              </p:par>
                            </p:childTnLst>
                          </p:cTn>
                        </p:par>
                        <p:par>
                          <p:cTn id="192" fill="hold">
                            <p:stCondLst>
                              <p:cond delay="14300"/>
                            </p:stCondLst>
                            <p:childTnLst>
                              <p:par>
                                <p:cTn id="193" presetID="10" presetClass="entr" presetSubtype="0" fill="hold" nodeType="afterEffect">
                                  <p:stCondLst>
                                    <p:cond delay="0"/>
                                  </p:stCondLst>
                                  <p:childTnLst>
                                    <p:set>
                                      <p:cBhvr>
                                        <p:cTn id="194" dur="1" fill="hold">
                                          <p:stCondLst>
                                            <p:cond delay="0"/>
                                          </p:stCondLst>
                                        </p:cTn>
                                        <p:tgtEl>
                                          <p:spTgt spid="47"/>
                                        </p:tgtEl>
                                        <p:attrNameLst>
                                          <p:attrName>style.visibility</p:attrName>
                                        </p:attrNameLst>
                                      </p:cBhvr>
                                      <p:to>
                                        <p:strVal val="visible"/>
                                      </p:to>
                                    </p:set>
                                    <p:animEffect transition="in" filter="fade">
                                      <p:cBhvr>
                                        <p:cTn id="195" dur="500"/>
                                        <p:tgtEl>
                                          <p:spTgt spid="47"/>
                                        </p:tgtEl>
                                      </p:cBhvr>
                                    </p:animEffect>
                                  </p:childTnLst>
                                </p:cTn>
                              </p:par>
                            </p:childTnLst>
                          </p:cTn>
                        </p:par>
                        <p:par>
                          <p:cTn id="196" fill="hold">
                            <p:stCondLst>
                              <p:cond delay="14800"/>
                            </p:stCondLst>
                            <p:childTnLst>
                              <p:par>
                                <p:cTn id="197" presetID="10" presetClass="entr" presetSubtype="0" fill="hold" nodeType="afterEffect">
                                  <p:stCondLst>
                                    <p:cond delay="0"/>
                                  </p:stCondLst>
                                  <p:childTnLst>
                                    <p:set>
                                      <p:cBhvr>
                                        <p:cTn id="198" dur="1" fill="hold">
                                          <p:stCondLst>
                                            <p:cond delay="0"/>
                                          </p:stCondLst>
                                        </p:cTn>
                                        <p:tgtEl>
                                          <p:spTgt spid="50"/>
                                        </p:tgtEl>
                                        <p:attrNameLst>
                                          <p:attrName>style.visibility</p:attrName>
                                        </p:attrNameLst>
                                      </p:cBhvr>
                                      <p:to>
                                        <p:strVal val="visible"/>
                                      </p:to>
                                    </p:set>
                                    <p:animEffect transition="in" filter="fade">
                                      <p:cBhvr>
                                        <p:cTn id="199" dur="500"/>
                                        <p:tgtEl>
                                          <p:spTgt spid="50"/>
                                        </p:tgtEl>
                                      </p:cBhvr>
                                    </p:animEffect>
                                  </p:childTnLst>
                                </p:cTn>
                              </p:par>
                            </p:childTnLst>
                          </p:cTn>
                        </p:par>
                        <p:par>
                          <p:cTn id="200" fill="hold">
                            <p:stCondLst>
                              <p:cond delay="15300"/>
                            </p:stCondLst>
                            <p:childTnLst>
                              <p:par>
                                <p:cTn id="201" presetID="10" presetClass="entr" presetSubtype="0" fill="hold" nodeType="afterEffect">
                                  <p:stCondLst>
                                    <p:cond delay="0"/>
                                  </p:stCondLst>
                                  <p:childTnLst>
                                    <p:set>
                                      <p:cBhvr>
                                        <p:cTn id="202" dur="1" fill="hold">
                                          <p:stCondLst>
                                            <p:cond delay="0"/>
                                          </p:stCondLst>
                                        </p:cTn>
                                        <p:tgtEl>
                                          <p:spTgt spid="13"/>
                                        </p:tgtEl>
                                        <p:attrNameLst>
                                          <p:attrName>style.visibility</p:attrName>
                                        </p:attrNameLst>
                                      </p:cBhvr>
                                      <p:to>
                                        <p:strVal val="visible"/>
                                      </p:to>
                                    </p:set>
                                    <p:animEffect transition="in" filter="fade">
                                      <p:cBhvr>
                                        <p:cTn id="203" dur="300"/>
                                        <p:tgtEl>
                                          <p:spTgt spid="13"/>
                                        </p:tgtEl>
                                      </p:cBhvr>
                                    </p:animEffect>
                                  </p:childTnLst>
                                </p:cTn>
                              </p:par>
                            </p:childTnLst>
                          </p:cTn>
                        </p:par>
                        <p:par>
                          <p:cTn id="204" fill="hold">
                            <p:stCondLst>
                              <p:cond delay="15600"/>
                            </p:stCondLst>
                            <p:childTnLst>
                              <p:par>
                                <p:cTn id="205" presetID="10" presetClass="entr" presetSubtype="0" fill="hold" nodeType="afterEffect">
                                  <p:stCondLst>
                                    <p:cond delay="0"/>
                                  </p:stCondLst>
                                  <p:childTnLst>
                                    <p:set>
                                      <p:cBhvr>
                                        <p:cTn id="206" dur="1" fill="hold">
                                          <p:stCondLst>
                                            <p:cond delay="0"/>
                                          </p:stCondLst>
                                        </p:cTn>
                                        <p:tgtEl>
                                          <p:spTgt spid="33"/>
                                        </p:tgtEl>
                                        <p:attrNameLst>
                                          <p:attrName>style.visibility</p:attrName>
                                        </p:attrNameLst>
                                      </p:cBhvr>
                                      <p:to>
                                        <p:strVal val="visible"/>
                                      </p:to>
                                    </p:set>
                                    <p:animEffect transition="in" filter="fade">
                                      <p:cBhvr>
                                        <p:cTn id="207" dur="300"/>
                                        <p:tgtEl>
                                          <p:spTgt spid="33"/>
                                        </p:tgtEl>
                                      </p:cBhvr>
                                    </p:animEffect>
                                  </p:childTnLst>
                                </p:cTn>
                              </p:par>
                            </p:childTnLst>
                          </p:cTn>
                        </p:par>
                        <p:par>
                          <p:cTn id="208" fill="hold">
                            <p:stCondLst>
                              <p:cond delay="15900"/>
                            </p:stCondLst>
                            <p:childTnLst>
                              <p:par>
                                <p:cTn id="209" presetID="10" presetClass="entr" presetSubtype="0" fill="hold" nodeType="afterEffect">
                                  <p:stCondLst>
                                    <p:cond delay="0"/>
                                  </p:stCondLst>
                                  <p:childTnLst>
                                    <p:set>
                                      <p:cBhvr>
                                        <p:cTn id="210" dur="1" fill="hold">
                                          <p:stCondLst>
                                            <p:cond delay="0"/>
                                          </p:stCondLst>
                                        </p:cTn>
                                        <p:tgtEl>
                                          <p:spTgt spid="72"/>
                                        </p:tgtEl>
                                        <p:attrNameLst>
                                          <p:attrName>style.visibility</p:attrName>
                                        </p:attrNameLst>
                                      </p:cBhvr>
                                      <p:to>
                                        <p:strVal val="visible"/>
                                      </p:to>
                                    </p:set>
                                    <p:animEffect transition="in" filter="fade">
                                      <p:cBhvr>
                                        <p:cTn id="211" dur="300"/>
                                        <p:tgtEl>
                                          <p:spTgt spid="72"/>
                                        </p:tgtEl>
                                      </p:cBhvr>
                                    </p:animEffect>
                                  </p:childTnLst>
                                </p:cTn>
                              </p:par>
                            </p:childTnLst>
                          </p:cTn>
                        </p:par>
                        <p:par>
                          <p:cTn id="212" fill="hold">
                            <p:stCondLst>
                              <p:cond delay="16200"/>
                            </p:stCondLst>
                            <p:childTnLst>
                              <p:par>
                                <p:cTn id="213" presetID="10" presetClass="entr" presetSubtype="0" fill="hold" nodeType="afterEffect">
                                  <p:stCondLst>
                                    <p:cond delay="0"/>
                                  </p:stCondLst>
                                  <p:childTnLst>
                                    <p:set>
                                      <p:cBhvr>
                                        <p:cTn id="214" dur="1" fill="hold">
                                          <p:stCondLst>
                                            <p:cond delay="0"/>
                                          </p:stCondLst>
                                        </p:cTn>
                                        <p:tgtEl>
                                          <p:spTgt spid="73"/>
                                        </p:tgtEl>
                                        <p:attrNameLst>
                                          <p:attrName>style.visibility</p:attrName>
                                        </p:attrNameLst>
                                      </p:cBhvr>
                                      <p:to>
                                        <p:strVal val="visible"/>
                                      </p:to>
                                    </p:set>
                                    <p:animEffect transition="in" filter="fade">
                                      <p:cBhvr>
                                        <p:cTn id="215" dur="300"/>
                                        <p:tgtEl>
                                          <p:spTgt spid="73"/>
                                        </p:tgtEl>
                                      </p:cBhvr>
                                    </p:animEffect>
                                  </p:childTnLst>
                                </p:cTn>
                              </p:par>
                            </p:childTnLst>
                          </p:cTn>
                        </p:par>
                        <p:par>
                          <p:cTn id="216" fill="hold">
                            <p:stCondLst>
                              <p:cond delay="16500"/>
                            </p:stCondLst>
                            <p:childTnLst>
                              <p:par>
                                <p:cTn id="217" presetID="10" presetClass="entr" presetSubtype="0" fill="hold" nodeType="afterEffect">
                                  <p:stCondLst>
                                    <p:cond delay="0"/>
                                  </p:stCondLst>
                                  <p:childTnLst>
                                    <p:set>
                                      <p:cBhvr>
                                        <p:cTn id="218" dur="1" fill="hold">
                                          <p:stCondLst>
                                            <p:cond delay="0"/>
                                          </p:stCondLst>
                                        </p:cTn>
                                        <p:tgtEl>
                                          <p:spTgt spid="12"/>
                                        </p:tgtEl>
                                        <p:attrNameLst>
                                          <p:attrName>style.visibility</p:attrName>
                                        </p:attrNameLst>
                                      </p:cBhvr>
                                      <p:to>
                                        <p:strVal val="visible"/>
                                      </p:to>
                                    </p:set>
                                    <p:animEffect transition="in" filter="fade">
                                      <p:cBhvr>
                                        <p:cTn id="219" dur="300"/>
                                        <p:tgtEl>
                                          <p:spTgt spid="12"/>
                                        </p:tgtEl>
                                      </p:cBhvr>
                                    </p:animEffect>
                                  </p:childTnLst>
                                </p:cTn>
                              </p:par>
                            </p:childTnLst>
                          </p:cTn>
                        </p:par>
                        <p:par>
                          <p:cTn id="220" fill="hold">
                            <p:stCondLst>
                              <p:cond delay="16800"/>
                            </p:stCondLst>
                            <p:childTnLst>
                              <p:par>
                                <p:cTn id="221" presetID="10" presetClass="entr" presetSubtype="0" fill="hold" nodeType="afterEffect">
                                  <p:stCondLst>
                                    <p:cond delay="0"/>
                                  </p:stCondLst>
                                  <p:childTnLst>
                                    <p:set>
                                      <p:cBhvr>
                                        <p:cTn id="222" dur="1" fill="hold">
                                          <p:stCondLst>
                                            <p:cond delay="0"/>
                                          </p:stCondLst>
                                        </p:cTn>
                                        <p:tgtEl>
                                          <p:spTgt spid="15"/>
                                        </p:tgtEl>
                                        <p:attrNameLst>
                                          <p:attrName>style.visibility</p:attrName>
                                        </p:attrNameLst>
                                      </p:cBhvr>
                                      <p:to>
                                        <p:strVal val="visible"/>
                                      </p:to>
                                    </p:set>
                                    <p:animEffect transition="in" filter="fade">
                                      <p:cBhvr>
                                        <p:cTn id="223" dur="300"/>
                                        <p:tgtEl>
                                          <p:spTgt spid="15"/>
                                        </p:tgtEl>
                                      </p:cBhvr>
                                    </p:animEffect>
                                  </p:childTnLst>
                                </p:cTn>
                              </p:par>
                            </p:childTnLst>
                          </p:cTn>
                        </p:par>
                        <p:par>
                          <p:cTn id="224" fill="hold">
                            <p:stCondLst>
                              <p:cond delay="17100"/>
                            </p:stCondLst>
                            <p:childTnLst>
                              <p:par>
                                <p:cTn id="225" presetID="10" presetClass="entr" presetSubtype="0" fill="hold" nodeType="afterEffect">
                                  <p:stCondLst>
                                    <p:cond delay="0"/>
                                  </p:stCondLst>
                                  <p:childTnLst>
                                    <p:set>
                                      <p:cBhvr>
                                        <p:cTn id="226" dur="1" fill="hold">
                                          <p:stCondLst>
                                            <p:cond delay="0"/>
                                          </p:stCondLst>
                                        </p:cTn>
                                        <p:tgtEl>
                                          <p:spTgt spid="17"/>
                                        </p:tgtEl>
                                        <p:attrNameLst>
                                          <p:attrName>style.visibility</p:attrName>
                                        </p:attrNameLst>
                                      </p:cBhvr>
                                      <p:to>
                                        <p:strVal val="visible"/>
                                      </p:to>
                                    </p:set>
                                    <p:animEffect transition="in" filter="fade">
                                      <p:cBhvr>
                                        <p:cTn id="227" dur="300"/>
                                        <p:tgtEl>
                                          <p:spTgt spid="17"/>
                                        </p:tgtEl>
                                      </p:cBhvr>
                                    </p:animEffect>
                                  </p:childTnLst>
                                </p:cTn>
                              </p:par>
                            </p:childTnLst>
                          </p:cTn>
                        </p:par>
                        <p:par>
                          <p:cTn id="228" fill="hold">
                            <p:stCondLst>
                              <p:cond delay="17400"/>
                            </p:stCondLst>
                            <p:childTnLst>
                              <p:par>
                                <p:cTn id="229" presetID="10" presetClass="entr" presetSubtype="0" fill="hold" nodeType="afterEffect">
                                  <p:stCondLst>
                                    <p:cond delay="0"/>
                                  </p:stCondLst>
                                  <p:childTnLst>
                                    <p:set>
                                      <p:cBhvr>
                                        <p:cTn id="230" dur="1" fill="hold">
                                          <p:stCondLst>
                                            <p:cond delay="0"/>
                                          </p:stCondLst>
                                        </p:cTn>
                                        <p:tgtEl>
                                          <p:spTgt spid="35"/>
                                        </p:tgtEl>
                                        <p:attrNameLst>
                                          <p:attrName>style.visibility</p:attrName>
                                        </p:attrNameLst>
                                      </p:cBhvr>
                                      <p:to>
                                        <p:strVal val="visible"/>
                                      </p:to>
                                    </p:set>
                                    <p:animEffect transition="in" filter="fade">
                                      <p:cBhvr>
                                        <p:cTn id="231" dur="300"/>
                                        <p:tgtEl>
                                          <p:spTgt spid="35"/>
                                        </p:tgtEl>
                                      </p:cBhvr>
                                    </p:animEffect>
                                  </p:childTnLst>
                                </p:cTn>
                              </p:par>
                            </p:childTnLst>
                          </p:cTn>
                        </p:par>
                        <p:par>
                          <p:cTn id="232" fill="hold">
                            <p:stCondLst>
                              <p:cond delay="17700"/>
                            </p:stCondLst>
                            <p:childTnLst>
                              <p:par>
                                <p:cTn id="233" presetID="10" presetClass="entr" presetSubtype="0" fill="hold" nodeType="afterEffect">
                                  <p:stCondLst>
                                    <p:cond delay="0"/>
                                  </p:stCondLst>
                                  <p:childTnLst>
                                    <p:set>
                                      <p:cBhvr>
                                        <p:cTn id="234" dur="1" fill="hold">
                                          <p:stCondLst>
                                            <p:cond delay="0"/>
                                          </p:stCondLst>
                                        </p:cTn>
                                        <p:tgtEl>
                                          <p:spTgt spid="48"/>
                                        </p:tgtEl>
                                        <p:attrNameLst>
                                          <p:attrName>style.visibility</p:attrName>
                                        </p:attrNameLst>
                                      </p:cBhvr>
                                      <p:to>
                                        <p:strVal val="visible"/>
                                      </p:to>
                                    </p:set>
                                    <p:animEffect transition="in" filter="fade">
                                      <p:cBhvr>
                                        <p:cTn id="235" dur="500"/>
                                        <p:tgtEl>
                                          <p:spTgt spid="48"/>
                                        </p:tgtEl>
                                      </p:cBhvr>
                                    </p:animEffect>
                                  </p:childTnLst>
                                </p:cTn>
                              </p:par>
                            </p:childTnLst>
                          </p:cTn>
                        </p:par>
                        <p:par>
                          <p:cTn id="236" fill="hold">
                            <p:stCondLst>
                              <p:cond delay="18200"/>
                            </p:stCondLst>
                            <p:childTnLst>
                              <p:par>
                                <p:cTn id="237" presetID="10" presetClass="entr" presetSubtype="0" fill="hold" nodeType="afterEffect">
                                  <p:stCondLst>
                                    <p:cond delay="0"/>
                                  </p:stCondLst>
                                  <p:childTnLst>
                                    <p:set>
                                      <p:cBhvr>
                                        <p:cTn id="238" dur="1" fill="hold">
                                          <p:stCondLst>
                                            <p:cond delay="0"/>
                                          </p:stCondLst>
                                        </p:cTn>
                                        <p:tgtEl>
                                          <p:spTgt spid="66"/>
                                        </p:tgtEl>
                                        <p:attrNameLst>
                                          <p:attrName>style.visibility</p:attrName>
                                        </p:attrNameLst>
                                      </p:cBhvr>
                                      <p:to>
                                        <p:strVal val="visible"/>
                                      </p:to>
                                    </p:set>
                                    <p:animEffect transition="in" filter="fade">
                                      <p:cBhvr>
                                        <p:cTn id="239" dur="500"/>
                                        <p:tgtEl>
                                          <p:spTgt spid="66"/>
                                        </p:tgtEl>
                                      </p:cBhvr>
                                    </p:animEffect>
                                  </p:childTnLst>
                                </p:cTn>
                              </p:par>
                            </p:childTnLst>
                          </p:cTn>
                        </p:par>
                        <p:par>
                          <p:cTn id="240" fill="hold">
                            <p:stCondLst>
                              <p:cond delay="18700"/>
                            </p:stCondLst>
                            <p:childTnLst>
                              <p:par>
                                <p:cTn id="241" presetID="10" presetClass="entr" presetSubtype="0" fill="hold" nodeType="afterEffect">
                                  <p:stCondLst>
                                    <p:cond delay="0"/>
                                  </p:stCondLst>
                                  <p:childTnLst>
                                    <p:set>
                                      <p:cBhvr>
                                        <p:cTn id="242" dur="1" fill="hold">
                                          <p:stCondLst>
                                            <p:cond delay="0"/>
                                          </p:stCondLst>
                                        </p:cTn>
                                        <p:tgtEl>
                                          <p:spTgt spid="11"/>
                                        </p:tgtEl>
                                        <p:attrNameLst>
                                          <p:attrName>style.visibility</p:attrName>
                                        </p:attrNameLst>
                                      </p:cBhvr>
                                      <p:to>
                                        <p:strVal val="visible"/>
                                      </p:to>
                                    </p:set>
                                    <p:animEffect transition="in" filter="fade">
                                      <p:cBhvr>
                                        <p:cTn id="243" dur="300"/>
                                        <p:tgtEl>
                                          <p:spTgt spid="11"/>
                                        </p:tgtEl>
                                      </p:cBhvr>
                                    </p:animEffect>
                                  </p:childTnLst>
                                </p:cTn>
                              </p:par>
                            </p:childTnLst>
                          </p:cTn>
                        </p:par>
                        <p:par>
                          <p:cTn id="244" fill="hold">
                            <p:stCondLst>
                              <p:cond delay="19000"/>
                            </p:stCondLst>
                            <p:childTnLst>
                              <p:par>
                                <p:cTn id="245" presetID="10" presetClass="entr" presetSubtype="0" fill="hold" nodeType="afterEffect">
                                  <p:stCondLst>
                                    <p:cond delay="0"/>
                                  </p:stCondLst>
                                  <p:childTnLst>
                                    <p:set>
                                      <p:cBhvr>
                                        <p:cTn id="246" dur="1" fill="hold">
                                          <p:stCondLst>
                                            <p:cond delay="0"/>
                                          </p:stCondLst>
                                        </p:cTn>
                                        <p:tgtEl>
                                          <p:spTgt spid="63"/>
                                        </p:tgtEl>
                                        <p:attrNameLst>
                                          <p:attrName>style.visibility</p:attrName>
                                        </p:attrNameLst>
                                      </p:cBhvr>
                                      <p:to>
                                        <p:strVal val="visible"/>
                                      </p:to>
                                    </p:set>
                                    <p:animEffect transition="in" filter="fade">
                                      <p:cBhvr>
                                        <p:cTn id="247" dur="300"/>
                                        <p:tgtEl>
                                          <p:spTgt spid="63"/>
                                        </p:tgtEl>
                                      </p:cBhvr>
                                    </p:animEffect>
                                  </p:childTnLst>
                                </p:cTn>
                              </p:par>
                            </p:childTnLst>
                          </p:cTn>
                        </p:par>
                        <p:par>
                          <p:cTn id="248" fill="hold">
                            <p:stCondLst>
                              <p:cond delay="19300"/>
                            </p:stCondLst>
                            <p:childTnLst>
                              <p:par>
                                <p:cTn id="249" presetID="10" presetClass="entr" presetSubtype="0" fill="hold" nodeType="afterEffect">
                                  <p:stCondLst>
                                    <p:cond delay="0"/>
                                  </p:stCondLst>
                                  <p:childTnLst>
                                    <p:set>
                                      <p:cBhvr>
                                        <p:cTn id="250" dur="1" fill="hold">
                                          <p:stCondLst>
                                            <p:cond delay="0"/>
                                          </p:stCondLst>
                                        </p:cTn>
                                        <p:tgtEl>
                                          <p:spTgt spid="55"/>
                                        </p:tgtEl>
                                        <p:attrNameLst>
                                          <p:attrName>style.visibility</p:attrName>
                                        </p:attrNameLst>
                                      </p:cBhvr>
                                      <p:to>
                                        <p:strVal val="visible"/>
                                      </p:to>
                                    </p:set>
                                    <p:animEffect transition="in" filter="fade">
                                      <p:cBhvr>
                                        <p:cTn id="251" dur="500"/>
                                        <p:tgtEl>
                                          <p:spTgt spid="55"/>
                                        </p:tgtEl>
                                      </p:cBhvr>
                                    </p:animEffect>
                                  </p:childTnLst>
                                </p:cTn>
                              </p:par>
                            </p:childTnLst>
                          </p:cTn>
                        </p:par>
                        <p:par>
                          <p:cTn id="252" fill="hold">
                            <p:stCondLst>
                              <p:cond delay="19800"/>
                            </p:stCondLst>
                            <p:childTnLst>
                              <p:par>
                                <p:cTn id="253" presetID="10" presetClass="entr" presetSubtype="0" fill="hold" nodeType="afterEffect">
                                  <p:stCondLst>
                                    <p:cond delay="0"/>
                                  </p:stCondLst>
                                  <p:childTnLst>
                                    <p:set>
                                      <p:cBhvr>
                                        <p:cTn id="254" dur="1" fill="hold">
                                          <p:stCondLst>
                                            <p:cond delay="0"/>
                                          </p:stCondLst>
                                        </p:cTn>
                                        <p:tgtEl>
                                          <p:spTgt spid="41"/>
                                        </p:tgtEl>
                                        <p:attrNameLst>
                                          <p:attrName>style.visibility</p:attrName>
                                        </p:attrNameLst>
                                      </p:cBhvr>
                                      <p:to>
                                        <p:strVal val="visible"/>
                                      </p:to>
                                    </p:set>
                                    <p:animEffect transition="in" filter="fade">
                                      <p:cBhvr>
                                        <p:cTn id="255" dur="500"/>
                                        <p:tgtEl>
                                          <p:spTgt spid="41"/>
                                        </p:tgtEl>
                                      </p:cBhvr>
                                    </p:animEffect>
                                  </p:childTnLst>
                                </p:cTn>
                              </p:par>
                            </p:childTnLst>
                          </p:cTn>
                        </p:par>
                        <p:par>
                          <p:cTn id="256" fill="hold">
                            <p:stCondLst>
                              <p:cond delay="20300"/>
                            </p:stCondLst>
                            <p:childTnLst>
                              <p:par>
                                <p:cTn id="257" presetID="10" presetClass="entr" presetSubtype="0" fill="hold" nodeType="afterEffect">
                                  <p:stCondLst>
                                    <p:cond delay="0"/>
                                  </p:stCondLst>
                                  <p:childTnLst>
                                    <p:set>
                                      <p:cBhvr>
                                        <p:cTn id="258" dur="1" fill="hold">
                                          <p:stCondLst>
                                            <p:cond delay="0"/>
                                          </p:stCondLst>
                                        </p:cTn>
                                        <p:tgtEl>
                                          <p:spTgt spid="56"/>
                                        </p:tgtEl>
                                        <p:attrNameLst>
                                          <p:attrName>style.visibility</p:attrName>
                                        </p:attrNameLst>
                                      </p:cBhvr>
                                      <p:to>
                                        <p:strVal val="visible"/>
                                      </p:to>
                                    </p:set>
                                    <p:animEffect transition="in" filter="fade">
                                      <p:cBhvr>
                                        <p:cTn id="259" dur="300"/>
                                        <p:tgtEl>
                                          <p:spTgt spid="56"/>
                                        </p:tgtEl>
                                      </p:cBhvr>
                                    </p:animEffect>
                                  </p:childTnLst>
                                </p:cTn>
                              </p:par>
                            </p:childTnLst>
                          </p:cTn>
                        </p:par>
                        <p:par>
                          <p:cTn id="260" fill="hold">
                            <p:stCondLst>
                              <p:cond delay="20600"/>
                            </p:stCondLst>
                            <p:childTnLst>
                              <p:par>
                                <p:cTn id="261" presetID="10" presetClass="entr" presetSubtype="0" fill="hold" nodeType="afterEffect">
                                  <p:stCondLst>
                                    <p:cond delay="0"/>
                                  </p:stCondLst>
                                  <p:childTnLst>
                                    <p:set>
                                      <p:cBhvr>
                                        <p:cTn id="262" dur="1" fill="hold">
                                          <p:stCondLst>
                                            <p:cond delay="0"/>
                                          </p:stCondLst>
                                        </p:cTn>
                                        <p:tgtEl>
                                          <p:spTgt spid="44"/>
                                        </p:tgtEl>
                                        <p:attrNameLst>
                                          <p:attrName>style.visibility</p:attrName>
                                        </p:attrNameLst>
                                      </p:cBhvr>
                                      <p:to>
                                        <p:strVal val="visible"/>
                                      </p:to>
                                    </p:set>
                                    <p:animEffect transition="in" filter="fade">
                                      <p:cBhvr>
                                        <p:cTn id="263" dur="300"/>
                                        <p:tgtEl>
                                          <p:spTgt spid="44"/>
                                        </p:tgtEl>
                                      </p:cBhvr>
                                    </p:animEffect>
                                  </p:childTnLst>
                                </p:cTn>
                              </p:par>
                            </p:childTnLst>
                          </p:cTn>
                        </p:par>
                        <p:par>
                          <p:cTn id="264" fill="hold">
                            <p:stCondLst>
                              <p:cond delay="20900"/>
                            </p:stCondLst>
                            <p:childTnLst>
                              <p:par>
                                <p:cTn id="265" presetID="10" presetClass="entr" presetSubtype="0" fill="hold" nodeType="afterEffect">
                                  <p:stCondLst>
                                    <p:cond delay="0"/>
                                  </p:stCondLst>
                                  <p:childTnLst>
                                    <p:set>
                                      <p:cBhvr>
                                        <p:cTn id="266" dur="1" fill="hold">
                                          <p:stCondLst>
                                            <p:cond delay="0"/>
                                          </p:stCondLst>
                                        </p:cTn>
                                        <p:tgtEl>
                                          <p:spTgt spid="74"/>
                                        </p:tgtEl>
                                        <p:attrNameLst>
                                          <p:attrName>style.visibility</p:attrName>
                                        </p:attrNameLst>
                                      </p:cBhvr>
                                      <p:to>
                                        <p:strVal val="visible"/>
                                      </p:to>
                                    </p:set>
                                    <p:animEffect transition="in" filter="fade">
                                      <p:cBhvr>
                                        <p:cTn id="267" dur="300"/>
                                        <p:tgtEl>
                                          <p:spTgt spid="74"/>
                                        </p:tgtEl>
                                      </p:cBhvr>
                                    </p:animEffect>
                                  </p:childTnLst>
                                </p:cTn>
                              </p:par>
                            </p:childTnLst>
                          </p:cTn>
                        </p:par>
                        <p:par>
                          <p:cTn id="268" fill="hold">
                            <p:stCondLst>
                              <p:cond delay="21200"/>
                            </p:stCondLst>
                            <p:childTnLst>
                              <p:par>
                                <p:cTn id="269" presetID="10" presetClass="entr" presetSubtype="0" fill="hold" nodeType="afterEffect">
                                  <p:stCondLst>
                                    <p:cond delay="0"/>
                                  </p:stCondLst>
                                  <p:childTnLst>
                                    <p:set>
                                      <p:cBhvr>
                                        <p:cTn id="270" dur="1" fill="hold">
                                          <p:stCondLst>
                                            <p:cond delay="0"/>
                                          </p:stCondLst>
                                        </p:cTn>
                                        <p:tgtEl>
                                          <p:spTgt spid="52"/>
                                        </p:tgtEl>
                                        <p:attrNameLst>
                                          <p:attrName>style.visibility</p:attrName>
                                        </p:attrNameLst>
                                      </p:cBhvr>
                                      <p:to>
                                        <p:strVal val="visible"/>
                                      </p:to>
                                    </p:set>
                                    <p:animEffect transition="in" filter="fade">
                                      <p:cBhvr>
                                        <p:cTn id="271" dur="500"/>
                                        <p:tgtEl>
                                          <p:spTgt spid="52"/>
                                        </p:tgtEl>
                                      </p:cBhvr>
                                    </p:animEffect>
                                  </p:childTnLst>
                                </p:cTn>
                              </p:par>
                            </p:childTnLst>
                          </p:cTn>
                        </p:par>
                        <p:par>
                          <p:cTn id="272" fill="hold">
                            <p:stCondLst>
                              <p:cond delay="21700"/>
                            </p:stCondLst>
                            <p:childTnLst>
                              <p:par>
                                <p:cTn id="273" presetID="10" presetClass="entr" presetSubtype="0" fill="hold" nodeType="afterEffect">
                                  <p:stCondLst>
                                    <p:cond delay="0"/>
                                  </p:stCondLst>
                                  <p:childTnLst>
                                    <p:set>
                                      <p:cBhvr>
                                        <p:cTn id="274" dur="1" fill="hold">
                                          <p:stCondLst>
                                            <p:cond delay="0"/>
                                          </p:stCondLst>
                                        </p:cTn>
                                        <p:tgtEl>
                                          <p:spTgt spid="60"/>
                                        </p:tgtEl>
                                        <p:attrNameLst>
                                          <p:attrName>style.visibility</p:attrName>
                                        </p:attrNameLst>
                                      </p:cBhvr>
                                      <p:to>
                                        <p:strVal val="visible"/>
                                      </p:to>
                                    </p:set>
                                    <p:animEffect transition="in" filter="fade">
                                      <p:cBhvr>
                                        <p:cTn id="275" dur="500"/>
                                        <p:tgtEl>
                                          <p:spTgt spid="60"/>
                                        </p:tgtEl>
                                      </p:cBhvr>
                                    </p:animEffect>
                                  </p:childTnLst>
                                </p:cTn>
                              </p:par>
                            </p:childTnLst>
                          </p:cTn>
                        </p:par>
                        <p:par>
                          <p:cTn id="276" fill="hold">
                            <p:stCondLst>
                              <p:cond delay="22200"/>
                            </p:stCondLst>
                            <p:childTnLst>
                              <p:par>
                                <p:cTn id="277" presetID="10" presetClass="entr" presetSubtype="0" fill="hold" nodeType="afterEffect">
                                  <p:stCondLst>
                                    <p:cond delay="0"/>
                                  </p:stCondLst>
                                  <p:childTnLst>
                                    <p:set>
                                      <p:cBhvr>
                                        <p:cTn id="278" dur="1" fill="hold">
                                          <p:stCondLst>
                                            <p:cond delay="0"/>
                                          </p:stCondLst>
                                        </p:cTn>
                                        <p:tgtEl>
                                          <p:spTgt spid="76"/>
                                        </p:tgtEl>
                                        <p:attrNameLst>
                                          <p:attrName>style.visibility</p:attrName>
                                        </p:attrNameLst>
                                      </p:cBhvr>
                                      <p:to>
                                        <p:strVal val="visible"/>
                                      </p:to>
                                    </p:set>
                                    <p:animEffect transition="in" filter="fade">
                                      <p:cBhvr>
                                        <p:cTn id="279" dur="300"/>
                                        <p:tgtEl>
                                          <p:spTgt spid="76"/>
                                        </p:tgtEl>
                                      </p:cBhvr>
                                    </p:animEffect>
                                  </p:childTnLst>
                                </p:cTn>
                              </p:par>
                            </p:childTnLst>
                          </p:cTn>
                        </p:par>
                        <p:par>
                          <p:cTn id="280" fill="hold">
                            <p:stCondLst>
                              <p:cond delay="22500"/>
                            </p:stCondLst>
                            <p:childTnLst>
                              <p:par>
                                <p:cTn id="281" presetID="10" presetClass="entr" presetSubtype="0" fill="hold" nodeType="afterEffect">
                                  <p:stCondLst>
                                    <p:cond delay="0"/>
                                  </p:stCondLst>
                                  <p:childTnLst>
                                    <p:set>
                                      <p:cBhvr>
                                        <p:cTn id="282" dur="1" fill="hold">
                                          <p:stCondLst>
                                            <p:cond delay="0"/>
                                          </p:stCondLst>
                                        </p:cTn>
                                        <p:tgtEl>
                                          <p:spTgt spid="25"/>
                                        </p:tgtEl>
                                        <p:attrNameLst>
                                          <p:attrName>style.visibility</p:attrName>
                                        </p:attrNameLst>
                                      </p:cBhvr>
                                      <p:to>
                                        <p:strVal val="visible"/>
                                      </p:to>
                                    </p:set>
                                    <p:animEffect transition="in" filter="fade">
                                      <p:cBhvr>
                                        <p:cTn id="283" dur="300"/>
                                        <p:tgtEl>
                                          <p:spTgt spid="25"/>
                                        </p:tgtEl>
                                      </p:cBhvr>
                                    </p:animEffect>
                                  </p:childTnLst>
                                </p:cTn>
                              </p:par>
                            </p:childTnLst>
                          </p:cTn>
                        </p:par>
                        <p:par>
                          <p:cTn id="284" fill="hold">
                            <p:stCondLst>
                              <p:cond delay="22800"/>
                            </p:stCondLst>
                            <p:childTnLst>
                              <p:par>
                                <p:cTn id="285" presetID="10" presetClass="entr" presetSubtype="0" fill="hold" nodeType="afterEffect">
                                  <p:stCondLst>
                                    <p:cond delay="0"/>
                                  </p:stCondLst>
                                  <p:childTnLst>
                                    <p:set>
                                      <p:cBhvr>
                                        <p:cTn id="286" dur="1" fill="hold">
                                          <p:stCondLst>
                                            <p:cond delay="0"/>
                                          </p:stCondLst>
                                        </p:cTn>
                                        <p:tgtEl>
                                          <p:spTgt spid="9"/>
                                        </p:tgtEl>
                                        <p:attrNameLst>
                                          <p:attrName>style.visibility</p:attrName>
                                        </p:attrNameLst>
                                      </p:cBhvr>
                                      <p:to>
                                        <p:strVal val="visible"/>
                                      </p:to>
                                    </p:set>
                                    <p:animEffect transition="in" filter="fade">
                                      <p:cBhvr>
                                        <p:cTn id="287" dur="300"/>
                                        <p:tgtEl>
                                          <p:spTgt spid="9"/>
                                        </p:tgtEl>
                                      </p:cBhvr>
                                    </p:animEffect>
                                  </p:childTnLst>
                                </p:cTn>
                              </p:par>
                            </p:childTnLst>
                          </p:cTn>
                        </p:par>
                        <p:par>
                          <p:cTn id="288" fill="hold">
                            <p:stCondLst>
                              <p:cond delay="23100"/>
                            </p:stCondLst>
                            <p:childTnLst>
                              <p:par>
                                <p:cTn id="289" presetID="10" presetClass="entr" presetSubtype="0" fill="hold" nodeType="afterEffect">
                                  <p:stCondLst>
                                    <p:cond delay="0"/>
                                  </p:stCondLst>
                                  <p:childTnLst>
                                    <p:set>
                                      <p:cBhvr>
                                        <p:cTn id="290" dur="1" fill="hold">
                                          <p:stCondLst>
                                            <p:cond delay="0"/>
                                          </p:stCondLst>
                                        </p:cTn>
                                        <p:tgtEl>
                                          <p:spTgt spid="57"/>
                                        </p:tgtEl>
                                        <p:attrNameLst>
                                          <p:attrName>style.visibility</p:attrName>
                                        </p:attrNameLst>
                                      </p:cBhvr>
                                      <p:to>
                                        <p:strVal val="visible"/>
                                      </p:to>
                                    </p:set>
                                    <p:animEffect transition="in" filter="fade">
                                      <p:cBhvr>
                                        <p:cTn id="291" dur="300"/>
                                        <p:tgtEl>
                                          <p:spTgt spid="57"/>
                                        </p:tgtEl>
                                      </p:cBhvr>
                                    </p:animEffect>
                                  </p:childTnLst>
                                </p:cTn>
                              </p:par>
                            </p:childTnLst>
                          </p:cTn>
                        </p:par>
                        <p:par>
                          <p:cTn id="292" fill="hold">
                            <p:stCondLst>
                              <p:cond delay="23400"/>
                            </p:stCondLst>
                            <p:childTnLst>
                              <p:par>
                                <p:cTn id="293" presetID="10" presetClass="entr" presetSubtype="0" fill="hold" nodeType="afterEffect">
                                  <p:stCondLst>
                                    <p:cond delay="0"/>
                                  </p:stCondLst>
                                  <p:childTnLst>
                                    <p:set>
                                      <p:cBhvr>
                                        <p:cTn id="294" dur="1" fill="hold">
                                          <p:stCondLst>
                                            <p:cond delay="0"/>
                                          </p:stCondLst>
                                        </p:cTn>
                                        <p:tgtEl>
                                          <p:spTgt spid="59"/>
                                        </p:tgtEl>
                                        <p:attrNameLst>
                                          <p:attrName>style.visibility</p:attrName>
                                        </p:attrNameLst>
                                      </p:cBhvr>
                                      <p:to>
                                        <p:strVal val="visible"/>
                                      </p:to>
                                    </p:set>
                                    <p:animEffect transition="in" filter="fade">
                                      <p:cBhvr>
                                        <p:cTn id="295" dur="300"/>
                                        <p:tgtEl>
                                          <p:spTgt spid="59"/>
                                        </p:tgtEl>
                                      </p:cBhvr>
                                    </p:animEffect>
                                  </p:childTnLst>
                                </p:cTn>
                              </p:par>
                            </p:childTnLst>
                          </p:cTn>
                        </p:par>
                        <p:par>
                          <p:cTn id="296" fill="hold">
                            <p:stCondLst>
                              <p:cond delay="23700"/>
                            </p:stCondLst>
                            <p:childTnLst>
                              <p:par>
                                <p:cTn id="297" presetID="10" presetClass="entr" presetSubtype="0" fill="hold" nodeType="afterEffect">
                                  <p:stCondLst>
                                    <p:cond delay="0"/>
                                  </p:stCondLst>
                                  <p:childTnLst>
                                    <p:set>
                                      <p:cBhvr>
                                        <p:cTn id="298" dur="1" fill="hold">
                                          <p:stCondLst>
                                            <p:cond delay="0"/>
                                          </p:stCondLst>
                                        </p:cTn>
                                        <p:tgtEl>
                                          <p:spTgt spid="67"/>
                                        </p:tgtEl>
                                        <p:attrNameLst>
                                          <p:attrName>style.visibility</p:attrName>
                                        </p:attrNameLst>
                                      </p:cBhvr>
                                      <p:to>
                                        <p:strVal val="visible"/>
                                      </p:to>
                                    </p:set>
                                    <p:animEffect transition="in" filter="fade">
                                      <p:cBhvr>
                                        <p:cTn id="299" dur="300"/>
                                        <p:tgtEl>
                                          <p:spTgt spid="67"/>
                                        </p:tgtEl>
                                      </p:cBhvr>
                                    </p:animEffect>
                                  </p:childTnLst>
                                </p:cTn>
                              </p:par>
                            </p:childTnLst>
                          </p:cTn>
                        </p:par>
                        <p:par>
                          <p:cTn id="300" fill="hold">
                            <p:stCondLst>
                              <p:cond delay="24000"/>
                            </p:stCondLst>
                            <p:childTnLst>
                              <p:par>
                                <p:cTn id="301" presetID="10" presetClass="entr" presetSubtype="0" fill="hold" nodeType="afterEffect">
                                  <p:stCondLst>
                                    <p:cond delay="0"/>
                                  </p:stCondLst>
                                  <p:childTnLst>
                                    <p:set>
                                      <p:cBhvr>
                                        <p:cTn id="302" dur="1" fill="hold">
                                          <p:stCondLst>
                                            <p:cond delay="0"/>
                                          </p:stCondLst>
                                        </p:cTn>
                                        <p:tgtEl>
                                          <p:spTgt spid="43"/>
                                        </p:tgtEl>
                                        <p:attrNameLst>
                                          <p:attrName>style.visibility</p:attrName>
                                        </p:attrNameLst>
                                      </p:cBhvr>
                                      <p:to>
                                        <p:strVal val="visible"/>
                                      </p:to>
                                    </p:set>
                                    <p:animEffect transition="in" filter="fade">
                                      <p:cBhvr>
                                        <p:cTn id="303" dur="3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a:extLst>
              <a:ext uri="{FF2B5EF4-FFF2-40B4-BE49-F238E27FC236}">
                <a16:creationId xmlns:a16="http://schemas.microsoft.com/office/drawing/2014/main" id="{D440DE9C-EB8C-D267-B429-B746C3C63BD4}"/>
              </a:ext>
            </a:extLst>
          </p:cNvPr>
          <p:cNvSpPr>
            <a:spLocks noGrp="1"/>
          </p:cNvSpPr>
          <p:nvPr>
            <p:ph idx="1"/>
          </p:nvPr>
        </p:nvSpPr>
        <p:spPr>
          <a:xfrm>
            <a:off x="419497" y="1403466"/>
            <a:ext cx="6864203" cy="4528983"/>
          </a:xfrm>
        </p:spPr>
        <p:txBody>
          <a:bodyPr>
            <a:normAutofit/>
          </a:bodyPr>
          <a:lstStyle/>
          <a:p>
            <a:pPr lvl="0"/>
            <a:r>
              <a:rPr lang="en-IE" sz="1800" b="1" spc="-15" dirty="0">
                <a:effectLst/>
                <a:latin typeface="Source Sans Pro" panose="020B0503030403020204" pitchFamily="34" charset="0"/>
                <a:ea typeface="Source Sans Pro" panose="020B0503030403020204" pitchFamily="34" charset="0"/>
              </a:rPr>
              <a:t>If organisations do not participate in the CO2 PL at tender stage, do they lose out on points?</a:t>
            </a:r>
            <a:endParaRPr lang="en-IE" sz="1800" b="1" dirty="0">
              <a:effectLst/>
              <a:latin typeface="Source Sans Pro" panose="020B0503030403020204" pitchFamily="34" charset="0"/>
              <a:ea typeface="Source Sans Pro" panose="020B0503030403020204" pitchFamily="34" charset="0"/>
            </a:endParaRPr>
          </a:p>
          <a:p>
            <a:endParaRPr lang="en-IE" sz="1800" b="1" dirty="0">
              <a:solidFill>
                <a:srgbClr val="000000"/>
              </a:solidFill>
              <a:effectLst/>
              <a:latin typeface="Source Sans Pro" panose="020B0503030403020204" pitchFamily="34" charset="0"/>
              <a:ea typeface="Source Sans Pro" panose="020B0503030403020204" pitchFamily="34" charset="0"/>
            </a:endParaRPr>
          </a:p>
          <a:p>
            <a:r>
              <a:rPr lang="en-IE" sz="1800" b="1" dirty="0">
                <a:solidFill>
                  <a:srgbClr val="000000"/>
                </a:solidFill>
                <a:effectLst/>
                <a:latin typeface="Source Sans Pro" panose="020B0503030403020204" pitchFamily="34" charset="0"/>
                <a:ea typeface="Source Sans Pro" panose="020B0503030403020204" pitchFamily="34" charset="0"/>
              </a:rPr>
              <a:t>Answer: </a:t>
            </a:r>
          </a:p>
          <a:p>
            <a:r>
              <a:rPr lang="en-IE" sz="1800" dirty="0">
                <a:solidFill>
                  <a:srgbClr val="000000"/>
                </a:solidFill>
                <a:effectLst/>
                <a:latin typeface="Source Sans Pro" panose="020B0503030403020204" pitchFamily="34" charset="0"/>
                <a:ea typeface="Source Sans Pro" panose="020B0503030403020204" pitchFamily="34" charset="0"/>
              </a:rPr>
              <a:t>Yes. Organisations submitting with no ambition level will receive no advantage at the award stage. Businesses can judge for themselves whether they want to invest in certification to increase their chances of winning the contract(s). The more tenders including the CO2PL as an award criteria, the greater the motivation.</a:t>
            </a:r>
            <a:endParaRPr lang="en-GB" dirty="0"/>
          </a:p>
        </p:txBody>
      </p:sp>
      <p:cxnSp>
        <p:nvCxnSpPr>
          <p:cNvPr id="9" name="Rechte verbindingslijn 8">
            <a:extLst>
              <a:ext uri="{FF2B5EF4-FFF2-40B4-BE49-F238E27FC236}">
                <a16:creationId xmlns:a16="http://schemas.microsoft.com/office/drawing/2014/main" id="{B7D6122D-4FC5-69AF-9486-1ACD90F5B649}"/>
              </a:ext>
            </a:extLst>
          </p:cNvPr>
          <p:cNvCxnSpPr/>
          <p:nvPr/>
        </p:nvCxnSpPr>
        <p:spPr>
          <a:xfrm>
            <a:off x="4992562" y="6690852"/>
            <a:ext cx="1302217" cy="0"/>
          </a:xfrm>
          <a:prstGeom prst="line">
            <a:avLst/>
          </a:prstGeom>
        </p:spPr>
        <p:style>
          <a:lnRef idx="2">
            <a:schemeClr val="accent3"/>
          </a:lnRef>
          <a:fillRef idx="0">
            <a:schemeClr val="accent3"/>
          </a:fillRef>
          <a:effectRef idx="1">
            <a:schemeClr val="accent3"/>
          </a:effectRef>
          <a:fontRef idx="minor">
            <a:schemeClr val="tx1"/>
          </a:fontRef>
        </p:style>
      </p:cxnSp>
      <p:pic>
        <p:nvPicPr>
          <p:cNvPr id="6" name="Afbeelding 3">
            <a:extLst>
              <a:ext uri="{FF2B5EF4-FFF2-40B4-BE49-F238E27FC236}">
                <a16:creationId xmlns:a16="http://schemas.microsoft.com/office/drawing/2014/main" id="{F638F5D2-E54B-346C-8BA8-FC3324F2899D}"/>
              </a:ext>
            </a:extLst>
          </p:cNvPr>
          <p:cNvPicPr>
            <a:picLocks noChangeAspect="1"/>
          </p:cNvPicPr>
          <p:nvPr/>
        </p:nvPicPr>
        <p:blipFill>
          <a:blip r:embed="rId4">
            <a:alphaModFix amt="35000"/>
          </a:blip>
          <a:stretch>
            <a:fillRect/>
          </a:stretch>
        </p:blipFill>
        <p:spPr>
          <a:xfrm>
            <a:off x="7848863" y="1292593"/>
            <a:ext cx="3789923" cy="3991158"/>
          </a:xfrm>
          <a:prstGeom prst="rect">
            <a:avLst/>
          </a:prstGeom>
        </p:spPr>
      </p:pic>
      <p:sp>
        <p:nvSpPr>
          <p:cNvPr id="8" name="Title 7">
            <a:extLst>
              <a:ext uri="{FF2B5EF4-FFF2-40B4-BE49-F238E27FC236}">
                <a16:creationId xmlns:a16="http://schemas.microsoft.com/office/drawing/2014/main" id="{FAECC0B6-8717-F592-2A5C-86E3277FB90A}"/>
              </a:ext>
            </a:extLst>
          </p:cNvPr>
          <p:cNvSpPr>
            <a:spLocks noGrp="1"/>
          </p:cNvSpPr>
          <p:nvPr>
            <p:ph type="title"/>
          </p:nvPr>
        </p:nvSpPr>
        <p:spPr/>
        <p:txBody>
          <a:bodyPr/>
          <a:lstStyle/>
          <a:p>
            <a:endParaRPr lang="en-IE"/>
          </a:p>
        </p:txBody>
      </p:sp>
      <p:grpSp>
        <p:nvGrpSpPr>
          <p:cNvPr id="10" name="Group 9">
            <a:extLst>
              <a:ext uri="{FF2B5EF4-FFF2-40B4-BE49-F238E27FC236}">
                <a16:creationId xmlns:a16="http://schemas.microsoft.com/office/drawing/2014/main" id="{50BE185C-9973-D90A-6C61-292F0857B9FC}"/>
              </a:ext>
            </a:extLst>
          </p:cNvPr>
          <p:cNvGrpSpPr/>
          <p:nvPr/>
        </p:nvGrpSpPr>
        <p:grpSpPr>
          <a:xfrm>
            <a:off x="0" y="111663"/>
            <a:ext cx="12192000" cy="1066800"/>
            <a:chOff x="0" y="18530"/>
            <a:chExt cx="12192000" cy="1066800"/>
          </a:xfrm>
        </p:grpSpPr>
        <p:pic>
          <p:nvPicPr>
            <p:cNvPr id="11" name="Picture 10">
              <a:extLst>
                <a:ext uri="{FF2B5EF4-FFF2-40B4-BE49-F238E27FC236}">
                  <a16:creationId xmlns:a16="http://schemas.microsoft.com/office/drawing/2014/main" id="{64BF3E31-6450-CF96-08E8-5C4450D75DF3}"/>
                </a:ext>
              </a:extLst>
            </p:cNvPr>
            <p:cNvPicPr>
              <a:picLocks noChangeAspect="1"/>
            </p:cNvPicPr>
            <p:nvPr/>
          </p:nvPicPr>
          <p:blipFill>
            <a:blip r:embed="rId5"/>
            <a:stretch>
              <a:fillRect/>
            </a:stretch>
          </p:blipFill>
          <p:spPr>
            <a:xfrm>
              <a:off x="0" y="18530"/>
              <a:ext cx="12192000" cy="1066800"/>
            </a:xfrm>
            <a:prstGeom prst="rect">
              <a:avLst/>
            </a:prstGeom>
          </p:spPr>
        </p:pic>
        <p:sp>
          <p:nvSpPr>
            <p:cNvPr id="12" name="Title 10">
              <a:extLst>
                <a:ext uri="{FF2B5EF4-FFF2-40B4-BE49-F238E27FC236}">
                  <a16:creationId xmlns:a16="http://schemas.microsoft.com/office/drawing/2014/main" id="{B1E1390E-8AED-4E99-D176-E97BF813D9CC}"/>
                </a:ext>
              </a:extLst>
            </p:cNvPr>
            <p:cNvSpPr txBox="1">
              <a:spLocks/>
            </p:cNvSpPr>
            <p:nvPr/>
          </p:nvSpPr>
          <p:spPr>
            <a:xfrm>
              <a:off x="838200" y="218821"/>
              <a:ext cx="10515600" cy="36639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500" b="0" i="0" kern="1200" baseline="0">
                  <a:solidFill>
                    <a:schemeClr val="tx1">
                      <a:lumMod val="75000"/>
                    </a:schemeClr>
                  </a:solidFill>
                  <a:latin typeface="Korolev Light" pitchFamily="2" charset="77"/>
                  <a:ea typeface="+mj-ea"/>
                  <a:cs typeface="+mj-cs"/>
                </a:defRPr>
              </a:lvl1pPr>
            </a:lstStyle>
            <a:p>
              <a:r>
                <a:rPr lang="en-US" sz="2400" dirty="0">
                  <a:latin typeface="Montserrat" panose="00000500000000000000" pitchFamily="2" charset="0"/>
                </a:rPr>
                <a:t>Observations &amp; Queries about CO</a:t>
              </a:r>
              <a:r>
                <a:rPr lang="en-US" sz="2400" baseline="-25000" dirty="0">
                  <a:latin typeface="Montserrat" panose="00000500000000000000" pitchFamily="2" charset="0"/>
                </a:rPr>
                <a:t>2</a:t>
              </a:r>
              <a:r>
                <a:rPr lang="en-US" sz="2400" dirty="0">
                  <a:latin typeface="Montserrat" panose="00000500000000000000" pitchFamily="2" charset="0"/>
                </a:rPr>
                <a:t>PL</a:t>
              </a:r>
            </a:p>
          </p:txBody>
        </p:sp>
      </p:grpSp>
    </p:spTree>
    <p:extLst>
      <p:ext uri="{BB962C8B-B14F-4D97-AF65-F5344CB8AC3E}">
        <p14:creationId xmlns:p14="http://schemas.microsoft.com/office/powerpoint/2010/main" val="1167452950"/>
      </p:ext>
    </p:extLst>
  </p:cSld>
  <p:clrMapOvr>
    <a:masterClrMapping/>
  </p:clrMapOvr>
  <p:extLst>
    <p:ext uri="{6950BFC3-D8DA-4A85-94F7-54DA5524770B}">
      <p188:commentRel xmlns:p188="http://schemas.microsoft.com/office/powerpoint/2018/8/main" r:id="rId3"/>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 name="TextBox 15">
            <a:extLst>
              <a:ext uri="{FF2B5EF4-FFF2-40B4-BE49-F238E27FC236}">
                <a16:creationId xmlns:a16="http://schemas.microsoft.com/office/drawing/2014/main" id="{0C82D6C6-D989-DD97-A9DF-F4A50F5769EE}"/>
              </a:ext>
            </a:extLst>
          </p:cNvPr>
          <p:cNvSpPr txBox="1"/>
          <p:nvPr/>
        </p:nvSpPr>
        <p:spPr>
          <a:xfrm>
            <a:off x="5192065" y="5757456"/>
            <a:ext cx="5613215" cy="427040"/>
          </a:xfrm>
          <a:prstGeom prst="rect">
            <a:avLst/>
          </a:prstGeom>
          <a:noFill/>
        </p:spPr>
        <p:txBody>
          <a:bodyPr wrap="square" rtlCol="0">
            <a:spAutoFit/>
          </a:bodyPr>
          <a:lstStyle>
            <a:defPPr>
              <a:defRPr lang="en-US"/>
            </a:defPPr>
            <a:lvl1pPr>
              <a:defRPr sz="2000">
                <a:solidFill>
                  <a:schemeClr val="bg1"/>
                </a:solidFill>
                <a:latin typeface="Montserrat" panose="00000500000000000000" pitchFamily="2" charset="0"/>
              </a:defRPr>
            </a:lvl1pPr>
          </a:lstStyle>
          <a:p>
            <a:pPr defTabSz="795528">
              <a:spcAft>
                <a:spcPts val="600"/>
              </a:spcAft>
            </a:pPr>
            <a:r>
              <a:rPr lang="en-IE" sz="2175" kern="1200">
                <a:solidFill>
                  <a:schemeClr val="bg1"/>
                </a:solidFill>
                <a:latin typeface="Montserrat" panose="00000500000000000000" pitchFamily="2" charset="0"/>
                <a:ea typeface="+mn-ea"/>
                <a:cs typeface="+mn-cs"/>
              </a:rPr>
              <a:t>rachel@igbc.ie</a:t>
            </a:r>
            <a:endParaRPr lang="en-IE" sz="2500"/>
          </a:p>
        </p:txBody>
      </p:sp>
      <p:pic>
        <p:nvPicPr>
          <p:cNvPr id="5122" name="Picture 2" descr="No alt text provided for this image">
            <a:extLst>
              <a:ext uri="{FF2B5EF4-FFF2-40B4-BE49-F238E27FC236}">
                <a16:creationId xmlns:a16="http://schemas.microsoft.com/office/drawing/2014/main" id="{2F39ED77-6CC3-D034-06A0-89DEAB39ED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359244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846F542-0A58-1E80-6D06-FF500E7903F6}"/>
              </a:ext>
            </a:extLst>
          </p:cNvPr>
          <p:cNvPicPr>
            <a:picLocks noChangeAspect="1"/>
          </p:cNvPicPr>
          <p:nvPr/>
        </p:nvPicPr>
        <p:blipFill>
          <a:blip r:embed="rId4"/>
          <a:stretch>
            <a:fillRect/>
          </a:stretch>
        </p:blipFill>
        <p:spPr>
          <a:xfrm>
            <a:off x="-89648" y="0"/>
            <a:ext cx="13008033" cy="6215156"/>
          </a:xfrm>
          <a:prstGeom prst="rect">
            <a:avLst/>
          </a:prstGeom>
        </p:spPr>
      </p:pic>
      <p:pic>
        <p:nvPicPr>
          <p:cNvPr id="46" name="Content Placeholder 45">
            <a:extLst>
              <a:ext uri="{FF2B5EF4-FFF2-40B4-BE49-F238E27FC236}">
                <a16:creationId xmlns:a16="http://schemas.microsoft.com/office/drawing/2014/main" id="{8B02B097-A210-4145-A818-E8D1FFC58FEC}"/>
              </a:ext>
            </a:extLst>
          </p:cNvPr>
          <p:cNvPicPr>
            <a:picLocks noGrp="1" noChangeAspect="1"/>
          </p:cNvPicPr>
          <p:nvPr>
            <p:ph idx="16"/>
          </p:nvPr>
        </p:nvPicPr>
        <p:blipFill>
          <a:blip r:embed="rId5"/>
          <a:stretch>
            <a:fillRect/>
          </a:stretch>
        </p:blipFill>
        <p:spPr>
          <a:xfrm>
            <a:off x="0" y="5784850"/>
            <a:ext cx="12192000" cy="1066800"/>
          </a:xfrm>
        </p:spPr>
      </p:pic>
    </p:spTree>
    <p:extLst>
      <p:ext uri="{BB962C8B-B14F-4D97-AF65-F5344CB8AC3E}">
        <p14:creationId xmlns:p14="http://schemas.microsoft.com/office/powerpoint/2010/main" val="3075997319"/>
      </p:ext>
    </p:extLst>
  </p:cSld>
  <p:clrMapOvr>
    <a:masterClrMapping/>
  </p:clrMapOvr>
  <p:extLst>
    <p:ext uri="{6950BFC3-D8DA-4A85-94F7-54DA5524770B}">
      <p188:commentRel xmlns:p188="http://schemas.microsoft.com/office/powerpoint/2018/8/main" r:id="rId3"/>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F663CA32-106A-BD4F-82C5-FB482385AA28}"/>
              </a:ext>
            </a:extLst>
          </p:cNvPr>
          <p:cNvSpPr/>
          <p:nvPr/>
        </p:nvSpPr>
        <p:spPr>
          <a:xfrm>
            <a:off x="0" y="0"/>
            <a:ext cx="6355644" cy="6858000"/>
          </a:xfrm>
          <a:prstGeom prst="rect">
            <a:avLst/>
          </a:prstGeom>
          <a:solidFill>
            <a:srgbClr val="80B3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5" name="Content Placeholder 44">
            <a:extLst>
              <a:ext uri="{FF2B5EF4-FFF2-40B4-BE49-F238E27FC236}">
                <a16:creationId xmlns:a16="http://schemas.microsoft.com/office/drawing/2014/main" id="{C2EEF045-041F-0E4E-9047-47AE97586018}"/>
              </a:ext>
            </a:extLst>
          </p:cNvPr>
          <p:cNvPicPr>
            <a:picLocks noGrp="1" noChangeAspect="1"/>
          </p:cNvPicPr>
          <p:nvPr>
            <p:ph idx="1"/>
          </p:nvPr>
        </p:nvPicPr>
        <p:blipFill>
          <a:blip r:embed="rId3"/>
          <a:stretch>
            <a:fillRect/>
          </a:stretch>
        </p:blipFill>
        <p:spPr>
          <a:xfrm>
            <a:off x="3343" y="0"/>
            <a:ext cx="4305300" cy="6858000"/>
          </a:xfrm>
        </p:spPr>
      </p:pic>
      <p:pic>
        <p:nvPicPr>
          <p:cNvPr id="10" name="Content Placeholder 9">
            <a:extLst>
              <a:ext uri="{FF2B5EF4-FFF2-40B4-BE49-F238E27FC236}">
                <a16:creationId xmlns:a16="http://schemas.microsoft.com/office/drawing/2014/main" id="{83325CA1-C719-0E45-A316-D1DAFEC85EA9}"/>
              </a:ext>
            </a:extLst>
          </p:cNvPr>
          <p:cNvPicPr>
            <a:picLocks noGrp="1" noChangeAspect="1"/>
          </p:cNvPicPr>
          <p:nvPr>
            <p:ph idx="16"/>
          </p:nvPr>
        </p:nvPicPr>
        <p:blipFill>
          <a:blip r:embed="rId4"/>
          <a:stretch>
            <a:fillRect/>
          </a:stretch>
        </p:blipFill>
        <p:spPr>
          <a:xfrm>
            <a:off x="0" y="5792400"/>
            <a:ext cx="12192000" cy="1066800"/>
          </a:xfrm>
        </p:spPr>
      </p:pic>
      <p:sp>
        <p:nvSpPr>
          <p:cNvPr id="8" name="Title 7">
            <a:extLst>
              <a:ext uri="{FF2B5EF4-FFF2-40B4-BE49-F238E27FC236}">
                <a16:creationId xmlns:a16="http://schemas.microsoft.com/office/drawing/2014/main" id="{1E5F9205-6CB8-7B4A-9225-713C63A4C2EF}"/>
              </a:ext>
            </a:extLst>
          </p:cNvPr>
          <p:cNvSpPr>
            <a:spLocks noGrp="1"/>
          </p:cNvSpPr>
          <p:nvPr>
            <p:ph type="title"/>
          </p:nvPr>
        </p:nvSpPr>
        <p:spPr/>
        <p:txBody>
          <a:bodyPr>
            <a:normAutofit fontScale="90000"/>
          </a:bodyPr>
          <a:lstStyle/>
          <a:p>
            <a:endParaRPr lang="en-US" dirty="0"/>
          </a:p>
        </p:txBody>
      </p:sp>
      <p:sp>
        <p:nvSpPr>
          <p:cNvPr id="3" name="TextBox 2">
            <a:extLst>
              <a:ext uri="{FF2B5EF4-FFF2-40B4-BE49-F238E27FC236}">
                <a16:creationId xmlns:a16="http://schemas.microsoft.com/office/drawing/2014/main" id="{416FC8D4-05CB-AAFD-80B9-80DDC3634F9F}"/>
              </a:ext>
            </a:extLst>
          </p:cNvPr>
          <p:cNvSpPr txBox="1"/>
          <p:nvPr/>
        </p:nvSpPr>
        <p:spPr>
          <a:xfrm>
            <a:off x="6092657" y="1165375"/>
            <a:ext cx="6096000" cy="5139869"/>
          </a:xfrm>
          <a:prstGeom prst="rect">
            <a:avLst/>
          </a:prstGeom>
          <a:noFill/>
        </p:spPr>
        <p:txBody>
          <a:bodyPr wrap="square">
            <a:spAutoFit/>
          </a:bodyPr>
          <a:lstStyle/>
          <a:p>
            <a:pPr algn="ctr"/>
            <a:r>
              <a:rPr lang="nl-NL" altLang="nl-NL" sz="2800" dirty="0">
                <a:latin typeface="Montserrat" panose="00000500000000000000" pitchFamily="2" charset="0"/>
              </a:rPr>
              <a:t>Thank you</a:t>
            </a:r>
          </a:p>
          <a:p>
            <a:pPr algn="ctr"/>
            <a:endParaRPr lang="nl-NL" altLang="nl-NL" sz="1600" dirty="0"/>
          </a:p>
          <a:p>
            <a:pPr algn="ctr"/>
            <a:r>
              <a:rPr lang="nl-NL" altLang="nl-NL" sz="2000" dirty="0">
                <a:latin typeface="Source Sans Pro" panose="020B0503030403020204" pitchFamily="34" charset="0"/>
                <a:ea typeface="Source Sans Pro" panose="020B0503030403020204" pitchFamily="34" charset="0"/>
              </a:rPr>
              <a:t>Inspired? </a:t>
            </a:r>
          </a:p>
          <a:p>
            <a:pPr algn="ctr"/>
            <a:endParaRPr lang="nl-NL" altLang="nl-NL" sz="2000" dirty="0">
              <a:latin typeface="Source Sans Pro" panose="020B0503030403020204" pitchFamily="34" charset="0"/>
              <a:ea typeface="Source Sans Pro" panose="020B0503030403020204" pitchFamily="34" charset="0"/>
            </a:endParaRPr>
          </a:p>
          <a:p>
            <a:pPr algn="ctr"/>
            <a:r>
              <a:rPr lang="nl-NL" altLang="nl-NL" sz="2000" dirty="0">
                <a:latin typeface="Source Sans Pro" panose="020B0503030403020204" pitchFamily="34" charset="0"/>
                <a:ea typeface="Source Sans Pro" panose="020B0503030403020204" pitchFamily="34" charset="0"/>
              </a:rPr>
              <a:t>contact</a:t>
            </a:r>
            <a:br>
              <a:rPr lang="nl-NL" altLang="nl-NL" sz="1800" b="1" dirty="0"/>
            </a:br>
            <a:r>
              <a:rPr lang="nl-NL" altLang="nl-NL" sz="2400" b="1" dirty="0">
                <a:latin typeface="Source Sans Pro" panose="020B0503030403020204" pitchFamily="34" charset="0"/>
                <a:ea typeface="Source Sans Pro" panose="020B0503030403020204" pitchFamily="34" charset="0"/>
              </a:rPr>
              <a:t>rachel@igbc.ie</a:t>
            </a:r>
          </a:p>
          <a:p>
            <a:pPr algn="ctr"/>
            <a:endParaRPr lang="nl-NL" altLang="nl-NL" sz="2000" dirty="0">
              <a:latin typeface="Source Sans Pro" panose="020B0503030403020204" pitchFamily="34" charset="0"/>
              <a:ea typeface="Source Sans Pro" panose="020B0503030403020204" pitchFamily="34" charset="0"/>
            </a:endParaRPr>
          </a:p>
          <a:p>
            <a:pPr algn="ctr"/>
            <a:endParaRPr lang="nl-NL" altLang="nl-NL" sz="2000" dirty="0">
              <a:latin typeface="Source Sans Pro" panose="020B0503030403020204" pitchFamily="34" charset="0"/>
              <a:ea typeface="Source Sans Pro" panose="020B0503030403020204" pitchFamily="34" charset="0"/>
            </a:endParaRPr>
          </a:p>
          <a:p>
            <a:pPr algn="ctr"/>
            <a:r>
              <a:rPr lang="nl-NL" altLang="nl-NL" sz="2000" dirty="0">
                <a:latin typeface="Source Sans Pro" panose="020B0503030403020204" pitchFamily="34" charset="0"/>
                <a:ea typeface="Source Sans Pro" panose="020B0503030403020204" pitchFamily="34" charset="0"/>
              </a:rPr>
              <a:t>inspiring examples at  </a:t>
            </a:r>
          </a:p>
          <a:p>
            <a:pPr algn="ctr"/>
            <a:r>
              <a:rPr lang="nl-NL" altLang="nl-NL" sz="2000" dirty="0">
                <a:latin typeface="Source Sans Pro" panose="020B0503030403020204" pitchFamily="34" charset="0"/>
                <a:ea typeface="Source Sans Pro" panose="020B0503030403020204" pitchFamily="34" charset="0"/>
              </a:rPr>
              <a:t>CO</a:t>
            </a:r>
            <a:r>
              <a:rPr lang="nl-NL" altLang="nl-NL" sz="2000" baseline="-25000" dirty="0">
                <a:latin typeface="Source Sans Pro" panose="020B0503030403020204" pitchFamily="34" charset="0"/>
                <a:ea typeface="Source Sans Pro" panose="020B0503030403020204" pitchFamily="34" charset="0"/>
              </a:rPr>
              <a:t>2</a:t>
            </a:r>
            <a:r>
              <a:rPr lang="nl-NL" altLang="nl-NL" sz="2000" dirty="0">
                <a:latin typeface="Source Sans Pro" panose="020B0503030403020204" pitchFamily="34" charset="0"/>
                <a:ea typeface="Source Sans Pro" panose="020B0503030403020204" pitchFamily="34" charset="0"/>
              </a:rPr>
              <a:t>PL </a:t>
            </a:r>
            <a:r>
              <a:rPr lang="nl-NL" altLang="nl-NL" sz="2000" dirty="0">
                <a:latin typeface="Source Sans Pro" panose="020B0503030403020204" pitchFamily="34" charset="0"/>
                <a:ea typeface="Source Sans Pro" panose="020B0503030403020204" pitchFamily="34" charset="0"/>
                <a:hlinkClick r:id="rId5">
                  <a:extLst>
                    <a:ext uri="{A12FA001-AC4F-418D-AE19-62706E023703}">
                      <ahyp:hlinkClr xmlns:ahyp="http://schemas.microsoft.com/office/drawing/2018/hyperlinkcolor" val="tx"/>
                    </a:ext>
                  </a:extLst>
                </a:hlinkClick>
              </a:rPr>
              <a:t>Testimonials</a:t>
            </a:r>
            <a:br>
              <a:rPr lang="nl-NL" altLang="nl-NL" sz="2000" dirty="0">
                <a:latin typeface="Source Sans Pro" panose="020B0503030403020204" pitchFamily="34" charset="0"/>
                <a:ea typeface="Source Sans Pro" panose="020B0503030403020204" pitchFamily="34" charset="0"/>
              </a:rPr>
            </a:br>
            <a:endParaRPr lang="nl-NL" altLang="nl-NL" sz="2000" dirty="0">
              <a:latin typeface="Source Sans Pro" panose="020B0503030403020204" pitchFamily="34" charset="0"/>
              <a:ea typeface="Source Sans Pro" panose="020B0503030403020204" pitchFamily="34" charset="0"/>
            </a:endParaRPr>
          </a:p>
          <a:p>
            <a:pPr algn="ctr"/>
            <a:endParaRPr lang="nl-NL" altLang="nl-NL" sz="2000" dirty="0">
              <a:latin typeface="Source Sans Pro" panose="020B0503030403020204" pitchFamily="34" charset="0"/>
              <a:ea typeface="Source Sans Pro" panose="020B0503030403020204" pitchFamily="34" charset="0"/>
            </a:endParaRPr>
          </a:p>
          <a:p>
            <a:pPr algn="ctr"/>
            <a:br>
              <a:rPr lang="nl-NL" altLang="nl-NL" sz="2000" dirty="0">
                <a:latin typeface="Source Sans Pro" panose="020B0503030403020204" pitchFamily="34" charset="0"/>
                <a:ea typeface="Source Sans Pro" panose="020B0503030403020204" pitchFamily="34" charset="0"/>
              </a:rPr>
            </a:br>
            <a:r>
              <a:rPr lang="nl-NL" altLang="nl-NL" sz="2000" dirty="0">
                <a:latin typeface="Source Sans Pro" panose="020B0503030403020204" pitchFamily="34" charset="0"/>
                <a:ea typeface="Source Sans Pro" panose="020B0503030403020204" pitchFamily="34" charset="0"/>
              </a:rPr>
              <a:t>more information:</a:t>
            </a:r>
          </a:p>
          <a:p>
            <a:pPr algn="ctr"/>
            <a:r>
              <a:rPr lang="nl-NL" altLang="nl-NL" sz="2000" dirty="0">
                <a:latin typeface="Source Sans Pro" panose="020B0503030403020204" pitchFamily="34" charset="0"/>
                <a:ea typeface="Source Sans Pro" panose="020B0503030403020204" pitchFamily="34" charset="0"/>
                <a:hlinkClick r:id="rId6">
                  <a:extLst>
                    <a:ext uri="{A12FA001-AC4F-418D-AE19-62706E023703}">
                      <ahyp:hlinkClr xmlns:ahyp="http://schemas.microsoft.com/office/drawing/2018/hyperlinkcolor" val="tx"/>
                    </a:ext>
                  </a:extLst>
                </a:hlinkClick>
              </a:rPr>
              <a:t>www.co2performanceladder.com</a:t>
            </a:r>
            <a:br>
              <a:rPr lang="nl-NL" altLang="nl-NL" sz="2000" dirty="0">
                <a:latin typeface="Source Sans Pro" panose="020B0503030403020204" pitchFamily="34" charset="0"/>
                <a:ea typeface="Source Sans Pro" panose="020B0503030403020204" pitchFamily="34" charset="0"/>
              </a:rPr>
            </a:br>
            <a:r>
              <a:rPr lang="nl-NL" altLang="nl-NL" sz="2000" dirty="0">
                <a:latin typeface="Source Sans Pro" panose="020B0503030403020204" pitchFamily="34" charset="0"/>
                <a:ea typeface="Source Sans Pro" panose="020B0503030403020204" pitchFamily="34" charset="0"/>
              </a:rPr>
              <a:t> </a:t>
            </a:r>
          </a:p>
        </p:txBody>
      </p:sp>
    </p:spTree>
    <p:extLst>
      <p:ext uri="{BB962C8B-B14F-4D97-AF65-F5344CB8AC3E}">
        <p14:creationId xmlns:p14="http://schemas.microsoft.com/office/powerpoint/2010/main" val="41151766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69">
            <a:extLst>
              <a:ext uri="{FF2B5EF4-FFF2-40B4-BE49-F238E27FC236}">
                <a16:creationId xmlns:a16="http://schemas.microsoft.com/office/drawing/2014/main" id="{69B66142-9298-050F-3297-2FE7C9A6E3AD}"/>
              </a:ext>
            </a:extLst>
          </p:cNvPr>
          <p:cNvPicPr>
            <a:picLocks noChangeAspect="1"/>
          </p:cNvPicPr>
          <p:nvPr/>
        </p:nvPicPr>
        <p:blipFill>
          <a:blip r:embed="rId2"/>
          <a:stretch>
            <a:fillRect/>
          </a:stretch>
        </p:blipFill>
        <p:spPr>
          <a:xfrm>
            <a:off x="0" y="5792400"/>
            <a:ext cx="12192000" cy="1066800"/>
          </a:xfrm>
          <a:prstGeom prst="rect">
            <a:avLst/>
          </a:prstGeom>
        </p:spPr>
      </p:pic>
      <p:grpSp>
        <p:nvGrpSpPr>
          <p:cNvPr id="5" name="Group 4">
            <a:extLst>
              <a:ext uri="{FF2B5EF4-FFF2-40B4-BE49-F238E27FC236}">
                <a16:creationId xmlns:a16="http://schemas.microsoft.com/office/drawing/2014/main" id="{873ED043-7081-4A2A-8629-0E782DEBF0FC}"/>
              </a:ext>
            </a:extLst>
          </p:cNvPr>
          <p:cNvGrpSpPr/>
          <p:nvPr/>
        </p:nvGrpSpPr>
        <p:grpSpPr>
          <a:xfrm>
            <a:off x="0" y="-63798"/>
            <a:ext cx="12192000" cy="6106381"/>
            <a:chOff x="0" y="9128"/>
            <a:chExt cx="12192000" cy="6106381"/>
          </a:xfrm>
        </p:grpSpPr>
        <p:sp>
          <p:nvSpPr>
            <p:cNvPr id="3" name="Rectangle 2">
              <a:extLst>
                <a:ext uri="{FF2B5EF4-FFF2-40B4-BE49-F238E27FC236}">
                  <a16:creationId xmlns:a16="http://schemas.microsoft.com/office/drawing/2014/main" id="{CD741650-0086-4BE8-91BB-62616EE34678}"/>
                </a:ext>
              </a:extLst>
            </p:cNvPr>
            <p:cNvSpPr/>
            <p:nvPr/>
          </p:nvSpPr>
          <p:spPr>
            <a:xfrm>
              <a:off x="0" y="9128"/>
              <a:ext cx="12192000" cy="6106381"/>
            </a:xfrm>
            <a:prstGeom prst="rect">
              <a:avLst/>
            </a:prstGeom>
            <a:solidFill>
              <a:srgbClr val="E1F3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18" name="Picture 17">
              <a:extLst>
                <a:ext uri="{FF2B5EF4-FFF2-40B4-BE49-F238E27FC236}">
                  <a16:creationId xmlns:a16="http://schemas.microsoft.com/office/drawing/2014/main" id="{68E85BBF-863F-4613-8AAA-4E48A2284263}"/>
                </a:ext>
              </a:extLst>
            </p:cNvPr>
            <p:cNvPicPr>
              <a:picLocks noChangeAspect="1"/>
            </p:cNvPicPr>
            <p:nvPr/>
          </p:nvPicPr>
          <p:blipFill>
            <a:blip r:embed="rId3"/>
            <a:stretch>
              <a:fillRect/>
            </a:stretch>
          </p:blipFill>
          <p:spPr>
            <a:xfrm>
              <a:off x="319786" y="9128"/>
              <a:ext cx="11251337" cy="5161163"/>
            </a:xfrm>
            <a:prstGeom prst="rect">
              <a:avLst/>
            </a:prstGeom>
          </p:spPr>
        </p:pic>
      </p:grpSp>
      <p:grpSp>
        <p:nvGrpSpPr>
          <p:cNvPr id="7" name="Group 6">
            <a:extLst>
              <a:ext uri="{FF2B5EF4-FFF2-40B4-BE49-F238E27FC236}">
                <a16:creationId xmlns:a16="http://schemas.microsoft.com/office/drawing/2014/main" id="{8BE580A9-27A3-4CE5-8C8D-4E430A555169}"/>
              </a:ext>
            </a:extLst>
          </p:cNvPr>
          <p:cNvGrpSpPr/>
          <p:nvPr/>
        </p:nvGrpSpPr>
        <p:grpSpPr>
          <a:xfrm>
            <a:off x="348162" y="5097365"/>
            <a:ext cx="11379385" cy="869732"/>
            <a:chOff x="379809" y="4980218"/>
            <a:chExt cx="11379385" cy="869732"/>
          </a:xfrm>
        </p:grpSpPr>
        <p:sp>
          <p:nvSpPr>
            <p:cNvPr id="4" name="Rectangle: Rounded Corners 3">
              <a:extLst>
                <a:ext uri="{FF2B5EF4-FFF2-40B4-BE49-F238E27FC236}">
                  <a16:creationId xmlns:a16="http://schemas.microsoft.com/office/drawing/2014/main" id="{A0314496-F1ED-47EA-B238-B8385E00377A}"/>
                </a:ext>
              </a:extLst>
            </p:cNvPr>
            <p:cNvSpPr/>
            <p:nvPr/>
          </p:nvSpPr>
          <p:spPr>
            <a:xfrm>
              <a:off x="379809" y="4983312"/>
              <a:ext cx="5577386" cy="866638"/>
            </a:xfrm>
            <a:prstGeom prst="roundRect">
              <a:avLst/>
            </a:prstGeom>
            <a:solidFill>
              <a:srgbClr val="36834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dirty="0"/>
            </a:p>
          </p:txBody>
        </p:sp>
        <p:grpSp>
          <p:nvGrpSpPr>
            <p:cNvPr id="46" name="Group 45">
              <a:extLst>
                <a:ext uri="{FF2B5EF4-FFF2-40B4-BE49-F238E27FC236}">
                  <a16:creationId xmlns:a16="http://schemas.microsoft.com/office/drawing/2014/main" id="{2E78C8B0-FE19-413E-A7CF-90D802A6FFC5}"/>
                </a:ext>
              </a:extLst>
            </p:cNvPr>
            <p:cNvGrpSpPr/>
            <p:nvPr/>
          </p:nvGrpSpPr>
          <p:grpSpPr>
            <a:xfrm>
              <a:off x="6096000" y="4980218"/>
              <a:ext cx="5663194" cy="866638"/>
              <a:chOff x="7488692" y="235693"/>
              <a:chExt cx="5663194" cy="866638"/>
            </a:xfrm>
          </p:grpSpPr>
          <p:sp>
            <p:nvSpPr>
              <p:cNvPr id="47" name="Rectangle: Rounded Corners 46">
                <a:extLst>
                  <a:ext uri="{FF2B5EF4-FFF2-40B4-BE49-F238E27FC236}">
                    <a16:creationId xmlns:a16="http://schemas.microsoft.com/office/drawing/2014/main" id="{B7E96D6B-4C42-41F1-8AA8-1B96EBF68E8F}"/>
                  </a:ext>
                </a:extLst>
              </p:cNvPr>
              <p:cNvSpPr/>
              <p:nvPr/>
            </p:nvSpPr>
            <p:spPr>
              <a:xfrm>
                <a:off x="7488692" y="235693"/>
                <a:ext cx="5663194" cy="866638"/>
              </a:xfrm>
              <a:prstGeom prst="roundRect">
                <a:avLst/>
              </a:prstGeom>
              <a:solidFill>
                <a:srgbClr val="36834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8" name="TextBox 47">
                <a:extLst>
                  <a:ext uri="{FF2B5EF4-FFF2-40B4-BE49-F238E27FC236}">
                    <a16:creationId xmlns:a16="http://schemas.microsoft.com/office/drawing/2014/main" id="{BAB40DFB-C5C1-41A1-B07B-E5CF76CEE70C}"/>
                  </a:ext>
                </a:extLst>
              </p:cNvPr>
              <p:cNvSpPr txBox="1"/>
              <p:nvPr/>
            </p:nvSpPr>
            <p:spPr>
              <a:xfrm>
                <a:off x="7718169" y="438179"/>
                <a:ext cx="4099199" cy="400110"/>
              </a:xfrm>
              <a:prstGeom prst="rect">
                <a:avLst/>
              </a:prstGeom>
              <a:noFill/>
            </p:spPr>
            <p:txBody>
              <a:bodyPr wrap="none" rtlCol="0">
                <a:spAutoFit/>
              </a:bodyPr>
              <a:lstStyle/>
              <a:p>
                <a:r>
                  <a:rPr lang="en-US" sz="2000" b="1" dirty="0">
                    <a:solidFill>
                      <a:schemeClr val="bg1"/>
                    </a:solidFill>
                    <a:latin typeface="Montserrat" panose="00000500000000000000" pitchFamily="2" charset="0"/>
                  </a:rPr>
                  <a:t>70 countries      35K+members</a:t>
                </a:r>
                <a:endParaRPr lang="en-IE" sz="2000" b="1" dirty="0">
                  <a:solidFill>
                    <a:schemeClr val="bg1"/>
                  </a:solidFill>
                  <a:latin typeface="Montserrat" panose="00000500000000000000" pitchFamily="2" charset="0"/>
                </a:endParaRPr>
              </a:p>
            </p:txBody>
          </p:sp>
        </p:grpSp>
        <p:sp>
          <p:nvSpPr>
            <p:cNvPr id="2" name="TextBox 1">
              <a:extLst>
                <a:ext uri="{FF2B5EF4-FFF2-40B4-BE49-F238E27FC236}">
                  <a16:creationId xmlns:a16="http://schemas.microsoft.com/office/drawing/2014/main" id="{905E5D30-6683-40F7-8E34-76BB54D67417}"/>
                </a:ext>
              </a:extLst>
            </p:cNvPr>
            <p:cNvSpPr txBox="1"/>
            <p:nvPr/>
          </p:nvSpPr>
          <p:spPr>
            <a:xfrm>
              <a:off x="583548" y="5182790"/>
              <a:ext cx="4017446" cy="400110"/>
            </a:xfrm>
            <a:prstGeom prst="rect">
              <a:avLst/>
            </a:prstGeom>
            <a:noFill/>
          </p:spPr>
          <p:txBody>
            <a:bodyPr wrap="none" rtlCol="0">
              <a:spAutoFit/>
            </a:bodyPr>
            <a:lstStyle/>
            <a:p>
              <a:r>
                <a:rPr lang="en-US" sz="2000" b="1" dirty="0">
                  <a:solidFill>
                    <a:schemeClr val="bg1"/>
                  </a:solidFill>
                  <a:latin typeface="Montserrat" panose="00000500000000000000" pitchFamily="2" charset="0"/>
                </a:rPr>
                <a:t>World Green Building Council</a:t>
              </a:r>
              <a:endParaRPr lang="en-IE" sz="2000" b="1" dirty="0">
                <a:solidFill>
                  <a:schemeClr val="bg1"/>
                </a:solidFill>
                <a:latin typeface="Montserrat" panose="00000500000000000000" pitchFamily="2" charset="0"/>
              </a:endParaRPr>
            </a:p>
          </p:txBody>
        </p:sp>
      </p:grpSp>
      <p:pic>
        <p:nvPicPr>
          <p:cNvPr id="22" name="Picture 21">
            <a:extLst>
              <a:ext uri="{FF2B5EF4-FFF2-40B4-BE49-F238E27FC236}">
                <a16:creationId xmlns:a16="http://schemas.microsoft.com/office/drawing/2014/main" id="{6C243D55-85DC-4AEB-9316-047C0499D41C}"/>
              </a:ext>
            </a:extLst>
          </p:cNvPr>
          <p:cNvPicPr>
            <a:picLocks noChangeAspect="1"/>
          </p:cNvPicPr>
          <p:nvPr/>
        </p:nvPicPr>
        <p:blipFill>
          <a:blip r:embed="rId4"/>
          <a:stretch>
            <a:fillRect/>
          </a:stretch>
        </p:blipFill>
        <p:spPr>
          <a:xfrm>
            <a:off x="11103129" y="0"/>
            <a:ext cx="1092412" cy="598417"/>
          </a:xfrm>
          <a:prstGeom prst="rect">
            <a:avLst/>
          </a:prstGeom>
        </p:spPr>
      </p:pic>
      <p:sp>
        <p:nvSpPr>
          <p:cNvPr id="8" name="Title 7">
            <a:extLst>
              <a:ext uri="{FF2B5EF4-FFF2-40B4-BE49-F238E27FC236}">
                <a16:creationId xmlns:a16="http://schemas.microsoft.com/office/drawing/2014/main" id="{12E2453B-AAB0-FA0F-86B1-C65ACEDE75E8}"/>
              </a:ext>
            </a:extLst>
          </p:cNvPr>
          <p:cNvSpPr txBox="1">
            <a:spLocks/>
          </p:cNvSpPr>
          <p:nvPr/>
        </p:nvSpPr>
        <p:spPr>
          <a:xfrm>
            <a:off x="3449704" y="6325800"/>
            <a:ext cx="4991499" cy="3939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Montserrat" panose="00000500000000000000" pitchFamily="2" charset="0"/>
              </a:rPr>
              <a:t>World Green Building Council</a:t>
            </a:r>
          </a:p>
        </p:txBody>
      </p:sp>
    </p:spTree>
    <p:extLst>
      <p:ext uri="{BB962C8B-B14F-4D97-AF65-F5344CB8AC3E}">
        <p14:creationId xmlns:p14="http://schemas.microsoft.com/office/powerpoint/2010/main" val="100589301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icture containing text, monitor, screen, display&#10;&#10;Description automatically generated">
            <a:extLst>
              <a:ext uri="{FF2B5EF4-FFF2-40B4-BE49-F238E27FC236}">
                <a16:creationId xmlns:a16="http://schemas.microsoft.com/office/drawing/2014/main" id="{35EA1715-FB3F-4FE3-95AE-BDF846E31ADF}"/>
              </a:ext>
            </a:extLst>
          </p:cNvPr>
          <p:cNvPicPr>
            <a:picLocks noChangeAspect="1"/>
          </p:cNvPicPr>
          <p:nvPr/>
        </p:nvPicPr>
        <p:blipFill>
          <a:blip r:embed="rId3" cstate="screen">
            <a:extLst>
              <a:ext uri="{BEBA8EAE-BF5A-486C-A8C5-ECC9F3942E4B}">
                <a14:imgProps xmlns:a14="http://schemas.microsoft.com/office/drawing/2010/main">
                  <a14:imgLayer r:embed="rId4">
                    <a14:imgEffect>
                      <a14:sharpenSoften amount="50000"/>
                    </a14:imgEffect>
                  </a14:imgLayer>
                </a14:imgProps>
              </a:ext>
              <a:ext uri="{28A0092B-C50C-407E-A947-70E740481C1C}">
                <a14:useLocalDpi xmlns:a14="http://schemas.microsoft.com/office/drawing/2010/main"/>
              </a:ext>
            </a:extLst>
          </a:blip>
          <a:stretch>
            <a:fillRect/>
          </a:stretch>
        </p:blipFill>
        <p:spPr>
          <a:xfrm>
            <a:off x="9302434" y="588960"/>
            <a:ext cx="2197738" cy="1771399"/>
          </a:xfrm>
          <a:prstGeom prst="rect">
            <a:avLst/>
          </a:prstGeom>
        </p:spPr>
      </p:pic>
      <p:pic>
        <p:nvPicPr>
          <p:cNvPr id="25" name="Picture 24" descr="A group of people in the water&#10;&#10;Description automatically generated">
            <a:extLst>
              <a:ext uri="{FF2B5EF4-FFF2-40B4-BE49-F238E27FC236}">
                <a16:creationId xmlns:a16="http://schemas.microsoft.com/office/drawing/2014/main" id="{4FC17D9E-F02C-4E85-9656-D5F5C83A6B4E}"/>
              </a:ext>
            </a:extLst>
          </p:cNvPr>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b="-1635"/>
          <a:stretch/>
        </p:blipFill>
        <p:spPr>
          <a:xfrm>
            <a:off x="5917476" y="613269"/>
            <a:ext cx="3203152" cy="3645010"/>
          </a:xfrm>
          <a:prstGeom prst="rect">
            <a:avLst/>
          </a:prstGeom>
          <a:ln w="38100" cap="sq">
            <a:noFill/>
            <a:prstDash val="solid"/>
            <a:miter lim="800000"/>
          </a:ln>
          <a:effectLst/>
        </p:spPr>
      </p:pic>
      <p:pic>
        <p:nvPicPr>
          <p:cNvPr id="31" name="Picture 30">
            <a:extLst>
              <a:ext uri="{FF2B5EF4-FFF2-40B4-BE49-F238E27FC236}">
                <a16:creationId xmlns:a16="http://schemas.microsoft.com/office/drawing/2014/main" id="{BC395E1C-4ECC-4C48-8543-76A479B920EF}"/>
              </a:ext>
            </a:extLst>
          </p:cNvPr>
          <p:cNvPicPr>
            <a:picLocks noChangeAspect="1"/>
          </p:cNvPicPr>
          <p:nvPr/>
        </p:nvPicPr>
        <p:blipFill rotWithShape="1">
          <a:blip r:embed="rId7" cstate="screen">
            <a:extLst>
              <a:ext uri="{BEBA8EAE-BF5A-486C-A8C5-ECC9F3942E4B}">
                <a14:imgProps xmlns:a14="http://schemas.microsoft.com/office/drawing/2010/main">
                  <a14:imgLayer r:embed="rId8">
                    <a14:imgEffect>
                      <a14:sharpenSoften amount="50000"/>
                    </a14:imgEffect>
                  </a14:imgLayer>
                </a14:imgProps>
              </a:ext>
              <a:ext uri="{28A0092B-C50C-407E-A947-70E740481C1C}">
                <a14:useLocalDpi xmlns:a14="http://schemas.microsoft.com/office/drawing/2010/main"/>
              </a:ext>
            </a:extLst>
          </a:blip>
          <a:srcRect/>
          <a:stretch/>
        </p:blipFill>
        <p:spPr>
          <a:xfrm>
            <a:off x="9318100" y="2440029"/>
            <a:ext cx="2166405" cy="1722897"/>
          </a:xfrm>
          <a:prstGeom prst="rect">
            <a:avLst/>
          </a:prstGeom>
        </p:spPr>
      </p:pic>
      <p:sp>
        <p:nvSpPr>
          <p:cNvPr id="33" name="TextBox 32">
            <a:extLst>
              <a:ext uri="{FF2B5EF4-FFF2-40B4-BE49-F238E27FC236}">
                <a16:creationId xmlns:a16="http://schemas.microsoft.com/office/drawing/2014/main" id="{8E0F4DC4-93BA-4BDF-9E65-5F6242DB27F9}"/>
              </a:ext>
            </a:extLst>
          </p:cNvPr>
          <p:cNvSpPr txBox="1"/>
          <p:nvPr/>
        </p:nvSpPr>
        <p:spPr>
          <a:xfrm>
            <a:off x="7292156" y="3079332"/>
            <a:ext cx="2182220" cy="954107"/>
          </a:xfrm>
          <a:prstGeom prst="rect">
            <a:avLst/>
          </a:prstGeom>
          <a:noFill/>
        </p:spPr>
        <p:txBody>
          <a:bodyPr wrap="square" rtlCol="0">
            <a:spAutoFit/>
          </a:bodyPr>
          <a:lstStyle/>
          <a:p>
            <a:r>
              <a:rPr lang="en-US" sz="1400" dirty="0">
                <a:solidFill>
                  <a:srgbClr val="060506"/>
                </a:solidFill>
                <a:latin typeface="Roboto" panose="02000000000000000000" pitchFamily="2" charset="0"/>
                <a:ea typeface="Roboto" panose="02000000000000000000" pitchFamily="2" charset="0"/>
              </a:rPr>
              <a:t>Losses from weather events jumped from €50bn in mid 80s </a:t>
            </a:r>
          </a:p>
          <a:p>
            <a:r>
              <a:rPr lang="en-US" sz="1400" dirty="0">
                <a:solidFill>
                  <a:srgbClr val="060506"/>
                </a:solidFill>
                <a:latin typeface="Roboto" panose="02000000000000000000" pitchFamily="2" charset="0"/>
                <a:ea typeface="Roboto" panose="02000000000000000000" pitchFamily="2" charset="0"/>
              </a:rPr>
              <a:t>to €150bn today </a:t>
            </a:r>
            <a:endParaRPr lang="en-IE" sz="1400" dirty="0">
              <a:solidFill>
                <a:srgbClr val="060506"/>
              </a:solidFill>
              <a:latin typeface="Roboto" panose="02000000000000000000" pitchFamily="2" charset="0"/>
              <a:ea typeface="Roboto" panose="02000000000000000000" pitchFamily="2" charset="0"/>
            </a:endParaRPr>
          </a:p>
        </p:txBody>
      </p:sp>
      <p:pic>
        <p:nvPicPr>
          <p:cNvPr id="20" name="Picture 19">
            <a:extLst>
              <a:ext uri="{FF2B5EF4-FFF2-40B4-BE49-F238E27FC236}">
                <a16:creationId xmlns:a16="http://schemas.microsoft.com/office/drawing/2014/main" id="{4FD4EB6B-DD28-4F0B-B79C-BAB4007CF620}"/>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195093" y="604120"/>
            <a:ext cx="5921675" cy="3609729"/>
          </a:xfrm>
          <a:prstGeom prst="rect">
            <a:avLst/>
          </a:prstGeom>
        </p:spPr>
      </p:pic>
      <p:sp>
        <p:nvSpPr>
          <p:cNvPr id="21" name="TextBox 20">
            <a:extLst>
              <a:ext uri="{FF2B5EF4-FFF2-40B4-BE49-F238E27FC236}">
                <a16:creationId xmlns:a16="http://schemas.microsoft.com/office/drawing/2014/main" id="{FCE4577A-754A-43DF-AD31-CDEB3496D4E9}"/>
              </a:ext>
            </a:extLst>
          </p:cNvPr>
          <p:cNvSpPr txBox="1"/>
          <p:nvPr/>
        </p:nvSpPr>
        <p:spPr>
          <a:xfrm>
            <a:off x="3244173" y="3301477"/>
            <a:ext cx="2523448" cy="661720"/>
          </a:xfrm>
          <a:prstGeom prst="rect">
            <a:avLst/>
          </a:prstGeom>
          <a:noFill/>
        </p:spPr>
        <p:txBody>
          <a:bodyPr wrap="none" rtlCol="0">
            <a:spAutoFit/>
          </a:bodyPr>
          <a:lstStyle/>
          <a:p>
            <a:r>
              <a:rPr lang="en-US" sz="1400" dirty="0">
                <a:solidFill>
                  <a:schemeClr val="bg1"/>
                </a:solidFill>
                <a:latin typeface="Bahnschrift Condensed" panose="020B0502040204020203" pitchFamily="34" charset="0"/>
              </a:rPr>
              <a:t>“</a:t>
            </a:r>
            <a:r>
              <a:rPr lang="en-US" sz="1400" dirty="0">
                <a:solidFill>
                  <a:schemeClr val="bg1"/>
                </a:solidFill>
                <a:latin typeface="Roboto" panose="02000000000000000000" pitchFamily="2" charset="0"/>
                <a:ea typeface="Roboto" panose="02000000000000000000" pitchFamily="2" charset="0"/>
              </a:rPr>
              <a:t>The outlook for Ireland </a:t>
            </a:r>
          </a:p>
          <a:p>
            <a:r>
              <a:rPr lang="en-US" sz="1400" dirty="0">
                <a:solidFill>
                  <a:schemeClr val="bg1"/>
                </a:solidFill>
                <a:latin typeface="Roboto" panose="02000000000000000000" pitchFamily="2" charset="0"/>
                <a:ea typeface="Roboto" panose="02000000000000000000" pitchFamily="2" charset="0"/>
              </a:rPr>
              <a:t>  is not optimistic”</a:t>
            </a:r>
          </a:p>
          <a:p>
            <a:r>
              <a:rPr lang="en-US" sz="900" dirty="0">
                <a:solidFill>
                  <a:schemeClr val="bg1"/>
                </a:solidFill>
                <a:latin typeface="Roboto" panose="02000000000000000000" pitchFamily="2" charset="0"/>
                <a:ea typeface="Roboto" panose="02000000000000000000" pitchFamily="2" charset="0"/>
              </a:rPr>
              <a:t>      EPA State of the Environment Report 2020</a:t>
            </a:r>
            <a:endParaRPr lang="en-IE" sz="900" dirty="0">
              <a:solidFill>
                <a:schemeClr val="bg1"/>
              </a:solidFill>
              <a:latin typeface="Roboto" panose="02000000000000000000" pitchFamily="2" charset="0"/>
              <a:ea typeface="Roboto" panose="02000000000000000000" pitchFamily="2" charset="0"/>
            </a:endParaRPr>
          </a:p>
        </p:txBody>
      </p:sp>
      <p:sp>
        <p:nvSpPr>
          <p:cNvPr id="14" name="Rectangle 13">
            <a:extLst>
              <a:ext uri="{FF2B5EF4-FFF2-40B4-BE49-F238E27FC236}">
                <a16:creationId xmlns:a16="http://schemas.microsoft.com/office/drawing/2014/main" id="{7E23B492-2C50-4BA9-A361-8F2EAEF330E9}"/>
              </a:ext>
            </a:extLst>
          </p:cNvPr>
          <p:cNvSpPr/>
          <p:nvPr/>
        </p:nvSpPr>
        <p:spPr>
          <a:xfrm>
            <a:off x="11484505" y="588960"/>
            <a:ext cx="707495" cy="3573966"/>
          </a:xfrm>
          <a:prstGeom prst="rect">
            <a:avLst/>
          </a:prstGeom>
          <a:solidFill>
            <a:srgbClr val="177E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34" name="TextBox 33">
            <a:extLst>
              <a:ext uri="{FF2B5EF4-FFF2-40B4-BE49-F238E27FC236}">
                <a16:creationId xmlns:a16="http://schemas.microsoft.com/office/drawing/2014/main" id="{6CED6F8D-B563-4E4C-B07C-F8CEDFE4EE63}"/>
              </a:ext>
            </a:extLst>
          </p:cNvPr>
          <p:cNvSpPr txBox="1"/>
          <p:nvPr/>
        </p:nvSpPr>
        <p:spPr>
          <a:xfrm>
            <a:off x="9270483" y="2394057"/>
            <a:ext cx="2182220" cy="738664"/>
          </a:xfrm>
          <a:prstGeom prst="rect">
            <a:avLst/>
          </a:prstGeom>
          <a:noFill/>
        </p:spPr>
        <p:txBody>
          <a:bodyPr wrap="square" rtlCol="0">
            <a:spAutoFit/>
          </a:bodyPr>
          <a:lstStyle/>
          <a:p>
            <a:r>
              <a:rPr lang="en-US" sz="1400" dirty="0">
                <a:solidFill>
                  <a:schemeClr val="bg1"/>
                </a:solidFill>
                <a:latin typeface="Roboto" panose="02000000000000000000" pitchFamily="2" charset="0"/>
                <a:ea typeface="Roboto" panose="02000000000000000000" pitchFamily="2" charset="0"/>
              </a:rPr>
              <a:t>Threats to financial stability – Physical + Transition</a:t>
            </a:r>
            <a:endParaRPr lang="en-IE" sz="1400" dirty="0">
              <a:solidFill>
                <a:schemeClr val="bg1"/>
              </a:solidFill>
              <a:latin typeface="Roboto" panose="02000000000000000000" pitchFamily="2" charset="0"/>
              <a:ea typeface="Roboto" panose="02000000000000000000" pitchFamily="2" charset="0"/>
            </a:endParaRPr>
          </a:p>
        </p:txBody>
      </p:sp>
      <p:pic>
        <p:nvPicPr>
          <p:cNvPr id="2" name="Content Placeholder 69">
            <a:extLst>
              <a:ext uri="{FF2B5EF4-FFF2-40B4-BE49-F238E27FC236}">
                <a16:creationId xmlns:a16="http://schemas.microsoft.com/office/drawing/2014/main" id="{DF5F2D2D-87F0-5AD5-CB53-BEB04C171E33}"/>
              </a:ext>
            </a:extLst>
          </p:cNvPr>
          <p:cNvPicPr>
            <a:picLocks noChangeAspect="1"/>
          </p:cNvPicPr>
          <p:nvPr/>
        </p:nvPicPr>
        <p:blipFill>
          <a:blip r:embed="rId10"/>
          <a:stretch>
            <a:fillRect/>
          </a:stretch>
        </p:blipFill>
        <p:spPr>
          <a:xfrm>
            <a:off x="0" y="5792400"/>
            <a:ext cx="12192000" cy="1066800"/>
          </a:xfrm>
          <a:prstGeom prst="rect">
            <a:avLst/>
          </a:prstGeom>
        </p:spPr>
      </p:pic>
      <p:sp>
        <p:nvSpPr>
          <p:cNvPr id="3" name="TextBox 2">
            <a:extLst>
              <a:ext uri="{FF2B5EF4-FFF2-40B4-BE49-F238E27FC236}">
                <a16:creationId xmlns:a16="http://schemas.microsoft.com/office/drawing/2014/main" id="{83BE3C19-E7AB-0417-5C97-99AB5921A619}"/>
              </a:ext>
            </a:extLst>
          </p:cNvPr>
          <p:cNvSpPr txBox="1"/>
          <p:nvPr/>
        </p:nvSpPr>
        <p:spPr>
          <a:xfrm>
            <a:off x="5386511" y="6325800"/>
            <a:ext cx="1418978" cy="461665"/>
          </a:xfrm>
          <a:prstGeom prst="rect">
            <a:avLst/>
          </a:prstGeom>
          <a:noFill/>
        </p:spPr>
        <p:txBody>
          <a:bodyPr wrap="none" rtlCol="0">
            <a:spAutoFit/>
          </a:bodyPr>
          <a:lstStyle/>
          <a:p>
            <a:r>
              <a:rPr lang="en-US" sz="2400" dirty="0">
                <a:latin typeface="Montserrat" panose="00000500000000000000" pitchFamily="2" charset="0"/>
              </a:rPr>
              <a:t>Outlook</a:t>
            </a:r>
            <a:endParaRPr lang="en-IE" dirty="0"/>
          </a:p>
        </p:txBody>
      </p:sp>
    </p:spTree>
    <p:extLst>
      <p:ext uri="{BB962C8B-B14F-4D97-AF65-F5344CB8AC3E}">
        <p14:creationId xmlns:p14="http://schemas.microsoft.com/office/powerpoint/2010/main" val="366883014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 name="Content Placeholder 69">
            <a:extLst>
              <a:ext uri="{FF2B5EF4-FFF2-40B4-BE49-F238E27FC236}">
                <a16:creationId xmlns:a16="http://schemas.microsoft.com/office/drawing/2014/main" id="{2463AC9B-29C3-3C44-9678-4A11AADE8839}"/>
              </a:ext>
            </a:extLst>
          </p:cNvPr>
          <p:cNvPicPr>
            <a:picLocks noGrp="1" noChangeAspect="1"/>
          </p:cNvPicPr>
          <p:nvPr>
            <p:ph idx="16"/>
          </p:nvPr>
        </p:nvPicPr>
        <p:blipFill>
          <a:blip r:embed="rId3"/>
          <a:stretch>
            <a:fillRect/>
          </a:stretch>
        </p:blipFill>
        <p:spPr>
          <a:xfrm>
            <a:off x="0" y="5792400"/>
            <a:ext cx="12192000" cy="1066800"/>
          </a:xfrm>
        </p:spPr>
      </p:pic>
      <p:sp>
        <p:nvSpPr>
          <p:cNvPr id="8" name="Title 7">
            <a:extLst>
              <a:ext uri="{FF2B5EF4-FFF2-40B4-BE49-F238E27FC236}">
                <a16:creationId xmlns:a16="http://schemas.microsoft.com/office/drawing/2014/main" id="{656EDD24-4952-DC4F-B988-F9C35CEBCE65}"/>
              </a:ext>
            </a:extLst>
          </p:cNvPr>
          <p:cNvSpPr>
            <a:spLocks noGrp="1"/>
          </p:cNvSpPr>
          <p:nvPr>
            <p:ph type="title"/>
          </p:nvPr>
        </p:nvSpPr>
        <p:spPr>
          <a:xfrm>
            <a:off x="3083839" y="6325800"/>
            <a:ext cx="7814011" cy="189714"/>
          </a:xfrm>
        </p:spPr>
        <p:txBody>
          <a:bodyPr>
            <a:noAutofit/>
          </a:bodyPr>
          <a:lstStyle/>
          <a:p>
            <a:r>
              <a:rPr lang="en-US" dirty="0">
                <a:latin typeface="Montserrat" panose="00000500000000000000" pitchFamily="2" charset="0"/>
                <a:cs typeface="Mongolian Baiti" panose="03000500000000000000" pitchFamily="66" charset="0"/>
              </a:rPr>
              <a:t>Impact of the built environment in Europe</a:t>
            </a:r>
          </a:p>
        </p:txBody>
      </p:sp>
      <p:grpSp>
        <p:nvGrpSpPr>
          <p:cNvPr id="26" name="Group 25">
            <a:extLst>
              <a:ext uri="{FF2B5EF4-FFF2-40B4-BE49-F238E27FC236}">
                <a16:creationId xmlns:a16="http://schemas.microsoft.com/office/drawing/2014/main" id="{6CB309D8-4B86-594E-B52D-1843EF7F3F6A}"/>
              </a:ext>
            </a:extLst>
          </p:cNvPr>
          <p:cNvGrpSpPr/>
          <p:nvPr/>
        </p:nvGrpSpPr>
        <p:grpSpPr>
          <a:xfrm>
            <a:off x="334675" y="259552"/>
            <a:ext cx="3732536" cy="4122696"/>
            <a:chOff x="334675" y="259552"/>
            <a:chExt cx="3732536" cy="4122696"/>
          </a:xfrm>
        </p:grpSpPr>
        <p:sp>
          <p:nvSpPr>
            <p:cNvPr id="27" name="Rectangle 26">
              <a:extLst>
                <a:ext uri="{FF2B5EF4-FFF2-40B4-BE49-F238E27FC236}">
                  <a16:creationId xmlns:a16="http://schemas.microsoft.com/office/drawing/2014/main" id="{2C281880-063D-2540-88C0-D3EF9AA53EDA}"/>
                </a:ext>
              </a:extLst>
            </p:cNvPr>
            <p:cNvSpPr/>
            <p:nvPr/>
          </p:nvSpPr>
          <p:spPr>
            <a:xfrm>
              <a:off x="334675" y="425849"/>
              <a:ext cx="3732536" cy="3956399"/>
            </a:xfrm>
            <a:prstGeom prst="rect">
              <a:avLst/>
            </a:prstGeom>
            <a:solidFill>
              <a:srgbClr val="0F7A7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grpSp>
          <p:nvGrpSpPr>
            <p:cNvPr id="28" name="Group 27">
              <a:extLst>
                <a:ext uri="{FF2B5EF4-FFF2-40B4-BE49-F238E27FC236}">
                  <a16:creationId xmlns:a16="http://schemas.microsoft.com/office/drawing/2014/main" id="{3F0EBAE5-C5BE-6E40-ABA5-D2FEADD12984}"/>
                </a:ext>
              </a:extLst>
            </p:cNvPr>
            <p:cNvGrpSpPr/>
            <p:nvPr/>
          </p:nvGrpSpPr>
          <p:grpSpPr>
            <a:xfrm>
              <a:off x="518602" y="259552"/>
              <a:ext cx="1761853" cy="2135005"/>
              <a:chOff x="734037" y="1581831"/>
              <a:chExt cx="957863" cy="1251620"/>
            </a:xfrm>
            <a:solidFill>
              <a:schemeClr val="bg1"/>
            </a:solidFill>
          </p:grpSpPr>
          <p:pic>
            <p:nvPicPr>
              <p:cNvPr id="30" name="Graphic 29" descr="Cloud with solid fill">
                <a:extLst>
                  <a:ext uri="{FF2B5EF4-FFF2-40B4-BE49-F238E27FC236}">
                    <a16:creationId xmlns:a16="http://schemas.microsoft.com/office/drawing/2014/main" id="{7D94709A-CB29-3244-A2C9-882BBEE41D7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777500" y="1581831"/>
                <a:ext cx="914400" cy="914400"/>
              </a:xfrm>
              <a:prstGeom prst="rect">
                <a:avLst/>
              </a:prstGeom>
            </p:spPr>
          </p:pic>
          <p:pic>
            <p:nvPicPr>
              <p:cNvPr id="31" name="Graphic 30" descr="Cloud with solid fill">
                <a:extLst>
                  <a:ext uri="{FF2B5EF4-FFF2-40B4-BE49-F238E27FC236}">
                    <a16:creationId xmlns:a16="http://schemas.microsoft.com/office/drawing/2014/main" id="{88C10D14-019F-D94A-A299-84F7FE00589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1144634">
                <a:off x="734037" y="1919051"/>
                <a:ext cx="914400" cy="914400"/>
              </a:xfrm>
              <a:prstGeom prst="rect">
                <a:avLst/>
              </a:prstGeom>
            </p:spPr>
          </p:pic>
        </p:grpSp>
        <p:sp>
          <p:nvSpPr>
            <p:cNvPr id="29" name="TextBox 28">
              <a:extLst>
                <a:ext uri="{FF2B5EF4-FFF2-40B4-BE49-F238E27FC236}">
                  <a16:creationId xmlns:a16="http://schemas.microsoft.com/office/drawing/2014/main" id="{246CAD4A-4388-5C48-9072-7CAA98A7D50A}"/>
                </a:ext>
              </a:extLst>
            </p:cNvPr>
            <p:cNvSpPr txBox="1"/>
            <p:nvPr/>
          </p:nvSpPr>
          <p:spPr>
            <a:xfrm>
              <a:off x="2338336" y="984818"/>
              <a:ext cx="1205779" cy="646331"/>
            </a:xfrm>
            <a:prstGeom prst="rect">
              <a:avLst/>
            </a:prstGeom>
            <a:noFill/>
          </p:spPr>
          <p:txBody>
            <a:bodyPr wrap="none" rtlCol="0">
              <a:spAutoFit/>
            </a:bodyPr>
            <a:lstStyle/>
            <a:p>
              <a:r>
                <a:rPr lang="en-IE" b="1" dirty="0">
                  <a:solidFill>
                    <a:schemeClr val="bg1"/>
                  </a:solidFill>
                  <a:latin typeface="Century Gothic" panose="020B0502020202020204" pitchFamily="34" charset="0"/>
                </a:rPr>
                <a:t>39% </a:t>
              </a:r>
            </a:p>
            <a:p>
              <a:r>
                <a:rPr lang="en-IE" dirty="0">
                  <a:solidFill>
                    <a:schemeClr val="bg1"/>
                  </a:solidFill>
                  <a:latin typeface="Century Gothic" panose="020B0502020202020204" pitchFamily="34" charset="0"/>
                </a:rPr>
                <a:t>emissions</a:t>
              </a:r>
            </a:p>
          </p:txBody>
        </p:sp>
      </p:grpSp>
      <p:grpSp>
        <p:nvGrpSpPr>
          <p:cNvPr id="32" name="Group 31">
            <a:extLst>
              <a:ext uri="{FF2B5EF4-FFF2-40B4-BE49-F238E27FC236}">
                <a16:creationId xmlns:a16="http://schemas.microsoft.com/office/drawing/2014/main" id="{63E81186-506F-1C43-8AD2-EF0622A68504}"/>
              </a:ext>
            </a:extLst>
          </p:cNvPr>
          <p:cNvGrpSpPr/>
          <p:nvPr/>
        </p:nvGrpSpPr>
        <p:grpSpPr>
          <a:xfrm>
            <a:off x="4287294" y="425850"/>
            <a:ext cx="3732536" cy="1890639"/>
            <a:chOff x="4287294" y="425850"/>
            <a:chExt cx="3732536" cy="1890639"/>
          </a:xfrm>
        </p:grpSpPr>
        <p:sp>
          <p:nvSpPr>
            <p:cNvPr id="33" name="Rectangle 32">
              <a:extLst>
                <a:ext uri="{FF2B5EF4-FFF2-40B4-BE49-F238E27FC236}">
                  <a16:creationId xmlns:a16="http://schemas.microsoft.com/office/drawing/2014/main" id="{66BA9961-70E5-5649-B26A-F047A58E2FEE}"/>
                </a:ext>
              </a:extLst>
            </p:cNvPr>
            <p:cNvSpPr/>
            <p:nvPr/>
          </p:nvSpPr>
          <p:spPr>
            <a:xfrm>
              <a:off x="4287294" y="425850"/>
              <a:ext cx="3732536" cy="1890639"/>
            </a:xfrm>
            <a:prstGeom prst="rect">
              <a:avLst/>
            </a:prstGeom>
            <a:solidFill>
              <a:srgbClr val="FBC41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5" name="Graphic 34" descr="Battery charging with solid fill">
              <a:extLst>
                <a:ext uri="{FF2B5EF4-FFF2-40B4-BE49-F238E27FC236}">
                  <a16:creationId xmlns:a16="http://schemas.microsoft.com/office/drawing/2014/main" id="{22EF360A-DEC7-7A4F-9633-F8CC92E5263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92687" y="600973"/>
              <a:ext cx="1540389" cy="1540389"/>
            </a:xfrm>
            <a:prstGeom prst="rect">
              <a:avLst/>
            </a:prstGeom>
          </p:spPr>
        </p:pic>
        <p:sp>
          <p:nvSpPr>
            <p:cNvPr id="36" name="TextBox 35">
              <a:extLst>
                <a:ext uri="{FF2B5EF4-FFF2-40B4-BE49-F238E27FC236}">
                  <a16:creationId xmlns:a16="http://schemas.microsoft.com/office/drawing/2014/main" id="{B551977C-412E-774B-88F0-5E6EBC7E90E5}"/>
                </a:ext>
              </a:extLst>
            </p:cNvPr>
            <p:cNvSpPr txBox="1"/>
            <p:nvPr/>
          </p:nvSpPr>
          <p:spPr>
            <a:xfrm>
              <a:off x="6253159" y="940573"/>
              <a:ext cx="1646605" cy="923330"/>
            </a:xfrm>
            <a:prstGeom prst="rect">
              <a:avLst/>
            </a:prstGeom>
            <a:noFill/>
          </p:spPr>
          <p:txBody>
            <a:bodyPr wrap="none" rtlCol="0">
              <a:spAutoFit/>
            </a:bodyPr>
            <a:lstStyle/>
            <a:p>
              <a:r>
                <a:rPr lang="en-IE" b="1" dirty="0">
                  <a:solidFill>
                    <a:schemeClr val="bg1"/>
                  </a:solidFill>
                  <a:latin typeface="Century Gothic" panose="020B0502020202020204" pitchFamily="34" charset="0"/>
                </a:rPr>
                <a:t>40% </a:t>
              </a:r>
            </a:p>
            <a:p>
              <a:r>
                <a:rPr lang="en-IE" dirty="0">
                  <a:solidFill>
                    <a:schemeClr val="bg1"/>
                  </a:solidFill>
                  <a:latin typeface="Century Gothic" panose="020B0502020202020204" pitchFamily="34" charset="0"/>
                </a:rPr>
                <a:t>Energy </a:t>
              </a:r>
            </a:p>
            <a:p>
              <a:r>
                <a:rPr lang="en-IE" dirty="0">
                  <a:solidFill>
                    <a:schemeClr val="bg1"/>
                  </a:solidFill>
                  <a:latin typeface="Century Gothic" panose="020B0502020202020204" pitchFamily="34" charset="0"/>
                </a:rPr>
                <a:t>consumption</a:t>
              </a:r>
            </a:p>
          </p:txBody>
        </p:sp>
      </p:grpSp>
      <p:grpSp>
        <p:nvGrpSpPr>
          <p:cNvPr id="37" name="Group 36">
            <a:extLst>
              <a:ext uri="{FF2B5EF4-FFF2-40B4-BE49-F238E27FC236}">
                <a16:creationId xmlns:a16="http://schemas.microsoft.com/office/drawing/2014/main" id="{3CCCD132-2C77-1349-AB34-F142E8E8714F}"/>
              </a:ext>
            </a:extLst>
          </p:cNvPr>
          <p:cNvGrpSpPr/>
          <p:nvPr/>
        </p:nvGrpSpPr>
        <p:grpSpPr>
          <a:xfrm>
            <a:off x="8210007" y="425849"/>
            <a:ext cx="3732536" cy="1890639"/>
            <a:chOff x="8210007" y="425849"/>
            <a:chExt cx="3732536" cy="1890639"/>
          </a:xfrm>
        </p:grpSpPr>
        <p:sp>
          <p:nvSpPr>
            <p:cNvPr id="38" name="Rectangle 37">
              <a:extLst>
                <a:ext uri="{FF2B5EF4-FFF2-40B4-BE49-F238E27FC236}">
                  <a16:creationId xmlns:a16="http://schemas.microsoft.com/office/drawing/2014/main" id="{F2BDA0B2-EFE0-CF4C-AB81-099335FAD095}"/>
                </a:ext>
              </a:extLst>
            </p:cNvPr>
            <p:cNvSpPr/>
            <p:nvPr/>
          </p:nvSpPr>
          <p:spPr>
            <a:xfrm>
              <a:off x="8210007" y="425849"/>
              <a:ext cx="3732536" cy="1890639"/>
            </a:xfrm>
            <a:prstGeom prst="rect">
              <a:avLst/>
            </a:prstGeom>
            <a:solidFill>
              <a:srgbClr val="56B58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pic>
          <p:nvPicPr>
            <p:cNvPr id="39" name="Graphic 38" descr="Excavator with solid fill">
              <a:extLst>
                <a:ext uri="{FF2B5EF4-FFF2-40B4-BE49-F238E27FC236}">
                  <a16:creationId xmlns:a16="http://schemas.microsoft.com/office/drawing/2014/main" id="{8389863C-1C79-9A41-9B30-7056CE687F2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347278" y="425849"/>
              <a:ext cx="1759298" cy="1759298"/>
            </a:xfrm>
            <a:prstGeom prst="rect">
              <a:avLst/>
            </a:prstGeom>
          </p:spPr>
        </p:pic>
        <p:sp>
          <p:nvSpPr>
            <p:cNvPr id="40" name="TextBox 39">
              <a:extLst>
                <a:ext uri="{FF2B5EF4-FFF2-40B4-BE49-F238E27FC236}">
                  <a16:creationId xmlns:a16="http://schemas.microsoft.com/office/drawing/2014/main" id="{98A8A96C-A495-1842-B02B-1594A0267837}"/>
                </a:ext>
              </a:extLst>
            </p:cNvPr>
            <p:cNvSpPr txBox="1"/>
            <p:nvPr/>
          </p:nvSpPr>
          <p:spPr>
            <a:xfrm>
              <a:off x="10243847" y="984818"/>
              <a:ext cx="1316386" cy="1200329"/>
            </a:xfrm>
            <a:prstGeom prst="rect">
              <a:avLst/>
            </a:prstGeom>
            <a:noFill/>
          </p:spPr>
          <p:txBody>
            <a:bodyPr wrap="none" rtlCol="0">
              <a:spAutoFit/>
            </a:bodyPr>
            <a:lstStyle/>
            <a:p>
              <a:r>
                <a:rPr lang="en-IE" b="1" dirty="0">
                  <a:solidFill>
                    <a:schemeClr val="bg1"/>
                  </a:solidFill>
                  <a:latin typeface="Century Gothic" panose="020B0502020202020204" pitchFamily="34" charset="0"/>
                </a:rPr>
                <a:t>50% </a:t>
              </a:r>
            </a:p>
            <a:p>
              <a:r>
                <a:rPr lang="en-IE" dirty="0">
                  <a:solidFill>
                    <a:schemeClr val="bg1"/>
                  </a:solidFill>
                  <a:latin typeface="Century Gothic" panose="020B0502020202020204" pitchFamily="34" charset="0"/>
                </a:rPr>
                <a:t>All raw </a:t>
              </a:r>
            </a:p>
            <a:p>
              <a:r>
                <a:rPr lang="en-IE" dirty="0">
                  <a:solidFill>
                    <a:schemeClr val="bg1"/>
                  </a:solidFill>
                  <a:latin typeface="Century Gothic" panose="020B0502020202020204" pitchFamily="34" charset="0"/>
                </a:rPr>
                <a:t>material </a:t>
              </a:r>
            </a:p>
            <a:p>
              <a:r>
                <a:rPr lang="en-IE" dirty="0">
                  <a:solidFill>
                    <a:schemeClr val="bg1"/>
                  </a:solidFill>
                  <a:latin typeface="Century Gothic" panose="020B0502020202020204" pitchFamily="34" charset="0"/>
                </a:rPr>
                <a:t>extraction</a:t>
              </a:r>
            </a:p>
          </p:txBody>
        </p:sp>
      </p:grpSp>
      <p:grpSp>
        <p:nvGrpSpPr>
          <p:cNvPr id="41" name="Group 40">
            <a:extLst>
              <a:ext uri="{FF2B5EF4-FFF2-40B4-BE49-F238E27FC236}">
                <a16:creationId xmlns:a16="http://schemas.microsoft.com/office/drawing/2014/main" id="{ACE41AC4-6668-6E42-AEE6-F89721958BAF}"/>
              </a:ext>
            </a:extLst>
          </p:cNvPr>
          <p:cNvGrpSpPr/>
          <p:nvPr/>
        </p:nvGrpSpPr>
        <p:grpSpPr>
          <a:xfrm>
            <a:off x="8210007" y="2491612"/>
            <a:ext cx="3732536" cy="1890639"/>
            <a:chOff x="344489" y="2471987"/>
            <a:chExt cx="3732536" cy="1890639"/>
          </a:xfrm>
        </p:grpSpPr>
        <p:grpSp>
          <p:nvGrpSpPr>
            <p:cNvPr id="42" name="Group 41">
              <a:extLst>
                <a:ext uri="{FF2B5EF4-FFF2-40B4-BE49-F238E27FC236}">
                  <a16:creationId xmlns:a16="http://schemas.microsoft.com/office/drawing/2014/main" id="{36392F87-A744-2445-A12E-53E7D10F77E8}"/>
                </a:ext>
              </a:extLst>
            </p:cNvPr>
            <p:cNvGrpSpPr/>
            <p:nvPr/>
          </p:nvGrpSpPr>
          <p:grpSpPr>
            <a:xfrm>
              <a:off x="344489" y="2471987"/>
              <a:ext cx="3732536" cy="1890639"/>
              <a:chOff x="364582" y="395558"/>
              <a:chExt cx="3732536" cy="1890639"/>
            </a:xfrm>
          </p:grpSpPr>
          <p:sp>
            <p:nvSpPr>
              <p:cNvPr id="45" name="Rectangle 44">
                <a:extLst>
                  <a:ext uri="{FF2B5EF4-FFF2-40B4-BE49-F238E27FC236}">
                    <a16:creationId xmlns:a16="http://schemas.microsoft.com/office/drawing/2014/main" id="{1A063595-A5A3-A249-8F5B-2D8420DE5C74}"/>
                  </a:ext>
                </a:extLst>
              </p:cNvPr>
              <p:cNvSpPr/>
              <p:nvPr/>
            </p:nvSpPr>
            <p:spPr>
              <a:xfrm>
                <a:off x="364582" y="395558"/>
                <a:ext cx="3732536" cy="1890639"/>
              </a:xfrm>
              <a:prstGeom prst="rect">
                <a:avLst/>
              </a:prstGeom>
              <a:solidFill>
                <a:srgbClr val="64B1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46" name="TextBox 45">
                <a:extLst>
                  <a:ext uri="{FF2B5EF4-FFF2-40B4-BE49-F238E27FC236}">
                    <a16:creationId xmlns:a16="http://schemas.microsoft.com/office/drawing/2014/main" id="{E17038A3-45DB-EC4A-BEEE-7DD348745431}"/>
                  </a:ext>
                </a:extLst>
              </p:cNvPr>
              <p:cNvSpPr txBox="1"/>
              <p:nvPr/>
            </p:nvSpPr>
            <p:spPr>
              <a:xfrm>
                <a:off x="2288390" y="898837"/>
                <a:ext cx="1590500" cy="923330"/>
              </a:xfrm>
              <a:prstGeom prst="rect">
                <a:avLst/>
              </a:prstGeom>
              <a:noFill/>
              <a:ln>
                <a:noFill/>
              </a:ln>
            </p:spPr>
            <p:txBody>
              <a:bodyPr wrap="none" rtlCol="0">
                <a:spAutoFit/>
              </a:bodyPr>
              <a:lstStyle/>
              <a:p>
                <a:r>
                  <a:rPr lang="en-IE" b="1" dirty="0">
                    <a:solidFill>
                      <a:schemeClr val="bg1"/>
                    </a:solidFill>
                    <a:latin typeface="Century Gothic" panose="020B0502020202020204" pitchFamily="34" charset="0"/>
                  </a:rPr>
                  <a:t>1/3 </a:t>
                </a:r>
              </a:p>
              <a:p>
                <a:r>
                  <a:rPr lang="en-IE" dirty="0">
                    <a:solidFill>
                      <a:schemeClr val="bg1"/>
                    </a:solidFill>
                    <a:latin typeface="Century Gothic" panose="020B0502020202020204" pitchFamily="34" charset="0"/>
                  </a:rPr>
                  <a:t>All potable </a:t>
                </a:r>
              </a:p>
              <a:p>
                <a:r>
                  <a:rPr lang="en-IE" dirty="0">
                    <a:solidFill>
                      <a:schemeClr val="bg1"/>
                    </a:solidFill>
                    <a:latin typeface="Century Gothic" panose="020B0502020202020204" pitchFamily="34" charset="0"/>
                  </a:rPr>
                  <a:t>water usage</a:t>
                </a:r>
              </a:p>
            </p:txBody>
          </p:sp>
        </p:grpSp>
        <p:pic>
          <p:nvPicPr>
            <p:cNvPr id="43" name="Graphic 42" descr="Water with solid fill">
              <a:extLst>
                <a:ext uri="{FF2B5EF4-FFF2-40B4-BE49-F238E27FC236}">
                  <a16:creationId xmlns:a16="http://schemas.microsoft.com/office/drawing/2014/main" id="{BE4E42C2-F023-7746-B1B5-A6A811F71E79}"/>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497831" y="2639989"/>
              <a:ext cx="1282299" cy="1282299"/>
            </a:xfrm>
            <a:prstGeom prst="rect">
              <a:avLst/>
            </a:prstGeom>
          </p:spPr>
        </p:pic>
        <p:pic>
          <p:nvPicPr>
            <p:cNvPr id="44" name="Graphic 43" descr="Water with solid fill">
              <a:extLst>
                <a:ext uri="{FF2B5EF4-FFF2-40B4-BE49-F238E27FC236}">
                  <a16:creationId xmlns:a16="http://schemas.microsoft.com/office/drawing/2014/main" id="{AB7F65D3-EC5D-6A4E-85CB-B42415558EC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233419" y="3408025"/>
              <a:ext cx="700053" cy="700053"/>
            </a:xfrm>
            <a:prstGeom prst="rect">
              <a:avLst/>
            </a:prstGeom>
          </p:spPr>
        </p:pic>
      </p:grpSp>
      <p:grpSp>
        <p:nvGrpSpPr>
          <p:cNvPr id="47" name="Group 46">
            <a:extLst>
              <a:ext uri="{FF2B5EF4-FFF2-40B4-BE49-F238E27FC236}">
                <a16:creationId xmlns:a16="http://schemas.microsoft.com/office/drawing/2014/main" id="{4E1C8DC3-6E5F-2E42-AF79-D2226B3494B9}"/>
              </a:ext>
            </a:extLst>
          </p:cNvPr>
          <p:cNvGrpSpPr/>
          <p:nvPr/>
        </p:nvGrpSpPr>
        <p:grpSpPr>
          <a:xfrm>
            <a:off x="4287294" y="2491612"/>
            <a:ext cx="3732536" cy="1890639"/>
            <a:chOff x="4287294" y="2491612"/>
            <a:chExt cx="3732536" cy="1890639"/>
          </a:xfrm>
        </p:grpSpPr>
        <p:grpSp>
          <p:nvGrpSpPr>
            <p:cNvPr id="48" name="Group 47">
              <a:extLst>
                <a:ext uri="{FF2B5EF4-FFF2-40B4-BE49-F238E27FC236}">
                  <a16:creationId xmlns:a16="http://schemas.microsoft.com/office/drawing/2014/main" id="{F8B00170-2559-6F4A-AA75-B5CD7A533E70}"/>
                </a:ext>
              </a:extLst>
            </p:cNvPr>
            <p:cNvGrpSpPr/>
            <p:nvPr/>
          </p:nvGrpSpPr>
          <p:grpSpPr>
            <a:xfrm>
              <a:off x="4287294" y="2491612"/>
              <a:ext cx="3732536" cy="1890639"/>
              <a:chOff x="364582" y="395558"/>
              <a:chExt cx="3732536" cy="1890639"/>
            </a:xfrm>
          </p:grpSpPr>
          <p:sp>
            <p:nvSpPr>
              <p:cNvPr id="50" name="Rectangle 49">
                <a:extLst>
                  <a:ext uri="{FF2B5EF4-FFF2-40B4-BE49-F238E27FC236}">
                    <a16:creationId xmlns:a16="http://schemas.microsoft.com/office/drawing/2014/main" id="{F5D291EC-0CB5-5A4D-A992-A735568B0B01}"/>
                  </a:ext>
                </a:extLst>
              </p:cNvPr>
              <p:cNvSpPr/>
              <p:nvPr/>
            </p:nvSpPr>
            <p:spPr>
              <a:xfrm>
                <a:off x="364582" y="395558"/>
                <a:ext cx="3732536" cy="1890639"/>
              </a:xfrm>
              <a:prstGeom prst="rect">
                <a:avLst/>
              </a:prstGeom>
              <a:solidFill>
                <a:srgbClr val="CCD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E"/>
              </a:p>
            </p:txBody>
          </p:sp>
          <p:sp>
            <p:nvSpPr>
              <p:cNvPr id="51" name="TextBox 50">
                <a:extLst>
                  <a:ext uri="{FF2B5EF4-FFF2-40B4-BE49-F238E27FC236}">
                    <a16:creationId xmlns:a16="http://schemas.microsoft.com/office/drawing/2014/main" id="{CE6AA296-C09E-A14A-BDDC-980749C160EE}"/>
                  </a:ext>
                </a:extLst>
              </p:cNvPr>
              <p:cNvSpPr txBox="1"/>
              <p:nvPr/>
            </p:nvSpPr>
            <p:spPr>
              <a:xfrm>
                <a:off x="2355438" y="810569"/>
                <a:ext cx="1425390" cy="923330"/>
              </a:xfrm>
              <a:prstGeom prst="rect">
                <a:avLst/>
              </a:prstGeom>
              <a:noFill/>
              <a:ln>
                <a:noFill/>
              </a:ln>
            </p:spPr>
            <p:txBody>
              <a:bodyPr wrap="none" rtlCol="0">
                <a:spAutoFit/>
              </a:bodyPr>
              <a:lstStyle/>
              <a:p>
                <a:r>
                  <a:rPr lang="en-IE" b="1" dirty="0">
                    <a:solidFill>
                      <a:schemeClr val="bg1"/>
                    </a:solidFill>
                    <a:latin typeface="Century Gothic" panose="020B0502020202020204" pitchFamily="34" charset="0"/>
                  </a:rPr>
                  <a:t>Over 50%</a:t>
                </a:r>
              </a:p>
              <a:p>
                <a:r>
                  <a:rPr lang="en-IE" dirty="0">
                    <a:solidFill>
                      <a:schemeClr val="bg1"/>
                    </a:solidFill>
                    <a:latin typeface="Century Gothic" panose="020B0502020202020204" pitchFamily="34" charset="0"/>
                  </a:rPr>
                  <a:t>All waste </a:t>
                </a:r>
              </a:p>
              <a:p>
                <a:r>
                  <a:rPr lang="en-IE" dirty="0">
                    <a:solidFill>
                      <a:schemeClr val="bg1"/>
                    </a:solidFill>
                    <a:latin typeface="Century Gothic" panose="020B0502020202020204" pitchFamily="34" charset="0"/>
                  </a:rPr>
                  <a:t>generation</a:t>
                </a:r>
              </a:p>
            </p:txBody>
          </p:sp>
        </p:grpSp>
        <p:pic>
          <p:nvPicPr>
            <p:cNvPr id="49" name="Graphic 48" descr="Garbage with solid fill">
              <a:extLst>
                <a:ext uri="{FF2B5EF4-FFF2-40B4-BE49-F238E27FC236}">
                  <a16:creationId xmlns:a16="http://schemas.microsoft.com/office/drawing/2014/main" id="{D6F7CCBA-157A-0843-8305-AA0C927C703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4614266" y="2750178"/>
              <a:ext cx="1268231" cy="1268231"/>
            </a:xfrm>
            <a:prstGeom prst="rect">
              <a:avLst/>
            </a:prstGeom>
          </p:spPr>
        </p:pic>
      </p:grpSp>
      <p:grpSp>
        <p:nvGrpSpPr>
          <p:cNvPr id="52" name="Group 51">
            <a:extLst>
              <a:ext uri="{FF2B5EF4-FFF2-40B4-BE49-F238E27FC236}">
                <a16:creationId xmlns:a16="http://schemas.microsoft.com/office/drawing/2014/main" id="{AC3ACC7D-CDDC-3B48-BF65-22352C342746}"/>
              </a:ext>
            </a:extLst>
          </p:cNvPr>
          <p:cNvGrpSpPr/>
          <p:nvPr/>
        </p:nvGrpSpPr>
        <p:grpSpPr>
          <a:xfrm>
            <a:off x="602835" y="2195309"/>
            <a:ext cx="1241775" cy="1562319"/>
            <a:chOff x="812743" y="2002934"/>
            <a:chExt cx="1092436" cy="1374431"/>
          </a:xfrm>
        </p:grpSpPr>
        <p:pic>
          <p:nvPicPr>
            <p:cNvPr id="53" name="Graphic 52" descr="Cloud with solid fill">
              <a:extLst>
                <a:ext uri="{FF2B5EF4-FFF2-40B4-BE49-F238E27FC236}">
                  <a16:creationId xmlns:a16="http://schemas.microsoft.com/office/drawing/2014/main" id="{730F9B4F-07F0-5B48-8866-FB6E1D7618C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51295" y="2002934"/>
              <a:ext cx="1053884" cy="977356"/>
            </a:xfrm>
            <a:prstGeom prst="rect">
              <a:avLst/>
            </a:prstGeom>
          </p:spPr>
        </p:pic>
        <p:pic>
          <p:nvPicPr>
            <p:cNvPr id="54" name="Graphic 53" descr="Cloud with solid fill">
              <a:extLst>
                <a:ext uri="{FF2B5EF4-FFF2-40B4-BE49-F238E27FC236}">
                  <a16:creationId xmlns:a16="http://schemas.microsoft.com/office/drawing/2014/main" id="{58D1400A-44CA-E143-8AA1-5FC703AB65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1144634">
              <a:off x="812743" y="2400009"/>
              <a:ext cx="1053884" cy="977356"/>
            </a:xfrm>
            <a:prstGeom prst="rect">
              <a:avLst/>
            </a:prstGeom>
          </p:spPr>
        </p:pic>
      </p:grpSp>
      <p:grpSp>
        <p:nvGrpSpPr>
          <p:cNvPr id="55" name="Group 54">
            <a:extLst>
              <a:ext uri="{FF2B5EF4-FFF2-40B4-BE49-F238E27FC236}">
                <a16:creationId xmlns:a16="http://schemas.microsoft.com/office/drawing/2014/main" id="{D1E04A04-77AB-304A-9CF0-6919E940F3ED}"/>
              </a:ext>
            </a:extLst>
          </p:cNvPr>
          <p:cNvGrpSpPr/>
          <p:nvPr/>
        </p:nvGrpSpPr>
        <p:grpSpPr>
          <a:xfrm>
            <a:off x="2460871" y="2645802"/>
            <a:ext cx="764268" cy="923330"/>
            <a:chOff x="1572021" y="3681083"/>
            <a:chExt cx="628203" cy="758947"/>
          </a:xfrm>
        </p:grpSpPr>
        <p:pic>
          <p:nvPicPr>
            <p:cNvPr id="56" name="Graphic 55" descr="Cloud with solid fill">
              <a:extLst>
                <a:ext uri="{FF2B5EF4-FFF2-40B4-BE49-F238E27FC236}">
                  <a16:creationId xmlns:a16="http://schemas.microsoft.com/office/drawing/2014/main" id="{E640E956-E030-504F-9587-9A02D6BDE8D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599098" y="3681083"/>
              <a:ext cx="601126" cy="557475"/>
            </a:xfrm>
            <a:prstGeom prst="rect">
              <a:avLst/>
            </a:prstGeom>
          </p:spPr>
        </p:pic>
        <p:pic>
          <p:nvPicPr>
            <p:cNvPr id="57" name="Graphic 56" descr="Cloud with solid fill">
              <a:extLst>
                <a:ext uri="{FF2B5EF4-FFF2-40B4-BE49-F238E27FC236}">
                  <a16:creationId xmlns:a16="http://schemas.microsoft.com/office/drawing/2014/main" id="{BD184457-ECAC-B245-AD88-23B56FACA2D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rot="11144634">
              <a:off x="1572021" y="3882555"/>
              <a:ext cx="601126" cy="557475"/>
            </a:xfrm>
            <a:prstGeom prst="rect">
              <a:avLst/>
            </a:prstGeom>
          </p:spPr>
        </p:pic>
      </p:grpSp>
      <p:sp>
        <p:nvSpPr>
          <p:cNvPr id="58" name="TextBox 57">
            <a:extLst>
              <a:ext uri="{FF2B5EF4-FFF2-40B4-BE49-F238E27FC236}">
                <a16:creationId xmlns:a16="http://schemas.microsoft.com/office/drawing/2014/main" id="{1DB88C62-4331-844A-937A-41E03FC13EEC}"/>
              </a:ext>
            </a:extLst>
          </p:cNvPr>
          <p:cNvSpPr txBox="1"/>
          <p:nvPr/>
        </p:nvSpPr>
        <p:spPr>
          <a:xfrm>
            <a:off x="666963" y="3432997"/>
            <a:ext cx="1539204" cy="1200329"/>
          </a:xfrm>
          <a:prstGeom prst="rect">
            <a:avLst/>
          </a:prstGeom>
          <a:noFill/>
        </p:spPr>
        <p:txBody>
          <a:bodyPr wrap="none" rtlCol="0">
            <a:spAutoFit/>
          </a:bodyPr>
          <a:lstStyle/>
          <a:p>
            <a:r>
              <a:rPr lang="en-IE" b="1" dirty="0">
                <a:solidFill>
                  <a:schemeClr val="bg1"/>
                </a:solidFill>
                <a:latin typeface="Century Gothic" panose="020B0502020202020204" pitchFamily="34" charset="0"/>
              </a:rPr>
              <a:t>28% </a:t>
            </a:r>
          </a:p>
          <a:p>
            <a:r>
              <a:rPr lang="en-IE" dirty="0">
                <a:solidFill>
                  <a:schemeClr val="bg1"/>
                </a:solidFill>
                <a:latin typeface="Century Gothic" panose="020B0502020202020204" pitchFamily="34" charset="0"/>
              </a:rPr>
              <a:t>Operational</a:t>
            </a:r>
          </a:p>
          <a:p>
            <a:r>
              <a:rPr lang="en-IE" dirty="0">
                <a:solidFill>
                  <a:schemeClr val="bg1"/>
                </a:solidFill>
                <a:latin typeface="Century Gothic" panose="020B0502020202020204" pitchFamily="34" charset="0"/>
              </a:rPr>
              <a:t>CO</a:t>
            </a:r>
            <a:r>
              <a:rPr lang="en-IE" sz="1400" dirty="0">
                <a:solidFill>
                  <a:schemeClr val="bg1"/>
                </a:solidFill>
                <a:latin typeface="Century Gothic" panose="020B0502020202020204" pitchFamily="34" charset="0"/>
              </a:rPr>
              <a:t>2</a:t>
            </a:r>
          </a:p>
          <a:p>
            <a:endParaRPr lang="en-IE" dirty="0">
              <a:solidFill>
                <a:schemeClr val="bg1"/>
              </a:solidFill>
              <a:latin typeface="Century Gothic" panose="020B0502020202020204" pitchFamily="34" charset="0"/>
            </a:endParaRPr>
          </a:p>
        </p:txBody>
      </p:sp>
      <p:sp>
        <p:nvSpPr>
          <p:cNvPr id="59" name="TextBox 58">
            <a:extLst>
              <a:ext uri="{FF2B5EF4-FFF2-40B4-BE49-F238E27FC236}">
                <a16:creationId xmlns:a16="http://schemas.microsoft.com/office/drawing/2014/main" id="{3BEC466C-C460-794E-A9D9-D52C2E159625}"/>
              </a:ext>
            </a:extLst>
          </p:cNvPr>
          <p:cNvSpPr txBox="1"/>
          <p:nvPr/>
        </p:nvSpPr>
        <p:spPr>
          <a:xfrm>
            <a:off x="2411439" y="3439862"/>
            <a:ext cx="1346844" cy="1200329"/>
          </a:xfrm>
          <a:prstGeom prst="rect">
            <a:avLst/>
          </a:prstGeom>
          <a:noFill/>
        </p:spPr>
        <p:txBody>
          <a:bodyPr wrap="none" rtlCol="0">
            <a:spAutoFit/>
          </a:bodyPr>
          <a:lstStyle/>
          <a:p>
            <a:r>
              <a:rPr lang="en-IE" b="1" dirty="0">
                <a:solidFill>
                  <a:schemeClr val="bg1"/>
                </a:solidFill>
                <a:latin typeface="Century Gothic" panose="020B0502020202020204" pitchFamily="34" charset="0"/>
              </a:rPr>
              <a:t>11% </a:t>
            </a:r>
          </a:p>
          <a:p>
            <a:r>
              <a:rPr lang="en-IE" dirty="0">
                <a:solidFill>
                  <a:schemeClr val="bg1"/>
                </a:solidFill>
                <a:latin typeface="Century Gothic" panose="020B0502020202020204" pitchFamily="34" charset="0"/>
              </a:rPr>
              <a:t>Embodied</a:t>
            </a:r>
          </a:p>
          <a:p>
            <a:r>
              <a:rPr lang="en-IE" dirty="0">
                <a:solidFill>
                  <a:schemeClr val="bg1"/>
                </a:solidFill>
                <a:latin typeface="Century Gothic" panose="020B0502020202020204" pitchFamily="34" charset="0"/>
              </a:rPr>
              <a:t>CO</a:t>
            </a:r>
            <a:r>
              <a:rPr lang="en-IE" sz="1400" dirty="0">
                <a:solidFill>
                  <a:schemeClr val="bg1"/>
                </a:solidFill>
                <a:latin typeface="Century Gothic" panose="020B0502020202020204" pitchFamily="34" charset="0"/>
              </a:rPr>
              <a:t>2</a:t>
            </a:r>
          </a:p>
          <a:p>
            <a:endParaRPr lang="en-IE" dirty="0">
              <a:solidFill>
                <a:schemeClr val="bg1"/>
              </a:solidFill>
              <a:latin typeface="Century Gothic" panose="020B0502020202020204" pitchFamily="34" charset="0"/>
            </a:endParaRPr>
          </a:p>
        </p:txBody>
      </p:sp>
      <p:cxnSp>
        <p:nvCxnSpPr>
          <p:cNvPr id="60" name="Straight Connector 59">
            <a:extLst>
              <a:ext uri="{FF2B5EF4-FFF2-40B4-BE49-F238E27FC236}">
                <a16:creationId xmlns:a16="http://schemas.microsoft.com/office/drawing/2014/main" id="{6313F6AB-67EF-6344-A28B-41C9CE1E6C25}"/>
              </a:ext>
            </a:extLst>
          </p:cNvPr>
          <p:cNvCxnSpPr>
            <a:cxnSpLocks/>
          </p:cNvCxnSpPr>
          <p:nvPr/>
        </p:nvCxnSpPr>
        <p:spPr>
          <a:xfrm flipV="1">
            <a:off x="1295597" y="1990963"/>
            <a:ext cx="143903" cy="469519"/>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47EC9058-6F7F-C64F-9B33-3ABB3F5DC781}"/>
              </a:ext>
            </a:extLst>
          </p:cNvPr>
          <p:cNvCxnSpPr>
            <a:cxnSpLocks/>
          </p:cNvCxnSpPr>
          <p:nvPr/>
        </p:nvCxnSpPr>
        <p:spPr>
          <a:xfrm flipH="1" flipV="1">
            <a:off x="1887191" y="1781937"/>
            <a:ext cx="755367" cy="1084402"/>
          </a:xfrm>
          <a:prstGeom prst="line">
            <a:avLst/>
          </a:prstGeom>
          <a:ln w="9525">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62" name="TextBox 61">
            <a:extLst>
              <a:ext uri="{FF2B5EF4-FFF2-40B4-BE49-F238E27FC236}">
                <a16:creationId xmlns:a16="http://schemas.microsoft.com/office/drawing/2014/main" id="{FD35359F-B1B4-474B-A9CF-A6F82AFC4BB3}"/>
              </a:ext>
            </a:extLst>
          </p:cNvPr>
          <p:cNvSpPr txBox="1"/>
          <p:nvPr/>
        </p:nvSpPr>
        <p:spPr>
          <a:xfrm>
            <a:off x="1136920" y="1175526"/>
            <a:ext cx="750271" cy="369332"/>
          </a:xfrm>
          <a:prstGeom prst="rect">
            <a:avLst/>
          </a:prstGeom>
          <a:noFill/>
        </p:spPr>
        <p:txBody>
          <a:bodyPr wrap="square">
            <a:spAutoFit/>
          </a:bodyPr>
          <a:lstStyle/>
          <a:p>
            <a:r>
              <a:rPr lang="en-IE" dirty="0">
                <a:solidFill>
                  <a:srgbClr val="0B2C12"/>
                </a:solidFill>
                <a:latin typeface="Century Gothic" panose="020B0502020202020204" pitchFamily="34" charset="0"/>
              </a:rPr>
              <a:t>CO</a:t>
            </a:r>
            <a:r>
              <a:rPr lang="en-IE" sz="1400" dirty="0">
                <a:solidFill>
                  <a:srgbClr val="0B2C12"/>
                </a:solidFill>
                <a:latin typeface="Century Gothic" panose="020B0502020202020204" pitchFamily="34" charset="0"/>
              </a:rPr>
              <a:t>2</a:t>
            </a:r>
          </a:p>
        </p:txBody>
      </p:sp>
    </p:spTree>
    <p:extLst>
      <p:ext uri="{BB962C8B-B14F-4D97-AF65-F5344CB8AC3E}">
        <p14:creationId xmlns:p14="http://schemas.microsoft.com/office/powerpoint/2010/main" val="622199101"/>
      </p:ext>
    </p:extLst>
  </p:cSld>
  <p:clrMapOvr>
    <a:masterClrMapping/>
  </p:clrMapOvr>
  <p:extLst>
    <p:ext uri="{6950BFC3-D8DA-4A85-94F7-54DA5524770B}">
      <p188:commentRel xmlns:p188="http://schemas.microsoft.com/office/powerpoint/2018/8/main" r:id="rId2"/>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5" descr="A picture containing screenshot&#10;&#10;Description automatically generated">
            <a:extLst>
              <a:ext uri="{FF2B5EF4-FFF2-40B4-BE49-F238E27FC236}">
                <a16:creationId xmlns:a16="http://schemas.microsoft.com/office/drawing/2014/main" id="{3CE95261-00C8-2C3E-13E9-1B8F681A2DD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044"/>
          <a:stretch/>
        </p:blipFill>
        <p:spPr bwMode="auto">
          <a:xfrm>
            <a:off x="2841074" y="89891"/>
            <a:ext cx="9523803" cy="676810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Content Placeholder 9">
            <a:extLst>
              <a:ext uri="{FF2B5EF4-FFF2-40B4-BE49-F238E27FC236}">
                <a16:creationId xmlns:a16="http://schemas.microsoft.com/office/drawing/2014/main" id="{963B8957-BFD3-A41E-59E2-C54EB6957B2E}"/>
              </a:ext>
            </a:extLst>
          </p:cNvPr>
          <p:cNvPicPr>
            <a:picLocks noChangeAspect="1"/>
          </p:cNvPicPr>
          <p:nvPr/>
        </p:nvPicPr>
        <p:blipFill>
          <a:blip r:embed="rId4"/>
          <a:stretch>
            <a:fillRect/>
          </a:stretch>
        </p:blipFill>
        <p:spPr>
          <a:xfrm>
            <a:off x="-375780" y="5792399"/>
            <a:ext cx="12192000" cy="1066800"/>
          </a:xfrm>
          <a:prstGeom prst="rect">
            <a:avLst/>
          </a:prstGeom>
        </p:spPr>
      </p:pic>
      <p:sp>
        <p:nvSpPr>
          <p:cNvPr id="4" name="Title 7">
            <a:extLst>
              <a:ext uri="{FF2B5EF4-FFF2-40B4-BE49-F238E27FC236}">
                <a16:creationId xmlns:a16="http://schemas.microsoft.com/office/drawing/2014/main" id="{F1B07F65-81E2-ECD1-007E-052656557159}"/>
              </a:ext>
            </a:extLst>
          </p:cNvPr>
          <p:cNvSpPr txBox="1">
            <a:spLocks/>
          </p:cNvSpPr>
          <p:nvPr/>
        </p:nvSpPr>
        <p:spPr>
          <a:xfrm>
            <a:off x="2292417" y="6199957"/>
            <a:ext cx="10878978" cy="1227395"/>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000" dirty="0">
                <a:latin typeface="Montserrat" panose="00000500000000000000" pitchFamily="2" charset="0"/>
                <a:cs typeface="Mongolian Baiti" panose="03000500000000000000" pitchFamily="66" charset="0"/>
              </a:rPr>
              <a:t>Cross cutting Actions &amp; Outcomes for radical reductions in </a:t>
            </a:r>
          </a:p>
          <a:p>
            <a:r>
              <a:rPr lang="en-US" sz="2000" dirty="0">
                <a:latin typeface="Montserrat" panose="00000500000000000000" pitchFamily="2" charset="0"/>
                <a:cs typeface="Mongolian Baiti" panose="03000500000000000000" pitchFamily="66" charset="0"/>
              </a:rPr>
              <a:t>CO</a:t>
            </a:r>
            <a:r>
              <a:rPr lang="en-US" sz="2000" baseline="-25000" dirty="0">
                <a:latin typeface="Montserrat" panose="00000500000000000000" pitchFamily="2" charset="0"/>
                <a:cs typeface="Mongolian Baiti" panose="03000500000000000000" pitchFamily="66" charset="0"/>
              </a:rPr>
              <a:t>2</a:t>
            </a:r>
            <a:r>
              <a:rPr lang="en-US" sz="2000" dirty="0">
                <a:latin typeface="Montserrat" panose="00000500000000000000" pitchFamily="2" charset="0"/>
                <a:cs typeface="Mongolian Baiti" panose="03000500000000000000" pitchFamily="66" charset="0"/>
              </a:rPr>
              <a:t> emissions from the built environment</a:t>
            </a:r>
            <a:endParaRPr lang="en-US" sz="4000" dirty="0">
              <a:latin typeface="Montserrat" panose="00000500000000000000" pitchFamily="2" charset="0"/>
              <a:cs typeface="Mongolian Baiti" panose="03000500000000000000" pitchFamily="66" charset="0"/>
            </a:endParaRPr>
          </a:p>
        </p:txBody>
      </p:sp>
    </p:spTree>
    <p:extLst>
      <p:ext uri="{BB962C8B-B14F-4D97-AF65-F5344CB8AC3E}">
        <p14:creationId xmlns:p14="http://schemas.microsoft.com/office/powerpoint/2010/main" val="34597035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ubtitle 2">
            <a:extLst>
              <a:ext uri="{FF2B5EF4-FFF2-40B4-BE49-F238E27FC236}">
                <a16:creationId xmlns:a16="http://schemas.microsoft.com/office/drawing/2014/main" id="{EAC7A495-6B35-A670-0D38-0281EF3936E1}"/>
              </a:ext>
            </a:extLst>
          </p:cNvPr>
          <p:cNvSpPr txBox="1">
            <a:spLocks/>
          </p:cNvSpPr>
          <p:nvPr/>
        </p:nvSpPr>
        <p:spPr>
          <a:xfrm>
            <a:off x="1156767" y="2631807"/>
            <a:ext cx="9878465" cy="1388156"/>
          </a:xfrm>
          <a:prstGeom prst="rect">
            <a:avLst/>
          </a:prstGeom>
        </p:spPr>
        <p:txBody>
          <a:bodyPr/>
          <a:lstStyle>
            <a:lvl1pPr marL="0" indent="0" algn="ctr" defTabSz="1828709" rtl="0" eaLnBrk="1" latinLnBrk="0" hangingPunct="1">
              <a:lnSpc>
                <a:spcPct val="90000"/>
              </a:lnSpc>
              <a:spcBef>
                <a:spcPts val="2000"/>
              </a:spcBef>
              <a:buFont typeface="Arial" panose="020B0604020202020204" pitchFamily="34" charset="0"/>
              <a:buNone/>
              <a:defRPr sz="8000" b="0" i="0" kern="1200">
                <a:solidFill>
                  <a:schemeClr val="tx1">
                    <a:lumMod val="75000"/>
                  </a:schemeClr>
                </a:solidFill>
                <a:latin typeface="Korolev Light" pitchFamily="2" charset="77"/>
                <a:ea typeface="+mn-ea"/>
                <a:cs typeface="Calibri Light" panose="020F0302020204030204" pitchFamily="34" charset="0"/>
              </a:defRPr>
            </a:lvl1pPr>
            <a:lvl2pPr marL="1371531" indent="-457177" algn="l" defTabSz="1828709" rtl="0" eaLnBrk="1" latinLnBrk="0" hangingPunct="1">
              <a:lnSpc>
                <a:spcPct val="90000"/>
              </a:lnSpc>
              <a:spcBef>
                <a:spcPts val="1000"/>
              </a:spcBef>
              <a:buFont typeface="Arial" panose="020B0604020202020204" pitchFamily="34" charset="0"/>
              <a:buChar char="•"/>
              <a:defRPr sz="4800" b="0" i="0" kern="1200">
                <a:solidFill>
                  <a:schemeClr val="tx1"/>
                </a:solidFill>
                <a:latin typeface="Korolev Light" pitchFamily="2" charset="77"/>
                <a:ea typeface="+mn-ea"/>
                <a:cs typeface="+mn-cs"/>
              </a:defRPr>
            </a:lvl2pPr>
            <a:lvl3pPr marL="2285886" indent="-457177" algn="l" defTabSz="1828709" rtl="0" eaLnBrk="1" latinLnBrk="0" hangingPunct="1">
              <a:lnSpc>
                <a:spcPct val="90000"/>
              </a:lnSpc>
              <a:spcBef>
                <a:spcPts val="1000"/>
              </a:spcBef>
              <a:buFont typeface="Arial" panose="020B0604020202020204" pitchFamily="34" charset="0"/>
              <a:buChar char="•"/>
              <a:defRPr sz="4000" b="0" i="0" kern="1200">
                <a:solidFill>
                  <a:schemeClr val="tx1"/>
                </a:solidFill>
                <a:latin typeface="Korolev Light" pitchFamily="2" charset="77"/>
                <a:ea typeface="+mn-ea"/>
                <a:cs typeface="+mn-cs"/>
              </a:defRPr>
            </a:lvl3pPr>
            <a:lvl4pPr marL="3200240" indent="-457177" algn="l" defTabSz="1828709" rtl="0" eaLnBrk="1" latinLnBrk="0" hangingPunct="1">
              <a:lnSpc>
                <a:spcPct val="90000"/>
              </a:lnSpc>
              <a:spcBef>
                <a:spcPts val="1000"/>
              </a:spcBef>
              <a:buFont typeface="Arial" panose="020B0604020202020204" pitchFamily="34" charset="0"/>
              <a:buChar char="•"/>
              <a:defRPr sz="3600" b="0" i="0" kern="1200">
                <a:solidFill>
                  <a:schemeClr val="tx1"/>
                </a:solidFill>
                <a:latin typeface="Korolev Light" pitchFamily="2" charset="77"/>
                <a:ea typeface="+mn-ea"/>
                <a:cs typeface="+mn-cs"/>
              </a:defRPr>
            </a:lvl4pPr>
            <a:lvl5pPr marL="4114594" indent="-457177" algn="l" defTabSz="1828709" rtl="0" eaLnBrk="1" latinLnBrk="0" hangingPunct="1">
              <a:lnSpc>
                <a:spcPct val="90000"/>
              </a:lnSpc>
              <a:spcBef>
                <a:spcPts val="1000"/>
              </a:spcBef>
              <a:buFont typeface="Arial" panose="020B0604020202020204" pitchFamily="34" charset="0"/>
              <a:buChar char="•"/>
              <a:defRPr sz="3600" b="0" i="0" kern="1200">
                <a:solidFill>
                  <a:schemeClr val="tx1"/>
                </a:solidFill>
                <a:latin typeface="Korolev Light" pitchFamily="2"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sz="2800" dirty="0">
                <a:latin typeface="Montserrat" panose="00000500000000000000" pitchFamily="2" charset="0"/>
                <a:sym typeface="Helvetica Neue"/>
              </a:rPr>
              <a:t>The CO</a:t>
            </a:r>
            <a:r>
              <a:rPr lang="nl-NL" sz="2800" baseline="-25000" dirty="0">
                <a:latin typeface="Montserrat" panose="00000500000000000000" pitchFamily="2" charset="0"/>
                <a:sym typeface="Helvetica Neue"/>
              </a:rPr>
              <a:t>2</a:t>
            </a:r>
            <a:r>
              <a:rPr lang="nl-NL" sz="2800" dirty="0">
                <a:latin typeface="Montserrat" panose="00000500000000000000" pitchFamily="2" charset="0"/>
                <a:sym typeface="Helvetica Neue"/>
              </a:rPr>
              <a:t> Performance Ladder </a:t>
            </a:r>
          </a:p>
          <a:p>
            <a:r>
              <a:rPr lang="nl-NL" sz="2800" dirty="0">
                <a:latin typeface="Montserrat" panose="00000500000000000000" pitchFamily="2" charset="0"/>
                <a:sym typeface="Helvetica Neue"/>
              </a:rPr>
              <a:t>for low carbon procurement in Ireland</a:t>
            </a:r>
          </a:p>
          <a:p>
            <a:endParaRPr lang="nl-NL" sz="5750" dirty="0">
              <a:sym typeface="Helvetica Neue"/>
            </a:endParaRPr>
          </a:p>
          <a:p>
            <a:endParaRPr lang="nl-NL" sz="4000" dirty="0">
              <a:sym typeface="Helvetica Neue"/>
            </a:endParaRPr>
          </a:p>
        </p:txBody>
      </p:sp>
      <p:sp>
        <p:nvSpPr>
          <p:cNvPr id="10" name="Tijdelijke aanduiding voor tekst 5">
            <a:extLst>
              <a:ext uri="{FF2B5EF4-FFF2-40B4-BE49-F238E27FC236}">
                <a16:creationId xmlns:a16="http://schemas.microsoft.com/office/drawing/2014/main" id="{7CB36C70-A161-9D3B-E1A2-1AE6882B9826}"/>
              </a:ext>
            </a:extLst>
          </p:cNvPr>
          <p:cNvSpPr txBox="1">
            <a:spLocks/>
          </p:cNvSpPr>
          <p:nvPr/>
        </p:nvSpPr>
        <p:spPr>
          <a:xfrm>
            <a:off x="968827" y="3834114"/>
            <a:ext cx="10254343" cy="2011791"/>
          </a:xfrm>
          <a:prstGeom prst="rect">
            <a:avLst/>
          </a:prstGeom>
        </p:spPr>
        <p:txBody>
          <a:bodyPr/>
          <a:lstStyle>
            <a:lvl1pPr marL="0" indent="0" algn="ctr" defTabSz="1828709" rtl="0" eaLnBrk="1" latinLnBrk="0" hangingPunct="1">
              <a:lnSpc>
                <a:spcPct val="90000"/>
              </a:lnSpc>
              <a:spcBef>
                <a:spcPts val="0"/>
              </a:spcBef>
              <a:buFont typeface="Arial" panose="020B0604020202020204" pitchFamily="34" charset="0"/>
              <a:buNone/>
              <a:defRPr sz="2600" b="0" i="0" kern="1200">
                <a:solidFill>
                  <a:schemeClr val="bg1"/>
                </a:solidFill>
                <a:latin typeface="Korolev Light" pitchFamily="2" charset="77"/>
                <a:ea typeface="+mn-ea"/>
                <a:cs typeface="Calibri Light" panose="020F0302020204030204" pitchFamily="34" charset="0"/>
              </a:defRPr>
            </a:lvl1pPr>
            <a:lvl2pPr marL="635000" indent="0" algn="ctr" defTabSz="1828709" rtl="0" eaLnBrk="1" latinLnBrk="0" hangingPunct="1">
              <a:lnSpc>
                <a:spcPct val="90000"/>
              </a:lnSpc>
              <a:spcBef>
                <a:spcPts val="1000"/>
              </a:spcBef>
              <a:buFont typeface="Arial" panose="020B0604020202020204" pitchFamily="34" charset="0"/>
              <a:buNone/>
              <a:defRPr sz="2600" b="0" i="0" kern="1200">
                <a:solidFill>
                  <a:schemeClr val="bg1"/>
                </a:solidFill>
                <a:latin typeface="Korolev Light" pitchFamily="2" charset="77"/>
                <a:ea typeface="+mn-ea"/>
                <a:cs typeface="Calibri Light" panose="020F0302020204030204" pitchFamily="34" charset="0"/>
              </a:defRPr>
            </a:lvl2pPr>
            <a:lvl3pPr marL="1270000" indent="0" algn="ctr" defTabSz="1828709" rtl="0" eaLnBrk="1" latinLnBrk="0" hangingPunct="1">
              <a:lnSpc>
                <a:spcPct val="90000"/>
              </a:lnSpc>
              <a:spcBef>
                <a:spcPts val="1000"/>
              </a:spcBef>
              <a:buFont typeface="Arial" panose="020B0604020202020204" pitchFamily="34" charset="0"/>
              <a:buNone/>
              <a:defRPr sz="4000" b="0" i="0" kern="1200">
                <a:solidFill>
                  <a:schemeClr val="bg1"/>
                </a:solidFill>
                <a:latin typeface="Korolev Light" pitchFamily="2" charset="77"/>
                <a:ea typeface="+mn-ea"/>
                <a:cs typeface="+mn-cs"/>
              </a:defRPr>
            </a:lvl3pPr>
            <a:lvl4pPr marL="1905000" indent="0" algn="ctr" defTabSz="1828709" rtl="0" eaLnBrk="1" latinLnBrk="0" hangingPunct="1">
              <a:lnSpc>
                <a:spcPct val="90000"/>
              </a:lnSpc>
              <a:spcBef>
                <a:spcPts val="1000"/>
              </a:spcBef>
              <a:buFont typeface="Arial" panose="020B0604020202020204" pitchFamily="34" charset="0"/>
              <a:buNone/>
              <a:defRPr sz="3600" b="0" i="0" kern="1200">
                <a:solidFill>
                  <a:schemeClr val="bg1"/>
                </a:solidFill>
                <a:latin typeface="Korolev Light" pitchFamily="2" charset="77"/>
                <a:ea typeface="+mn-ea"/>
                <a:cs typeface="+mn-cs"/>
              </a:defRPr>
            </a:lvl4pPr>
            <a:lvl5pPr marL="2540000" indent="0" algn="ctr" defTabSz="1828709" rtl="0" eaLnBrk="1" latinLnBrk="0" hangingPunct="1">
              <a:lnSpc>
                <a:spcPct val="90000"/>
              </a:lnSpc>
              <a:spcBef>
                <a:spcPts val="1000"/>
              </a:spcBef>
              <a:buFont typeface="Arial" panose="020B0604020202020204" pitchFamily="34" charset="0"/>
              <a:buNone/>
              <a:defRPr sz="3600" b="0" i="0" kern="1200">
                <a:solidFill>
                  <a:schemeClr val="bg1"/>
                </a:solidFill>
                <a:latin typeface="Korolev Light" pitchFamily="2" charset="77"/>
                <a:ea typeface="+mn-ea"/>
                <a:cs typeface="+mn-cs"/>
              </a:defRPr>
            </a:lvl5pPr>
            <a:lvl6pPr marL="5028949"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303"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7657"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011" indent="-457177" algn="l" defTabSz="1828709"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r>
              <a:rPr lang="nl-NL" sz="2800" dirty="0">
                <a:latin typeface="Source Sans Pro" panose="020B0503030403020204" pitchFamily="34" charset="0"/>
                <a:ea typeface="Source Sans Pro" panose="020B0503030403020204" pitchFamily="34" charset="0"/>
                <a:sym typeface="Helvetica Neue"/>
              </a:rPr>
              <a:t>The power of procurement </a:t>
            </a:r>
          </a:p>
        </p:txBody>
      </p:sp>
    </p:spTree>
    <p:extLst>
      <p:ext uri="{BB962C8B-B14F-4D97-AF65-F5344CB8AC3E}">
        <p14:creationId xmlns:p14="http://schemas.microsoft.com/office/powerpoint/2010/main" val="106672658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FEF34421150646A8373B68D25B013B" ma:contentTypeVersion="9" ma:contentTypeDescription="Create a new document." ma:contentTypeScope="" ma:versionID="5649fef6e3418db0bde9b3fd02ae0b5f">
  <xsd:schema xmlns:xsd="http://www.w3.org/2001/XMLSchema" xmlns:xs="http://www.w3.org/2001/XMLSchema" xmlns:p="http://schemas.microsoft.com/office/2006/metadata/properties" xmlns:ns3="a12894aa-5267-4a94-824f-31ec13827c1b" xmlns:ns4="bb7c0d85-0f96-4252-ba09-800dcdc25ef9" targetNamespace="http://schemas.microsoft.com/office/2006/metadata/properties" ma:root="true" ma:fieldsID="ab9f49c0bd3dea4f93620ecdf86ad08d" ns3:_="" ns4:_="">
    <xsd:import namespace="a12894aa-5267-4a94-824f-31ec13827c1b"/>
    <xsd:import namespace="bb7c0d85-0f96-4252-ba09-800dcdc25ef9"/>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LengthInSeconds" minOccurs="0"/>
                <xsd:element ref="ns3:MediaServiceAutoTags" minOccurs="0"/>
                <xsd:element ref="ns3: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12894aa-5267-4a94-824f-31ec13827c1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AutoTags" ma:index="15" nillable="true" ma:displayName="Tags" ma:internalName="MediaServiceAutoTags" ma:readOnly="true">
      <xsd:simpleType>
        <xsd:restriction base="dms:Text"/>
      </xsd:simpleType>
    </xsd:element>
    <xsd:element name="MediaServiceObjectDetectorVersions" ma:index="16"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bb7c0d85-0f96-4252-ba09-800dcdc25ef9"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190F7D1-BBBE-4143-900D-DAC8981A475D}">
  <ds:schemaRefs>
    <ds:schemaRef ds:uri="http://schemas.microsoft.com/sharepoint/v3/contenttype/forms"/>
  </ds:schemaRefs>
</ds:datastoreItem>
</file>

<file path=customXml/itemProps2.xml><?xml version="1.0" encoding="utf-8"?>
<ds:datastoreItem xmlns:ds="http://schemas.openxmlformats.org/officeDocument/2006/customXml" ds:itemID="{09E2F790-EC51-499D-98F9-D3E9C5490B7B}">
  <ds:schemaRefs>
    <ds:schemaRef ds:uri="http://purl.org/dc/elements/1.1/"/>
    <ds:schemaRef ds:uri="a12894aa-5267-4a94-824f-31ec13827c1b"/>
    <ds:schemaRef ds:uri="bb7c0d85-0f96-4252-ba09-800dcdc25ef9"/>
    <ds:schemaRef ds:uri="http://purl.org/dc/terms/"/>
    <ds:schemaRef ds:uri="http://schemas.microsoft.com/office/infopath/2007/PartnerControls"/>
    <ds:schemaRef ds:uri="http://purl.org/dc/dcmitype/"/>
    <ds:schemaRef ds:uri="http://schemas.microsoft.com/office/2006/documentManagement/types"/>
    <ds:schemaRef ds:uri="http://schemas.openxmlformats.org/package/2006/metadata/core-properties"/>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D9E9216E-9CFF-42A6-BCBC-4B5E27BD1D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12894aa-5267-4a94-824f-31ec13827c1b"/>
    <ds:schemaRef ds:uri="bb7c0d85-0f96-4252-ba09-800dcdc25ef9"/>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16040</TotalTime>
  <Words>2843</Words>
  <Application>Microsoft Office PowerPoint</Application>
  <PresentationFormat>Widescreen</PresentationFormat>
  <Paragraphs>362</Paragraphs>
  <Slides>43</Slides>
  <Notes>36</Notes>
  <HiddenSlides>0</HiddenSlides>
  <MMClips>0</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43</vt:i4>
      </vt:variant>
    </vt:vector>
  </HeadingPairs>
  <TitlesOfParts>
    <vt:vector size="59" baseType="lpstr">
      <vt:lpstr>Bahnschrift Condensed</vt:lpstr>
      <vt:lpstr>Calibri Light</vt:lpstr>
      <vt:lpstr>Source Sans Pro</vt:lpstr>
      <vt:lpstr>Korolev Light</vt:lpstr>
      <vt:lpstr>Work Sans Light</vt:lpstr>
      <vt:lpstr>Calibri</vt:lpstr>
      <vt:lpstr>Montserrat SemiBold</vt:lpstr>
      <vt:lpstr>Caveat</vt:lpstr>
      <vt:lpstr>Montserrat</vt:lpstr>
      <vt:lpstr>Century Gothic</vt:lpstr>
      <vt:lpstr>Work Sans</vt:lpstr>
      <vt:lpstr>Arial</vt:lpstr>
      <vt:lpstr>Roboto</vt:lpstr>
      <vt:lpstr>Bahnschrift SemiBold</vt:lpstr>
      <vt:lpstr>Raleway</vt:lpstr>
      <vt:lpstr>Office Theme</vt:lpstr>
      <vt:lpstr>Southern Regional Assembly Presentation GPP and CO2 Performance Ladder in Construction </vt:lpstr>
      <vt:lpstr>About Us</vt:lpstr>
      <vt:lpstr>What we do</vt:lpstr>
      <vt:lpstr>PowerPoint Presentation</vt:lpstr>
      <vt:lpstr>PowerPoint Presentation</vt:lpstr>
      <vt:lpstr>PowerPoint Presentation</vt:lpstr>
      <vt:lpstr>Impact of the built environment in Europe</vt:lpstr>
      <vt:lpstr>PowerPoint Presentation</vt:lpstr>
      <vt:lpstr>PowerPoint Presentation</vt:lpstr>
      <vt:lpstr>European Context - GPP</vt:lpstr>
      <vt:lpstr>What is Green Public Procurement?</vt:lpstr>
      <vt:lpstr>Why Green Public Procurement?</vt:lpstr>
      <vt:lpstr>PowerPoint Presentation</vt:lpstr>
      <vt:lpstr>European Context - GPP</vt:lpstr>
      <vt:lpstr>The CO2 Performance Ladder</vt:lpstr>
      <vt:lpstr>PowerPoint Presentation</vt:lpstr>
      <vt:lpstr>Theory of Change</vt:lpstr>
      <vt:lpstr>Foundation for Climate Friendly Procurement and Business</vt:lpstr>
      <vt:lpstr>The impact of the CO2 Performance Ladder</vt:lpstr>
      <vt:lpstr>15 years CO2 Performance Ladder</vt:lpstr>
      <vt:lpstr>What is the CO2 Performance Ladder?</vt:lpstr>
      <vt:lpstr>What does a certified organisation have?</vt:lpstr>
      <vt:lpstr>What does a certified organisation have?</vt:lpstr>
      <vt:lpstr>Key documents for certification</vt:lpstr>
      <vt:lpstr>Assessment and audit </vt:lpstr>
      <vt:lpstr>PowerPoint Presentation</vt:lpstr>
      <vt:lpstr>The Ladder and Procurement</vt:lpstr>
      <vt:lpstr>PowerPoint Presentation</vt:lpstr>
      <vt:lpstr>CO2 Performance Ladder: GPP documents</vt:lpstr>
      <vt:lpstr>Procuring authorities</vt:lpstr>
      <vt:lpstr>Want to know and learn more about the CO2PL?</vt:lpstr>
      <vt:lpstr>Implementation in Ireland</vt:lpstr>
      <vt:lpstr>PowerPoint Presentation</vt:lpstr>
      <vt:lpstr>PowerPoint Presentation</vt:lpstr>
      <vt:lpstr>CO2 Performance Ladder </vt:lpstr>
      <vt:lpstr>CO2 Performance Ladder in Europe</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Johanna Varghese</dc:creator>
  <cp:lastModifiedBy>Breda Curran</cp:lastModifiedBy>
  <cp:revision>69</cp:revision>
  <dcterms:created xsi:type="dcterms:W3CDTF">2021-07-12T16:49:10Z</dcterms:created>
  <dcterms:modified xsi:type="dcterms:W3CDTF">2024-03-07T15:42:15Z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0x010100D9FEF34421150646A8373B68D25B013B</vt:lpwstr>
  </property>
</Properties>
</file>