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  <p:sldMasterId id="2147483670" r:id="rId6"/>
  </p:sldMasterIdLst>
  <p:notesMasterIdLst>
    <p:notesMasterId r:id="rId69"/>
  </p:notesMasterIdLst>
  <p:sldIdLst>
    <p:sldId id="265" r:id="rId7"/>
    <p:sldId id="283" r:id="rId8"/>
    <p:sldId id="294" r:id="rId9"/>
    <p:sldId id="309" r:id="rId10"/>
    <p:sldId id="304" r:id="rId11"/>
    <p:sldId id="306" r:id="rId12"/>
    <p:sldId id="310" r:id="rId13"/>
    <p:sldId id="300" r:id="rId14"/>
    <p:sldId id="302" r:id="rId15"/>
    <p:sldId id="313" r:id="rId16"/>
    <p:sldId id="314" r:id="rId17"/>
    <p:sldId id="316" r:id="rId18"/>
    <p:sldId id="318" r:id="rId19"/>
    <p:sldId id="320" r:id="rId20"/>
    <p:sldId id="321" r:id="rId21"/>
    <p:sldId id="325" r:id="rId22"/>
    <p:sldId id="324" r:id="rId23"/>
    <p:sldId id="322" r:id="rId24"/>
    <p:sldId id="323" r:id="rId25"/>
    <p:sldId id="326" r:id="rId26"/>
    <p:sldId id="327" r:id="rId27"/>
    <p:sldId id="328" r:id="rId28"/>
    <p:sldId id="1380" r:id="rId29"/>
    <p:sldId id="330" r:id="rId30"/>
    <p:sldId id="335" r:id="rId31"/>
    <p:sldId id="336" r:id="rId32"/>
    <p:sldId id="337" r:id="rId33"/>
    <p:sldId id="339" r:id="rId34"/>
    <p:sldId id="340" r:id="rId35"/>
    <p:sldId id="342" r:id="rId36"/>
    <p:sldId id="1381" r:id="rId37"/>
    <p:sldId id="1382" r:id="rId38"/>
    <p:sldId id="343" r:id="rId39"/>
    <p:sldId id="344" r:id="rId40"/>
    <p:sldId id="346" r:id="rId41"/>
    <p:sldId id="348" r:id="rId42"/>
    <p:sldId id="351" r:id="rId43"/>
    <p:sldId id="345" r:id="rId44"/>
    <p:sldId id="352" r:id="rId45"/>
    <p:sldId id="349" r:id="rId46"/>
    <p:sldId id="354" r:id="rId47"/>
    <p:sldId id="353" r:id="rId48"/>
    <p:sldId id="356" r:id="rId49"/>
    <p:sldId id="355" r:id="rId50"/>
    <p:sldId id="357" r:id="rId51"/>
    <p:sldId id="358" r:id="rId52"/>
    <p:sldId id="347" r:id="rId53"/>
    <p:sldId id="361" r:id="rId54"/>
    <p:sldId id="360" r:id="rId55"/>
    <p:sldId id="363" r:id="rId56"/>
    <p:sldId id="364" r:id="rId57"/>
    <p:sldId id="365" r:id="rId58"/>
    <p:sldId id="370" r:id="rId59"/>
    <p:sldId id="295" r:id="rId60"/>
    <p:sldId id="367" r:id="rId61"/>
    <p:sldId id="377" r:id="rId62"/>
    <p:sldId id="371" r:id="rId63"/>
    <p:sldId id="374" r:id="rId64"/>
    <p:sldId id="376" r:id="rId65"/>
    <p:sldId id="378" r:id="rId66"/>
    <p:sldId id="379" r:id="rId67"/>
    <p:sldId id="373" r:id="rId6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1F99"/>
    <a:srgbClr val="006DB5"/>
    <a:srgbClr val="996600"/>
    <a:srgbClr val="00AFA3"/>
    <a:srgbClr val="3A9C90"/>
    <a:srgbClr val="0D588F"/>
    <a:srgbClr val="005893"/>
    <a:srgbClr val="3A9E91"/>
    <a:srgbClr val="309A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6CE4F0-D951-4D54-ACA0-6904DEF4A62B}" v="5" dt="2025-02-13T11:05:02.9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413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11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microsoft.com/office/2015/10/relationships/revisionInfo" Target="revisionInfo.xml"/><Relationship Id="rId5" Type="http://schemas.openxmlformats.org/officeDocument/2006/relationships/slideMaster" Target="slideMasters/slideMaster1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" Type="http://schemas.openxmlformats.org/officeDocument/2006/relationships/slide" Target="slides/slide1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88CA2C-99E4-4FFB-B055-782FD8EE31F4}" type="datetimeFigureOut">
              <a:rPr lang="en-IE" smtClean="0"/>
              <a:t>13/02/2025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AD5A6E-74FD-4363-8128-22DB9AB5D05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8548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069D9-DD3D-484E-9CA6-1AB0823D199B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04220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069D9-DD3D-484E-9CA6-1AB0823D199B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9415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069D9-DD3D-484E-9CA6-1AB0823D199B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6015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069D9-DD3D-484E-9CA6-1AB0823D199B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74068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069D9-DD3D-484E-9CA6-1AB0823D199B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0071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069D9-DD3D-484E-9CA6-1AB0823D199B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1598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069D9-DD3D-484E-9CA6-1AB0823D199B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6180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069D9-DD3D-484E-9CA6-1AB0823D199B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7031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069D9-DD3D-484E-9CA6-1AB0823D199B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6244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069D9-DD3D-484E-9CA6-1AB0823D199B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8975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069D9-DD3D-484E-9CA6-1AB0823D199B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152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069D9-DD3D-484E-9CA6-1AB0823D199B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4466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069D9-DD3D-484E-9CA6-1AB0823D199B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2678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069D9-DD3D-484E-9CA6-1AB0823D199B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9088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069D9-DD3D-484E-9CA6-1AB0823D199B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1986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069D9-DD3D-484E-9CA6-1AB0823D199B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0021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069D9-DD3D-484E-9CA6-1AB0823D199B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7474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069D9-DD3D-484E-9CA6-1AB0823D199B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9121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069D9-DD3D-484E-9CA6-1AB0823D199B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2458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069D9-DD3D-484E-9CA6-1AB0823D199B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2677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069D9-DD3D-484E-9CA6-1AB0823D199B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3046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069D9-DD3D-484E-9CA6-1AB0823D199B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267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069D9-DD3D-484E-9CA6-1AB0823D199B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315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069D9-DD3D-484E-9CA6-1AB0823D199B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3046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069D9-DD3D-484E-9CA6-1AB0823D199B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4665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069D9-DD3D-484E-9CA6-1AB0823D199B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5339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069D9-DD3D-484E-9CA6-1AB0823D199B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9097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069D9-DD3D-484E-9CA6-1AB0823D199B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5261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069D9-DD3D-484E-9CA6-1AB0823D199B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9990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069D9-DD3D-484E-9CA6-1AB0823D199B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5360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D5A6E-74FD-4363-8128-22DB9AB5D059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3322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D5A6E-74FD-4363-8128-22DB9AB5D059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03755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D5A6E-74FD-4363-8128-22DB9AB5D059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508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069D9-DD3D-484E-9CA6-1AB0823D199B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691841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D5A6E-74FD-4363-8128-22DB9AB5D059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9827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D5A6E-74FD-4363-8128-22DB9AB5D059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26348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D5A6E-74FD-4363-8128-22DB9AB5D059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1478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D5A6E-74FD-4363-8128-22DB9AB5D059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13101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D5A6E-74FD-4363-8128-22DB9AB5D059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84991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D5A6E-74FD-4363-8128-22DB9AB5D059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555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069D9-DD3D-484E-9CA6-1AB0823D199B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384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069D9-DD3D-484E-9CA6-1AB0823D199B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776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069D9-DD3D-484E-9CA6-1AB0823D199B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233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069D9-DD3D-484E-9CA6-1AB0823D199B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3119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069D9-DD3D-484E-9CA6-1AB0823D199B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814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2880000"/>
            <a:ext cx="9163050" cy="2263500"/>
          </a:xfrm>
          <a:prstGeom prst="rect">
            <a:avLst/>
          </a:prstGeom>
          <a:solidFill>
            <a:srgbClr val="3A9C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0" y="2880000"/>
            <a:ext cx="9163050" cy="180000"/>
          </a:xfrm>
          <a:prstGeom prst="rect">
            <a:avLst/>
          </a:prstGeom>
          <a:solidFill>
            <a:srgbClr val="0D588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9" name="Title 1"/>
          <p:cNvSpPr>
            <a:spLocks noGrp="1"/>
          </p:cNvSpPr>
          <p:nvPr>
            <p:ph type="ctrTitle"/>
          </p:nvPr>
        </p:nvSpPr>
        <p:spPr>
          <a:xfrm>
            <a:off x="685799" y="2880000"/>
            <a:ext cx="7774633" cy="1563718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85800" y="4443718"/>
            <a:ext cx="7774632" cy="699782"/>
          </a:xfrm>
          <a:prstGeom prst="rect">
            <a:avLst/>
          </a:prstGeom>
        </p:spPr>
        <p:txBody>
          <a:bodyPr vert="horz" lIns="0" tIns="0" rIns="0" bIns="72000" anchor="ctr"/>
          <a:lstStyle>
            <a:lvl1pPr marL="0" indent="0" algn="ctr">
              <a:spcBef>
                <a:spcPts val="2088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 algn="ctr">
              <a:spcBef>
                <a:spcPts val="2088"/>
              </a:spcBef>
              <a:buNone/>
              <a:defRPr sz="1200">
                <a:solidFill>
                  <a:schemeClr val="bg1"/>
                </a:solidFill>
              </a:defRPr>
            </a:lvl2pPr>
            <a:lvl3pPr marL="0" indent="0" algn="ctr">
              <a:spcBef>
                <a:spcPts val="2088"/>
              </a:spcBef>
              <a:buNone/>
              <a:defRPr sz="1200">
                <a:solidFill>
                  <a:schemeClr val="bg1"/>
                </a:solidFill>
              </a:defRPr>
            </a:lvl3pPr>
            <a:lvl4pPr marL="0" indent="0" algn="ctr">
              <a:spcBef>
                <a:spcPts val="2088"/>
              </a:spcBef>
              <a:buNone/>
              <a:defRPr sz="1200">
                <a:solidFill>
                  <a:schemeClr val="bg1"/>
                </a:solidFill>
              </a:defRPr>
            </a:lvl4pPr>
            <a:lvl5pPr marL="0" indent="0" algn="ctr">
              <a:spcBef>
                <a:spcPts val="2088"/>
              </a:spcBef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83768" y="99566"/>
            <a:ext cx="4178300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23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+Text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3491880" y="1347615"/>
            <a:ext cx="5194920" cy="32403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36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1pPr>
            <a:lvl2pPr marL="72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2pPr>
            <a:lvl3pPr marL="108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3pPr>
            <a:lvl4pPr marL="144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4pPr>
            <a:lvl5pPr marL="180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5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-4484" y="1059582"/>
            <a:ext cx="3060000" cy="3708000"/>
          </a:xfrm>
          <a:prstGeom prst="rect">
            <a:avLst/>
          </a:prstGeom>
          <a:blipFill rotWithShape="1">
            <a:blip r:embed="rId2"/>
            <a:srcRect/>
            <a:stretch>
              <a:fillRect l="-15340" r="-140614" b="-18857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-16271"/>
            <a:ext cx="9144000" cy="1079500"/>
          </a:xfrm>
          <a:prstGeom prst="rect">
            <a:avLst/>
          </a:prstGeom>
          <a:solidFill>
            <a:srgbClr val="00589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4733529"/>
            <a:ext cx="9144000" cy="177800"/>
          </a:xfrm>
          <a:prstGeom prst="rect">
            <a:avLst/>
          </a:prstGeom>
          <a:solidFill>
            <a:srgbClr val="3A9C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3000">
                <a:solidFill>
                  <a:srgbClr val="FFFFFF"/>
                </a:solidFill>
              </a:defRPr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89800" y="0"/>
            <a:ext cx="16256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391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+Text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3491880" y="1347615"/>
            <a:ext cx="5194920" cy="32403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36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1pPr>
            <a:lvl2pPr marL="72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2pPr>
            <a:lvl3pPr marL="108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3pPr>
            <a:lvl4pPr marL="144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4pPr>
            <a:lvl5pPr marL="180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5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-4484" y="1059582"/>
            <a:ext cx="3060000" cy="3708000"/>
          </a:xfrm>
          <a:prstGeom prst="rect">
            <a:avLst/>
          </a:prstGeom>
          <a:blipFill rotWithShape="1">
            <a:blip r:embed="rId2"/>
            <a:srcRect/>
            <a:stretch>
              <a:fillRect l="-15340" r="-140614" b="-18857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4733529"/>
            <a:ext cx="9144000" cy="177800"/>
          </a:xfrm>
          <a:prstGeom prst="rect">
            <a:avLst/>
          </a:prstGeom>
          <a:solidFill>
            <a:srgbClr val="0D588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-16271"/>
            <a:ext cx="9144000" cy="1079500"/>
          </a:xfrm>
          <a:prstGeom prst="rect">
            <a:avLst/>
          </a:prstGeom>
          <a:solidFill>
            <a:srgbClr val="3A9C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3000">
                <a:solidFill>
                  <a:srgbClr val="FFFFFF"/>
                </a:solidFill>
              </a:defRPr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89800" y="0"/>
            <a:ext cx="16256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278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37032-12A6-8A51-FB84-DD872ABD3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26DD11-0FE8-B372-02B0-F1C8104609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4D67DF-2E17-E090-FB09-D8C1AB245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AA37A-5959-45F9-8F62-4A3CDD9C589D}" type="datetimeFigureOut">
              <a:rPr lang="en-IE" smtClean="0"/>
              <a:t>13/02/2025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94E25-FD7D-8EAB-36A7-1975720FF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C68B22-32B4-6620-430B-715E38A87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A1CC5-AF59-4C09-861D-D01727A70A7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2797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025A7-96A6-18BF-E590-4179548AF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EF458-4AE7-A508-E043-463C5DED61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411B97-C28B-3DB8-656D-09F1B7BF8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AA37A-5959-45F9-8F62-4A3CDD9C589D}" type="datetimeFigureOut">
              <a:rPr lang="en-IE" smtClean="0"/>
              <a:t>13/02/2025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3B5D20-733D-C2E9-200A-3B3A5A53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65270-41D8-031C-837F-3D16A8313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A1CC5-AF59-4C09-861D-D01727A70A7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389746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D8A0C-DA9B-CB01-8494-44ACD014A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FC464D-8833-8273-0FB8-87068541B4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E6E57-70D6-0F8A-F2DE-208C0494E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AA37A-5959-45F9-8F62-4A3CDD9C589D}" type="datetimeFigureOut">
              <a:rPr lang="en-IE" smtClean="0"/>
              <a:t>13/02/2025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E2FAB6-BAB6-E948-63FF-27648D736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C11F3-050A-E80D-F07F-EAF66D96D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A1CC5-AF59-4C09-861D-D01727A70A7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845918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7D519-69D1-B7C1-4347-5791D7EE4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02D4F-6E13-8F79-7601-B97E28B23F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88F254-02DD-081C-255B-2DEC9A0DF8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4E3C51-5E2C-7B59-1403-703C71DB1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AA37A-5959-45F9-8F62-4A3CDD9C589D}" type="datetimeFigureOut">
              <a:rPr lang="en-IE" smtClean="0"/>
              <a:t>13/02/2025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9199E-7FF7-60F2-88B4-B6D0B77A3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50D1D3-35E1-A045-0111-7B247FD69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A1CC5-AF59-4C09-861D-D01727A70A7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452474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D26C8-A64F-76D7-74F4-101359FD1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48E235-3486-E62D-5A8A-835FCDDD8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482D25-2F2F-F944-0E85-FC6B0AA35F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17B73B-3649-AF0E-EBD3-46DADEC77B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B99C60-E4C9-0D56-748E-E6AFDE7BAC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513829-6890-4438-7533-E87DECBEF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AA37A-5959-45F9-8F62-4A3CDD9C589D}" type="datetimeFigureOut">
              <a:rPr lang="en-IE" smtClean="0"/>
              <a:t>13/02/2025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E28693-6339-DD3E-BAF8-3D870B9D5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383F80-EA24-A1F0-CCB3-7F779196B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A1CC5-AF59-4C09-861D-D01727A70A7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13435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6736F-4692-BB03-C05A-C4175F436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CAC38-9B6A-D9C1-947F-7F7D0A83E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AA37A-5959-45F9-8F62-4A3CDD9C589D}" type="datetimeFigureOut">
              <a:rPr lang="en-IE" smtClean="0"/>
              <a:t>13/02/2025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0C22A7-5A40-D669-755E-528827384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762F7C-FCA6-CA32-33AB-0C217F39F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A1CC5-AF59-4C09-861D-D01727A70A7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736818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889D36-2D3D-15FF-6CF3-42BD540B6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AA37A-5959-45F9-8F62-4A3CDD9C589D}" type="datetimeFigureOut">
              <a:rPr lang="en-IE" smtClean="0"/>
              <a:t>13/02/2025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0ECD5B-7D6D-C388-7181-BE20C662A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FA9EF4-9757-50D2-9AEF-CBDB458A6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A1CC5-AF59-4C09-861D-D01727A70A7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49053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3238501" y="-16272"/>
            <a:ext cx="5905499" cy="5159772"/>
          </a:xfrm>
          <a:prstGeom prst="rect">
            <a:avLst/>
          </a:prstGeom>
          <a:solidFill>
            <a:srgbClr val="00589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 rot="5400000">
            <a:off x="569712" y="2474713"/>
            <a:ext cx="5159773" cy="177802"/>
          </a:xfrm>
          <a:prstGeom prst="rect">
            <a:avLst/>
          </a:prstGeom>
          <a:solidFill>
            <a:srgbClr val="3A9C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/>
          <a:srcRect b="64656"/>
          <a:stretch/>
        </p:blipFill>
        <p:spPr>
          <a:xfrm>
            <a:off x="-38100" y="1683729"/>
            <a:ext cx="3073400" cy="1176053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3238500" y="-16272"/>
            <a:ext cx="5924549" cy="4320000"/>
          </a:xfrm>
          <a:prstGeom prst="rect">
            <a:avLst/>
          </a:prstGeom>
        </p:spPr>
        <p:txBody>
          <a:bodyPr lIns="360000" tIns="0" rIns="360000" bIns="144000" anchor="ctr" anchorCtr="0"/>
          <a:lstStyle>
            <a:lvl1pPr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238500" y="4303713"/>
            <a:ext cx="5940000" cy="839787"/>
          </a:xfrm>
          <a:prstGeom prst="rect">
            <a:avLst/>
          </a:prstGeom>
        </p:spPr>
        <p:txBody>
          <a:bodyPr vert="horz" lIns="0" tIns="0" rIns="0" bIns="72000" anchor="ctr"/>
          <a:lstStyle>
            <a:lvl1pPr marL="0" indent="0" algn="ctr">
              <a:spcBef>
                <a:spcPts val="2088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 algn="ctr">
              <a:spcBef>
                <a:spcPts val="2088"/>
              </a:spcBef>
              <a:buNone/>
              <a:defRPr sz="1200">
                <a:solidFill>
                  <a:schemeClr val="bg1"/>
                </a:solidFill>
              </a:defRPr>
            </a:lvl2pPr>
            <a:lvl3pPr marL="0" indent="0" algn="ctr">
              <a:spcBef>
                <a:spcPts val="2088"/>
              </a:spcBef>
              <a:buNone/>
              <a:defRPr sz="1200">
                <a:solidFill>
                  <a:schemeClr val="bg1"/>
                </a:solidFill>
              </a:defRPr>
            </a:lvl3pPr>
            <a:lvl4pPr marL="0" indent="0" algn="ctr">
              <a:spcBef>
                <a:spcPts val="2088"/>
              </a:spcBef>
              <a:buNone/>
              <a:defRPr sz="1200">
                <a:solidFill>
                  <a:schemeClr val="bg1"/>
                </a:solidFill>
              </a:defRPr>
            </a:lvl4pPr>
            <a:lvl5pPr marL="0" indent="0" algn="ctr">
              <a:spcBef>
                <a:spcPts val="2088"/>
              </a:spcBef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383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FE88F-DEE3-2F53-C759-0F63F4D1D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802CA6-DDA9-2546-DB53-D1AF6C1FC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034E18-2118-289B-91D8-D44E98AF32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DD4668-AAC6-0BAE-60C9-A5D958CF1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AA37A-5959-45F9-8F62-4A3CDD9C589D}" type="datetimeFigureOut">
              <a:rPr lang="en-IE" smtClean="0"/>
              <a:t>13/02/2025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12BE16-77B8-9384-2C70-951DD9E6A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905882-0A3B-74F0-EAC1-A37B3C2D0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A1CC5-AF59-4C09-861D-D01727A70A7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57625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35B80-B2BE-6133-4A34-900EF539E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F51D8D-0DAF-959C-30FC-1B88227F36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5CF9B7-316B-0DEA-6B36-E007DDC61C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513D8-D6D8-1588-4B78-9B14E9968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AA37A-5959-45F9-8F62-4A3CDD9C589D}" type="datetimeFigureOut">
              <a:rPr lang="en-IE" smtClean="0"/>
              <a:t>13/02/2025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74CC36-8F8E-97C3-8A18-183866D9A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EA4533-D4AE-62CF-F170-23EADA6F1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A1CC5-AF59-4C09-861D-D01727A70A7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173571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DBD38-99D6-5D67-32DC-4CAE330EB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5E0C1E-3459-7504-68E1-93BC933042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CA28D2-8D7D-0A1B-368F-9EC64E8B5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AA37A-5959-45F9-8F62-4A3CDD9C589D}" type="datetimeFigureOut">
              <a:rPr lang="en-IE" smtClean="0"/>
              <a:t>13/02/2025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54321-E0AA-37BA-5019-372F41CD5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57914-834B-E480-A4EF-F3A4C8F9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A1CC5-AF59-4C09-861D-D01727A70A7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85080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DCCAD3-FDA7-02ED-C9B8-D042DA20A0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30A356-D87B-3EBC-4B21-BDC4AF1AB2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3189-6F26-41FB-9650-A0D6ABCE7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AA37A-5959-45F9-8F62-4A3CDD9C589D}" type="datetimeFigureOut">
              <a:rPr lang="en-IE" smtClean="0"/>
              <a:t>13/02/2025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A622B8-D765-B59C-6ABD-B201C3EDC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F38822-601E-A3A9-4C60-9BE520D5C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A1CC5-AF59-4C09-861D-D01727A70A7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47993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5411-EPA-TitleSlide-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5024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685800" y="2283718"/>
            <a:ext cx="6262463" cy="2160000"/>
          </a:xfrm>
          <a:prstGeom prst="rect">
            <a:avLst/>
          </a:prstGeom>
        </p:spPr>
        <p:txBody>
          <a:bodyPr lIns="0" tIns="0" rIns="0" bIns="144000" anchor="ctr" anchorCtr="0"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85800" y="4443718"/>
            <a:ext cx="6262462" cy="699782"/>
          </a:xfrm>
          <a:prstGeom prst="rect">
            <a:avLst/>
          </a:prstGeom>
        </p:spPr>
        <p:txBody>
          <a:bodyPr vert="horz" lIns="0" tIns="0" rIns="0" bIns="72000" anchor="ctr"/>
          <a:lstStyle>
            <a:lvl1pPr marL="0" indent="0" algn="l">
              <a:spcBef>
                <a:spcPts val="2088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 algn="ctr">
              <a:spcBef>
                <a:spcPts val="2088"/>
              </a:spcBef>
              <a:buNone/>
              <a:defRPr sz="1200">
                <a:solidFill>
                  <a:schemeClr val="bg1"/>
                </a:solidFill>
              </a:defRPr>
            </a:lvl2pPr>
            <a:lvl3pPr marL="0" indent="0" algn="ctr">
              <a:spcBef>
                <a:spcPts val="2088"/>
              </a:spcBef>
              <a:buNone/>
              <a:defRPr sz="1200">
                <a:solidFill>
                  <a:schemeClr val="bg1"/>
                </a:solidFill>
              </a:defRPr>
            </a:lvl3pPr>
            <a:lvl4pPr marL="0" indent="0" algn="ctr">
              <a:spcBef>
                <a:spcPts val="2088"/>
              </a:spcBef>
              <a:buNone/>
              <a:defRPr sz="1200">
                <a:solidFill>
                  <a:schemeClr val="bg1"/>
                </a:solidFill>
              </a:defRPr>
            </a:lvl4pPr>
            <a:lvl5pPr marL="0" indent="0" algn="ctr">
              <a:spcBef>
                <a:spcPts val="2088"/>
              </a:spcBef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65700" y="-44450"/>
            <a:ext cx="4178300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153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Col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16271"/>
            <a:ext cx="9144000" cy="1079500"/>
          </a:xfrm>
          <a:prstGeom prst="rect">
            <a:avLst/>
          </a:prstGeom>
          <a:solidFill>
            <a:srgbClr val="00589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4733529"/>
            <a:ext cx="9144000" cy="177800"/>
          </a:xfrm>
          <a:prstGeom prst="rect">
            <a:avLst/>
          </a:prstGeom>
          <a:solidFill>
            <a:srgbClr val="3A9C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3000">
                <a:solidFill>
                  <a:srgbClr val="FFFFFF"/>
                </a:solidFill>
              </a:defRPr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347614"/>
            <a:ext cx="8229600" cy="54887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Arial"/>
              <a:buNone/>
              <a:defRPr sz="2000">
                <a:solidFill>
                  <a:srgbClr val="00AFA3"/>
                </a:solidFill>
              </a:defRPr>
            </a:lvl1pPr>
            <a:lvl2pPr marL="360000" indent="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Arial"/>
              <a:buNone/>
              <a:defRPr sz="1600">
                <a:solidFill>
                  <a:srgbClr val="006DB5"/>
                </a:solidFill>
              </a:defRPr>
            </a:lvl2pPr>
            <a:lvl3pPr marL="720000" indent="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Arial"/>
              <a:buNone/>
              <a:defRPr sz="1600">
                <a:solidFill>
                  <a:srgbClr val="006DB5"/>
                </a:solidFill>
              </a:defRPr>
            </a:lvl3pPr>
            <a:lvl4pPr marL="1080000" indent="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Arial"/>
              <a:buNone/>
              <a:defRPr sz="1600">
                <a:solidFill>
                  <a:srgbClr val="006DB5"/>
                </a:solidFill>
              </a:defRPr>
            </a:lvl4pPr>
            <a:lvl5pPr marL="1440000" indent="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Arial"/>
              <a:buNone/>
              <a:defRPr sz="1600">
                <a:solidFill>
                  <a:srgbClr val="006DB5"/>
                </a:solidFill>
              </a:defRPr>
            </a:lvl5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457200" y="1896491"/>
            <a:ext cx="8229600" cy="2691483"/>
          </a:xfrm>
          <a:prstGeom prst="rect">
            <a:avLst/>
          </a:prstGeom>
        </p:spPr>
        <p:txBody>
          <a:bodyPr lIns="0" tIns="0" rIns="0" bIns="0" anchor="t" anchorCtr="0"/>
          <a:lstStyle>
            <a:lvl1pPr marL="36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1pPr>
            <a:lvl2pPr marL="72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2pPr>
            <a:lvl3pPr marL="108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3pPr>
            <a:lvl4pPr marL="144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4pPr>
            <a:lvl5pPr marL="180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5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89800" y="0"/>
            <a:ext cx="16256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879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Col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4733529"/>
            <a:ext cx="9144000" cy="177800"/>
          </a:xfrm>
          <a:prstGeom prst="rect">
            <a:avLst/>
          </a:prstGeom>
          <a:solidFill>
            <a:srgbClr val="0D588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0" y="-16271"/>
            <a:ext cx="9144000" cy="1079500"/>
          </a:xfrm>
          <a:prstGeom prst="rect">
            <a:avLst/>
          </a:prstGeom>
          <a:solidFill>
            <a:srgbClr val="3A9C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3000">
                <a:solidFill>
                  <a:srgbClr val="FFFFFF"/>
                </a:solidFill>
              </a:defRPr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347614"/>
            <a:ext cx="8229600" cy="54887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Arial"/>
              <a:buNone/>
              <a:defRPr sz="2000">
                <a:solidFill>
                  <a:srgbClr val="006DB5"/>
                </a:solidFill>
              </a:defRPr>
            </a:lvl1pPr>
            <a:lvl2pPr marL="360000" indent="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Arial"/>
              <a:buNone/>
              <a:defRPr sz="1600">
                <a:solidFill>
                  <a:srgbClr val="006DB5"/>
                </a:solidFill>
              </a:defRPr>
            </a:lvl2pPr>
            <a:lvl3pPr marL="720000" indent="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Arial"/>
              <a:buNone/>
              <a:defRPr sz="1600">
                <a:solidFill>
                  <a:srgbClr val="006DB5"/>
                </a:solidFill>
              </a:defRPr>
            </a:lvl3pPr>
            <a:lvl4pPr marL="1080000" indent="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Arial"/>
              <a:buNone/>
              <a:defRPr sz="1600">
                <a:solidFill>
                  <a:srgbClr val="006DB5"/>
                </a:solidFill>
              </a:defRPr>
            </a:lvl4pPr>
            <a:lvl5pPr marL="1440000" indent="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Arial"/>
              <a:buNone/>
              <a:defRPr sz="1600">
                <a:solidFill>
                  <a:srgbClr val="006DB5"/>
                </a:solidFill>
              </a:defRPr>
            </a:lvl5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457200" y="1896491"/>
            <a:ext cx="8229600" cy="2691483"/>
          </a:xfrm>
          <a:prstGeom prst="rect">
            <a:avLst/>
          </a:prstGeom>
        </p:spPr>
        <p:txBody>
          <a:bodyPr lIns="0" tIns="0" rIns="0" bIns="0" anchor="t" anchorCtr="0"/>
          <a:lstStyle>
            <a:lvl1pPr marL="36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1pPr>
            <a:lvl2pPr marL="72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2pPr>
            <a:lvl3pPr marL="108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3pPr>
            <a:lvl4pPr marL="144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4pPr>
            <a:lvl5pPr marL="180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5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89800" y="0"/>
            <a:ext cx="16256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986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Col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16271"/>
            <a:ext cx="9144000" cy="1079500"/>
          </a:xfrm>
          <a:prstGeom prst="rect">
            <a:avLst/>
          </a:prstGeom>
          <a:solidFill>
            <a:srgbClr val="00589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4733529"/>
            <a:ext cx="9144000" cy="177800"/>
          </a:xfrm>
          <a:prstGeom prst="rect">
            <a:avLst/>
          </a:prstGeom>
          <a:solidFill>
            <a:srgbClr val="3A9C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3000">
                <a:solidFill>
                  <a:srgbClr val="FFFFFF"/>
                </a:solidFill>
              </a:defRPr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347614"/>
            <a:ext cx="8229600" cy="54887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Arial"/>
              <a:buNone/>
              <a:defRPr sz="2000">
                <a:solidFill>
                  <a:srgbClr val="00AFA3"/>
                </a:solidFill>
              </a:defRPr>
            </a:lvl1pPr>
            <a:lvl2pPr marL="360000" indent="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Arial"/>
              <a:buNone/>
              <a:defRPr sz="1600">
                <a:solidFill>
                  <a:srgbClr val="006DB5"/>
                </a:solidFill>
              </a:defRPr>
            </a:lvl2pPr>
            <a:lvl3pPr marL="720000" indent="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Arial"/>
              <a:buNone/>
              <a:defRPr sz="1600">
                <a:solidFill>
                  <a:srgbClr val="006DB5"/>
                </a:solidFill>
              </a:defRPr>
            </a:lvl3pPr>
            <a:lvl4pPr marL="1080000" indent="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Arial"/>
              <a:buNone/>
              <a:defRPr sz="1600">
                <a:solidFill>
                  <a:srgbClr val="006DB5"/>
                </a:solidFill>
              </a:defRPr>
            </a:lvl4pPr>
            <a:lvl5pPr marL="1440000" indent="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Arial"/>
              <a:buNone/>
              <a:defRPr sz="1600">
                <a:solidFill>
                  <a:srgbClr val="006DB5"/>
                </a:solidFill>
              </a:defRPr>
            </a:lvl5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457200" y="1896491"/>
            <a:ext cx="3970784" cy="269148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None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1pPr>
            <a:lvl2pPr marL="72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2pPr>
            <a:lvl3pPr marL="108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3pPr>
            <a:lvl4pPr marL="144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4pPr>
            <a:lvl5pPr marL="180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5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716016" y="1896491"/>
            <a:ext cx="3970784" cy="2691483"/>
          </a:xfrm>
          <a:prstGeom prst="rect">
            <a:avLst/>
          </a:prstGeom>
        </p:spPr>
        <p:txBody>
          <a:bodyPr lIns="0" tIns="0" rIns="0" bIns="0" anchor="t" anchorCtr="0"/>
          <a:lstStyle>
            <a:lvl1pPr marL="36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1pPr>
            <a:lvl2pPr marL="72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2pPr>
            <a:lvl3pPr marL="108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3pPr>
            <a:lvl4pPr marL="144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4pPr>
            <a:lvl5pPr marL="180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5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89800" y="0"/>
            <a:ext cx="16256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39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Col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4733529"/>
            <a:ext cx="9144000" cy="177800"/>
          </a:xfrm>
          <a:prstGeom prst="rect">
            <a:avLst/>
          </a:prstGeom>
          <a:solidFill>
            <a:srgbClr val="0D588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-16271"/>
            <a:ext cx="9144000" cy="1079500"/>
          </a:xfrm>
          <a:prstGeom prst="rect">
            <a:avLst/>
          </a:prstGeom>
          <a:solidFill>
            <a:srgbClr val="3A9C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3000">
                <a:solidFill>
                  <a:srgbClr val="FFFFFF"/>
                </a:solidFill>
              </a:defRPr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347614"/>
            <a:ext cx="8229600" cy="54887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Arial"/>
              <a:buNone/>
              <a:defRPr sz="2000">
                <a:solidFill>
                  <a:srgbClr val="006DB5"/>
                </a:solidFill>
              </a:defRPr>
            </a:lvl1pPr>
            <a:lvl2pPr marL="360000" indent="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Arial"/>
              <a:buNone/>
              <a:defRPr sz="1600">
                <a:solidFill>
                  <a:srgbClr val="006DB5"/>
                </a:solidFill>
              </a:defRPr>
            </a:lvl2pPr>
            <a:lvl3pPr marL="720000" indent="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Arial"/>
              <a:buNone/>
              <a:defRPr sz="1600">
                <a:solidFill>
                  <a:srgbClr val="006DB5"/>
                </a:solidFill>
              </a:defRPr>
            </a:lvl3pPr>
            <a:lvl4pPr marL="1080000" indent="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Arial"/>
              <a:buNone/>
              <a:defRPr sz="1600">
                <a:solidFill>
                  <a:srgbClr val="006DB5"/>
                </a:solidFill>
              </a:defRPr>
            </a:lvl4pPr>
            <a:lvl5pPr marL="1440000" indent="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Arial"/>
              <a:buNone/>
              <a:defRPr sz="1600">
                <a:solidFill>
                  <a:srgbClr val="006DB5"/>
                </a:solidFill>
              </a:defRPr>
            </a:lvl5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457200" y="1896491"/>
            <a:ext cx="3970784" cy="269148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None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1pPr>
            <a:lvl2pPr marL="72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2pPr>
            <a:lvl3pPr marL="108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3pPr>
            <a:lvl4pPr marL="144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4pPr>
            <a:lvl5pPr marL="180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5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716016" y="1896491"/>
            <a:ext cx="3970784" cy="2691483"/>
          </a:xfrm>
          <a:prstGeom prst="rect">
            <a:avLst/>
          </a:prstGeom>
        </p:spPr>
        <p:txBody>
          <a:bodyPr lIns="0" tIns="0" rIns="0" bIns="0" anchor="t" anchorCtr="0"/>
          <a:lstStyle>
            <a:lvl1pPr marL="36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1pPr>
            <a:lvl2pPr marL="72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2pPr>
            <a:lvl3pPr marL="108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3pPr>
            <a:lvl4pPr marL="144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4pPr>
            <a:lvl5pPr marL="180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5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89800" y="0"/>
            <a:ext cx="16256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48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ic+Head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4484" y="1059582"/>
            <a:ext cx="3060000" cy="3708000"/>
          </a:xfrm>
          <a:prstGeom prst="rect">
            <a:avLst/>
          </a:prstGeom>
          <a:blipFill rotWithShape="1">
            <a:blip r:embed="rId2"/>
            <a:srcRect/>
            <a:stretch>
              <a:fillRect l="-15340" r="-140614" b="-18857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-16271"/>
            <a:ext cx="9144000" cy="1079500"/>
          </a:xfrm>
          <a:prstGeom prst="rect">
            <a:avLst/>
          </a:prstGeom>
          <a:solidFill>
            <a:srgbClr val="00589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4733529"/>
            <a:ext cx="9144000" cy="177800"/>
          </a:xfrm>
          <a:prstGeom prst="rect">
            <a:avLst/>
          </a:prstGeom>
          <a:solidFill>
            <a:srgbClr val="3A9C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3000">
                <a:solidFill>
                  <a:srgbClr val="FFFFFF"/>
                </a:solidFill>
              </a:defRPr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91880" y="1347614"/>
            <a:ext cx="5194920" cy="54887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Arial"/>
              <a:buNone/>
              <a:defRPr sz="2000">
                <a:solidFill>
                  <a:srgbClr val="00AFA3"/>
                </a:solidFill>
              </a:defRPr>
            </a:lvl1pPr>
            <a:lvl2pPr marL="360000" indent="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Arial"/>
              <a:buNone/>
              <a:defRPr sz="1600">
                <a:solidFill>
                  <a:srgbClr val="006DB5"/>
                </a:solidFill>
              </a:defRPr>
            </a:lvl2pPr>
            <a:lvl3pPr marL="720000" indent="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Arial"/>
              <a:buNone/>
              <a:defRPr sz="1600">
                <a:solidFill>
                  <a:srgbClr val="006DB5"/>
                </a:solidFill>
              </a:defRPr>
            </a:lvl3pPr>
            <a:lvl4pPr marL="1080000" indent="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Arial"/>
              <a:buNone/>
              <a:defRPr sz="1600">
                <a:solidFill>
                  <a:srgbClr val="006DB5"/>
                </a:solidFill>
              </a:defRPr>
            </a:lvl4pPr>
            <a:lvl5pPr marL="1440000" indent="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Arial"/>
              <a:buNone/>
              <a:defRPr sz="1600">
                <a:solidFill>
                  <a:srgbClr val="006DB5"/>
                </a:solidFill>
              </a:defRPr>
            </a:lvl5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3491880" y="1896491"/>
            <a:ext cx="5194920" cy="2691483"/>
          </a:xfrm>
          <a:prstGeom prst="rect">
            <a:avLst/>
          </a:prstGeom>
        </p:spPr>
        <p:txBody>
          <a:bodyPr lIns="0" tIns="0" rIns="0" bIns="0" anchor="t" anchorCtr="0"/>
          <a:lstStyle>
            <a:lvl1pPr marL="36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1pPr>
            <a:lvl2pPr marL="72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2pPr>
            <a:lvl3pPr marL="108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3pPr>
            <a:lvl4pPr marL="144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4pPr>
            <a:lvl5pPr marL="180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5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89800" y="0"/>
            <a:ext cx="16256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195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ic+Head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-4484" y="1059582"/>
            <a:ext cx="3060000" cy="3708000"/>
          </a:xfrm>
          <a:prstGeom prst="rect">
            <a:avLst/>
          </a:prstGeom>
          <a:blipFill rotWithShape="1">
            <a:blip r:embed="rId2"/>
            <a:srcRect/>
            <a:stretch>
              <a:fillRect l="-15340" r="-140614" b="-18857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4733529"/>
            <a:ext cx="9144000" cy="177800"/>
          </a:xfrm>
          <a:prstGeom prst="rect">
            <a:avLst/>
          </a:prstGeom>
          <a:solidFill>
            <a:srgbClr val="0D588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-16271"/>
            <a:ext cx="9144000" cy="1079500"/>
          </a:xfrm>
          <a:prstGeom prst="rect">
            <a:avLst/>
          </a:prstGeom>
          <a:solidFill>
            <a:srgbClr val="3A9C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3000">
                <a:solidFill>
                  <a:srgbClr val="FFFFFF"/>
                </a:solidFill>
              </a:defRPr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91880" y="1347614"/>
            <a:ext cx="5194920" cy="54887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Arial"/>
              <a:buNone/>
              <a:defRPr sz="2000">
                <a:solidFill>
                  <a:srgbClr val="006DB5"/>
                </a:solidFill>
              </a:defRPr>
            </a:lvl1pPr>
            <a:lvl2pPr marL="360000" indent="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Arial"/>
              <a:buNone/>
              <a:defRPr sz="1600">
                <a:solidFill>
                  <a:srgbClr val="006DB5"/>
                </a:solidFill>
              </a:defRPr>
            </a:lvl2pPr>
            <a:lvl3pPr marL="720000" indent="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Arial"/>
              <a:buNone/>
              <a:defRPr sz="1600">
                <a:solidFill>
                  <a:srgbClr val="006DB5"/>
                </a:solidFill>
              </a:defRPr>
            </a:lvl3pPr>
            <a:lvl4pPr marL="1080000" indent="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Arial"/>
              <a:buNone/>
              <a:defRPr sz="1600">
                <a:solidFill>
                  <a:srgbClr val="006DB5"/>
                </a:solidFill>
              </a:defRPr>
            </a:lvl4pPr>
            <a:lvl5pPr marL="1440000" indent="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Arial"/>
              <a:buNone/>
              <a:defRPr sz="1600">
                <a:solidFill>
                  <a:srgbClr val="006DB5"/>
                </a:solidFill>
              </a:defRPr>
            </a:lvl5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3491880" y="1896491"/>
            <a:ext cx="5194920" cy="2691483"/>
          </a:xfrm>
          <a:prstGeom prst="rect">
            <a:avLst/>
          </a:prstGeom>
        </p:spPr>
        <p:txBody>
          <a:bodyPr lIns="0" tIns="0" rIns="0" bIns="0" anchor="t" anchorCtr="0"/>
          <a:lstStyle>
            <a:lvl1pPr marL="36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1pPr>
            <a:lvl2pPr marL="72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2pPr>
            <a:lvl3pPr marL="108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3pPr>
            <a:lvl4pPr marL="144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4pPr>
            <a:lvl5pPr marL="1800000" indent="-360000">
              <a:spcBef>
                <a:spcPts val="0"/>
              </a:spcBef>
              <a:spcAft>
                <a:spcPts val="1200"/>
              </a:spcAft>
              <a:buClr>
                <a:srgbClr val="00AFA3"/>
              </a:buClr>
              <a:buFont typeface="Wingdings" charset="2"/>
              <a:buChar char="§"/>
              <a:tabLst>
                <a:tab pos="6184900" algn="l"/>
              </a:tabLst>
              <a:defRPr sz="1600">
                <a:solidFill>
                  <a:srgbClr val="006DB5"/>
                </a:solidFill>
              </a:defRPr>
            </a:lvl5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89800" y="0"/>
            <a:ext cx="16256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897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3" r:id="rId7"/>
    <p:sldLayoutId id="2147483664" r:id="rId8"/>
    <p:sldLayoutId id="2147483666" r:id="rId9"/>
    <p:sldLayoutId id="2147483667" r:id="rId10"/>
    <p:sldLayoutId id="2147483668" r:id="rId11"/>
    <p:sldLayoutId id="2147483655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19D31C-A65C-21E8-0249-BAAF805C1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7F76F9-C67D-7909-8884-8979B14FE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06A9BB-3F1B-60EA-CA9D-D591009CB5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9AA37A-5959-45F9-8F62-4A3CDD9C589D}" type="datetimeFigureOut">
              <a:rPr lang="en-IE" smtClean="0"/>
              <a:t>13/02/2025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B335A1-0A79-9EF3-0C3E-0789DB3809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EC701B-4F68-D242-3822-66EA5A8071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A1CC5-AF59-4C09-861D-D01727A70A7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416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5" Type="http://schemas.openxmlformats.org/officeDocument/2006/relationships/image" Target="../media/image37.tmp"/><Relationship Id="rId4" Type="http://schemas.openxmlformats.org/officeDocument/2006/relationships/image" Target="../media/image36.tm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7.png"/><Relationship Id="rId5" Type="http://schemas.openxmlformats.org/officeDocument/2006/relationships/image" Target="../media/image40.png"/><Relationship Id="rId4" Type="http://schemas.openxmlformats.org/officeDocument/2006/relationships/image" Target="../media/image1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m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5.tm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m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m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m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tm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m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962150"/>
            <a:ext cx="9144001" cy="9906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all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Arial"/>
              </a:rPr>
              <a:t>Title Page Options</a:t>
            </a:r>
          </a:p>
        </p:txBody>
      </p:sp>
      <p:pic>
        <p:nvPicPr>
          <p:cNvPr id="10" name="Picture 9" descr="A city with a river and a bridge&#10;&#10;Description automatically generated with medium confidence">
            <a:extLst>
              <a:ext uri="{FF2B5EF4-FFF2-40B4-BE49-F238E27FC236}">
                <a16:creationId xmlns:a16="http://schemas.microsoft.com/office/drawing/2014/main" id="{50070155-7FCD-0AD0-2103-C4CE0B980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2546"/>
            <a:ext cx="9144000" cy="52360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1C4B6B-7EE9-F369-D585-7DC9F9A90EF5}"/>
              </a:ext>
            </a:extLst>
          </p:cNvPr>
          <p:cNvSpPr txBox="1"/>
          <p:nvPr/>
        </p:nvSpPr>
        <p:spPr>
          <a:xfrm>
            <a:off x="2989580" y="4774168"/>
            <a:ext cx="6028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Andy Fanning,  Programme Manager, EPA, 14 Feb 2025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DC2CF-7784-2E9E-2C66-BB2565EDF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31" y="2075329"/>
            <a:ext cx="2160621" cy="2303930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3000">
                <a:solidFill>
                  <a:srgbClr val="FFFFFF"/>
                </a:solidFill>
              </a:rPr>
              <a:t>A changing country</a:t>
            </a:r>
          </a:p>
        </p:txBody>
      </p:sp>
      <p:pic>
        <p:nvPicPr>
          <p:cNvPr id="8" name="Picture 7" descr="A person in a hoodie and a river&#10;&#10;Description automatically generated">
            <a:extLst>
              <a:ext uri="{FF2B5EF4-FFF2-40B4-BE49-F238E27FC236}">
                <a16:creationId xmlns:a16="http://schemas.microsoft.com/office/drawing/2014/main" id="{9C42D34E-6561-0355-2A7B-A4FC619AF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548953" cy="5143500"/>
          </a:xfrm>
          <a:prstGeom prst="rect">
            <a:avLst/>
          </a:prstGeom>
        </p:spPr>
      </p:pic>
      <p:pic>
        <p:nvPicPr>
          <p:cNvPr id="4" name="Picture 3" descr="A chart of different colored squares&#10;&#10;Description automatically generated">
            <a:extLst>
              <a:ext uri="{FF2B5EF4-FFF2-40B4-BE49-F238E27FC236}">
                <a16:creationId xmlns:a16="http://schemas.microsoft.com/office/drawing/2014/main" id="{22EA6715-0026-2756-0D5F-97D4AFC378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896" y="1131590"/>
            <a:ext cx="5244546" cy="311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05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DC2CF-7784-2E9E-2C66-BB2565EDF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31" y="2075329"/>
            <a:ext cx="2160621" cy="2303930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3000">
                <a:solidFill>
                  <a:srgbClr val="FFFFFF"/>
                </a:solidFill>
              </a:rPr>
              <a:t>A changing country</a:t>
            </a:r>
          </a:p>
        </p:txBody>
      </p:sp>
      <p:pic>
        <p:nvPicPr>
          <p:cNvPr id="8" name="Picture 7" descr="A person in a hoodie and a river&#10;&#10;Description automatically generated">
            <a:extLst>
              <a:ext uri="{FF2B5EF4-FFF2-40B4-BE49-F238E27FC236}">
                <a16:creationId xmlns:a16="http://schemas.microsoft.com/office/drawing/2014/main" id="{9C42D34E-6561-0355-2A7B-A4FC619AF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548953" cy="5143500"/>
          </a:xfrm>
          <a:prstGeom prst="rect">
            <a:avLst/>
          </a:prstGeom>
        </p:spPr>
      </p:pic>
      <p:pic>
        <p:nvPicPr>
          <p:cNvPr id="4" name="Picture 3" descr="A graph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2A61945E-73AE-8BB4-35F7-7E79E19B6C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8953" y="598848"/>
            <a:ext cx="5598349" cy="394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42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DC2CF-7784-2E9E-2C66-BB2565EDF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31" y="2075329"/>
            <a:ext cx="2160621" cy="2303930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3000">
                <a:solidFill>
                  <a:srgbClr val="FFFFFF"/>
                </a:solidFill>
              </a:rPr>
              <a:t>A changing country</a:t>
            </a:r>
          </a:p>
        </p:txBody>
      </p:sp>
      <p:pic>
        <p:nvPicPr>
          <p:cNvPr id="8" name="Picture 7" descr="A person in a hoodie and a river&#10;&#10;Description automatically generated">
            <a:extLst>
              <a:ext uri="{FF2B5EF4-FFF2-40B4-BE49-F238E27FC236}">
                <a16:creationId xmlns:a16="http://schemas.microsoft.com/office/drawing/2014/main" id="{9C42D34E-6561-0355-2A7B-A4FC619AF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548953" cy="5143500"/>
          </a:xfrm>
          <a:prstGeom prst="rect">
            <a:avLst/>
          </a:prstGeom>
        </p:spPr>
      </p:pic>
      <p:pic>
        <p:nvPicPr>
          <p:cNvPr id="4" name="Picture 3" descr="A graph with numbers and a red line&#10;&#10;Description automatically generated">
            <a:extLst>
              <a:ext uri="{FF2B5EF4-FFF2-40B4-BE49-F238E27FC236}">
                <a16:creationId xmlns:a16="http://schemas.microsoft.com/office/drawing/2014/main" id="{8191CDD3-24CE-D554-89AD-A446158442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896" y="951570"/>
            <a:ext cx="5188252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798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DC2CF-7784-2E9E-2C66-BB2565EDF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31" y="2075329"/>
            <a:ext cx="2160621" cy="2303930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3000">
                <a:solidFill>
                  <a:srgbClr val="FFFFFF"/>
                </a:solidFill>
              </a:rPr>
              <a:t>A changing country</a:t>
            </a:r>
          </a:p>
        </p:txBody>
      </p:sp>
      <p:pic>
        <p:nvPicPr>
          <p:cNvPr id="8" name="Picture 7" descr="A person in a hoodie and a river&#10;&#10;Description automatically generated">
            <a:extLst>
              <a:ext uri="{FF2B5EF4-FFF2-40B4-BE49-F238E27FC236}">
                <a16:creationId xmlns:a16="http://schemas.microsoft.com/office/drawing/2014/main" id="{9C42D34E-6561-0355-2A7B-A4FC619AF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548953" cy="5143500"/>
          </a:xfrm>
          <a:prstGeom prst="rect">
            <a:avLst/>
          </a:prstGeom>
        </p:spPr>
      </p:pic>
      <p:pic>
        <p:nvPicPr>
          <p:cNvPr id="4" name="Picture 3" descr="A poster with a group of booklets&#10;&#10;Description automatically generated">
            <a:extLst>
              <a:ext uri="{FF2B5EF4-FFF2-40B4-BE49-F238E27FC236}">
                <a16:creationId xmlns:a16="http://schemas.microsoft.com/office/drawing/2014/main" id="{E3CFCD26-E3F4-29E5-445E-8D61C199AE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123478"/>
            <a:ext cx="3644478" cy="502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57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DC2CF-7784-2E9E-2C66-BB2565EDF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31" y="2075329"/>
            <a:ext cx="2160621" cy="2303930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3000">
                <a:solidFill>
                  <a:srgbClr val="FFFFFF"/>
                </a:solidFill>
              </a:rPr>
              <a:t>A changing country</a:t>
            </a:r>
          </a:p>
        </p:txBody>
      </p:sp>
      <p:pic>
        <p:nvPicPr>
          <p:cNvPr id="8" name="Picture 7" descr="A person in a hoodie and a river&#10;&#10;Description automatically generated">
            <a:extLst>
              <a:ext uri="{FF2B5EF4-FFF2-40B4-BE49-F238E27FC236}">
                <a16:creationId xmlns:a16="http://schemas.microsoft.com/office/drawing/2014/main" id="{9C42D34E-6561-0355-2A7B-A4FC619AF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548953" cy="5143500"/>
          </a:xfrm>
          <a:prstGeom prst="rect">
            <a:avLst/>
          </a:prstGeom>
        </p:spPr>
      </p:pic>
      <p:pic>
        <p:nvPicPr>
          <p:cNvPr id="5" name="Picture 4" descr="A water flowing through a dam&#10;&#10;Description automatically generated">
            <a:extLst>
              <a:ext uri="{FF2B5EF4-FFF2-40B4-BE49-F238E27FC236}">
                <a16:creationId xmlns:a16="http://schemas.microsoft.com/office/drawing/2014/main" id="{EE383E2B-412D-223F-23D0-7498D4126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896" y="1059582"/>
            <a:ext cx="5437464" cy="316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0966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DC2CF-7784-2E9E-2C66-BB2565EDF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31" y="2075329"/>
            <a:ext cx="2160621" cy="2303930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3000">
                <a:solidFill>
                  <a:srgbClr val="FFFFFF"/>
                </a:solidFill>
              </a:rPr>
              <a:t>A changing country</a:t>
            </a:r>
          </a:p>
        </p:txBody>
      </p:sp>
      <p:pic>
        <p:nvPicPr>
          <p:cNvPr id="5" name="Picture 4" descr="A book cover with a landscape&#10;&#10;Description automatically generated">
            <a:extLst>
              <a:ext uri="{FF2B5EF4-FFF2-40B4-BE49-F238E27FC236}">
                <a16:creationId xmlns:a16="http://schemas.microsoft.com/office/drawing/2014/main" id="{674CFADE-EA93-ED97-28E6-D0FBD40A4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387213" cy="5143500"/>
          </a:xfrm>
          <a:prstGeom prst="rect">
            <a:avLst/>
          </a:prstGeom>
        </p:spPr>
      </p:pic>
      <p:pic>
        <p:nvPicPr>
          <p:cNvPr id="7" name="Picture 6" descr="A screenshot of a map&#10;&#10;Description automatically generated">
            <a:extLst>
              <a:ext uri="{FF2B5EF4-FFF2-40B4-BE49-F238E27FC236}">
                <a16:creationId xmlns:a16="http://schemas.microsoft.com/office/drawing/2014/main" id="{5619BB1A-90BF-0C42-3D60-917B1B8ED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896" y="699542"/>
            <a:ext cx="5161948" cy="399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071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DC2CF-7784-2E9E-2C66-BB2565EDF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31" y="2075329"/>
            <a:ext cx="2160621" cy="2303930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3000">
                <a:solidFill>
                  <a:srgbClr val="FFFFFF"/>
                </a:solidFill>
              </a:rPr>
              <a:t>A changing country</a:t>
            </a:r>
          </a:p>
        </p:txBody>
      </p:sp>
      <p:pic>
        <p:nvPicPr>
          <p:cNvPr id="5" name="Picture 4" descr="A book cover with a landscape&#10;&#10;Description automatically generated">
            <a:extLst>
              <a:ext uri="{FF2B5EF4-FFF2-40B4-BE49-F238E27FC236}">
                <a16:creationId xmlns:a16="http://schemas.microsoft.com/office/drawing/2014/main" id="{674CFADE-EA93-ED97-28E6-D0FBD40A4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387213" cy="5143500"/>
          </a:xfrm>
          <a:prstGeom prst="rect">
            <a:avLst/>
          </a:prstGeom>
        </p:spPr>
      </p:pic>
      <p:pic>
        <p:nvPicPr>
          <p:cNvPr id="4" name="Picture 3" descr="A diagram of a company&#10;&#10;Description automatically generated">
            <a:extLst>
              <a:ext uri="{FF2B5EF4-FFF2-40B4-BE49-F238E27FC236}">
                <a16:creationId xmlns:a16="http://schemas.microsoft.com/office/drawing/2014/main" id="{23B8BD12-6BC0-CFEE-0331-92AEDFA4D8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20" y="75983"/>
            <a:ext cx="4557155" cy="499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638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DC2CF-7784-2E9E-2C66-BB2565EDF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31" y="2075329"/>
            <a:ext cx="2160621" cy="2303930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3000">
                <a:solidFill>
                  <a:srgbClr val="FFFFFF"/>
                </a:solidFill>
              </a:rPr>
              <a:t>A changing country</a:t>
            </a:r>
          </a:p>
        </p:txBody>
      </p:sp>
      <p:pic>
        <p:nvPicPr>
          <p:cNvPr id="5" name="Picture 4" descr="A book cover with a landscape&#10;&#10;Description automatically generated">
            <a:extLst>
              <a:ext uri="{FF2B5EF4-FFF2-40B4-BE49-F238E27FC236}">
                <a16:creationId xmlns:a16="http://schemas.microsoft.com/office/drawing/2014/main" id="{674CFADE-EA93-ED97-28E6-D0FBD40A4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387213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EA464B-8AC4-D6B1-F30E-473B5E435179}"/>
              </a:ext>
            </a:extLst>
          </p:cNvPr>
          <p:cNvSpPr txBox="1"/>
          <p:nvPr/>
        </p:nvSpPr>
        <p:spPr>
          <a:xfrm>
            <a:off x="3635896" y="91458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/>
              <a:t>EU Biodiversity Strategy for 2030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2EDC7B-C300-F284-EA97-5CB31BCA93B0}"/>
              </a:ext>
            </a:extLst>
          </p:cNvPr>
          <p:cNvSpPr txBox="1"/>
          <p:nvPr/>
        </p:nvSpPr>
        <p:spPr>
          <a:xfrm>
            <a:off x="3635896" y="135724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/>
              <a:t>EU Nature Restoration Law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DAE8C0-6898-7422-85AE-D7A39D931BCB}"/>
              </a:ext>
            </a:extLst>
          </p:cNvPr>
          <p:cNvSpPr txBox="1"/>
          <p:nvPr/>
        </p:nvSpPr>
        <p:spPr>
          <a:xfrm>
            <a:off x="3647522" y="192269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/>
              <a:t>National Biodiversity Action Plan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D37B32-F506-D5E8-16EB-B3016A60F736}"/>
              </a:ext>
            </a:extLst>
          </p:cNvPr>
          <p:cNvSpPr txBox="1"/>
          <p:nvPr/>
        </p:nvSpPr>
        <p:spPr>
          <a:xfrm>
            <a:off x="3657600" y="239373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/>
              <a:t>Ireland’s Forestry Strategy 2023– 2030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A5969B-A215-9D0E-3884-63A4450EB1B8}"/>
              </a:ext>
            </a:extLst>
          </p:cNvPr>
          <p:cNvSpPr txBox="1"/>
          <p:nvPr/>
        </p:nvSpPr>
        <p:spPr>
          <a:xfrm>
            <a:off x="3635896" y="2857479"/>
            <a:ext cx="49294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/>
              <a:t>National Sustainable Mobility Policy 2022–2025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43F46D-B8F3-7E5A-5DCB-4CEBE3ABB7BB}"/>
              </a:ext>
            </a:extLst>
          </p:cNvPr>
          <p:cNvSpPr txBox="1"/>
          <p:nvPr/>
        </p:nvSpPr>
        <p:spPr>
          <a:xfrm>
            <a:off x="3657600" y="3359582"/>
            <a:ext cx="5234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/>
              <a:t>Ireland’s National Energy and Climate Plan 2021–2030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1C1B6E-60A9-A723-2718-8701169A8123}"/>
              </a:ext>
            </a:extLst>
          </p:cNvPr>
          <p:cNvSpPr txBox="1"/>
          <p:nvPr/>
        </p:nvSpPr>
        <p:spPr>
          <a:xfrm>
            <a:off x="3671272" y="386168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/>
              <a:t>Sectoral climate adaptation plans</a:t>
            </a:r>
          </a:p>
        </p:txBody>
      </p:sp>
    </p:spTree>
    <p:extLst>
      <p:ext uri="{BB962C8B-B14F-4D97-AF65-F5344CB8AC3E}">
        <p14:creationId xmlns:p14="http://schemas.microsoft.com/office/powerpoint/2010/main" val="3909025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DC2CF-7784-2E9E-2C66-BB2565EDF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31" y="2075329"/>
            <a:ext cx="2160621" cy="2303930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3000">
                <a:solidFill>
                  <a:srgbClr val="FFFFFF"/>
                </a:solidFill>
              </a:rPr>
              <a:t>A changing country</a:t>
            </a:r>
          </a:p>
        </p:txBody>
      </p:sp>
      <p:pic>
        <p:nvPicPr>
          <p:cNvPr id="5" name="Picture 4" descr="A book cover with a landscape&#10;&#10;Description automatically generated">
            <a:extLst>
              <a:ext uri="{FF2B5EF4-FFF2-40B4-BE49-F238E27FC236}">
                <a16:creationId xmlns:a16="http://schemas.microsoft.com/office/drawing/2014/main" id="{674CFADE-EA93-ED97-28E6-D0FBD40A4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387213" cy="5143500"/>
          </a:xfrm>
          <a:prstGeom prst="rect">
            <a:avLst/>
          </a:prstGeom>
        </p:spPr>
      </p:pic>
      <p:pic>
        <p:nvPicPr>
          <p:cNvPr id="8" name="Picture 7" descr="A chart with numbers and text&#10;&#10;Description automatically generated with medium confidence">
            <a:extLst>
              <a:ext uri="{FF2B5EF4-FFF2-40B4-BE49-F238E27FC236}">
                <a16:creationId xmlns:a16="http://schemas.microsoft.com/office/drawing/2014/main" id="{FB7771A2-10A9-980F-1B05-A95A11C94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880" y="555526"/>
            <a:ext cx="5068071" cy="415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677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DC2CF-7784-2E9E-2C66-BB2565EDF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31" y="2075329"/>
            <a:ext cx="2160621" cy="2303930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3000">
                <a:solidFill>
                  <a:srgbClr val="FFFFFF"/>
                </a:solidFill>
              </a:rPr>
              <a:t>A changing country</a:t>
            </a:r>
          </a:p>
        </p:txBody>
      </p:sp>
      <p:pic>
        <p:nvPicPr>
          <p:cNvPr id="5" name="Picture 4" descr="A book cover with a landscape&#10;&#10;Description automatically generated">
            <a:extLst>
              <a:ext uri="{FF2B5EF4-FFF2-40B4-BE49-F238E27FC236}">
                <a16:creationId xmlns:a16="http://schemas.microsoft.com/office/drawing/2014/main" id="{674CFADE-EA93-ED97-28E6-D0FBD40A4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387213" cy="5143500"/>
          </a:xfrm>
          <a:prstGeom prst="rect">
            <a:avLst/>
          </a:prstGeom>
        </p:spPr>
      </p:pic>
      <p:pic>
        <p:nvPicPr>
          <p:cNvPr id="4" name="Picture 3" descr="A graph of trees with numbers and text&#10;&#10;Description automatically generated">
            <a:extLst>
              <a:ext uri="{FF2B5EF4-FFF2-40B4-BE49-F238E27FC236}">
                <a16:creationId xmlns:a16="http://schemas.microsoft.com/office/drawing/2014/main" id="{30E0A528-1D9D-C9D5-14B3-E0B36C7CF8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831" y="1095586"/>
            <a:ext cx="5369895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872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The Report (Once every 4 Years)</a:t>
            </a: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903E51-3B43-EAE1-F67A-93ECC947C489}"/>
              </a:ext>
            </a:extLst>
          </p:cNvPr>
          <p:cNvSpPr/>
          <p:nvPr/>
        </p:nvSpPr>
        <p:spPr>
          <a:xfrm>
            <a:off x="732964" y="1676168"/>
            <a:ext cx="2317072" cy="48800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950" b="1"/>
              <a:t>Thematic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2E33D4-B99C-E871-DCDC-B39482DB6E47}"/>
              </a:ext>
            </a:extLst>
          </p:cNvPr>
          <p:cNvSpPr/>
          <p:nvPr/>
        </p:nvSpPr>
        <p:spPr>
          <a:xfrm>
            <a:off x="3278635" y="1676168"/>
            <a:ext cx="2317072" cy="488005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950" b="1"/>
              <a:t>Sectoral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3BA2D43-E092-CAAA-24F6-43D8297D16FD}"/>
              </a:ext>
            </a:extLst>
          </p:cNvPr>
          <p:cNvSpPr/>
          <p:nvPr/>
        </p:nvSpPr>
        <p:spPr>
          <a:xfrm>
            <a:off x="5824306" y="1676168"/>
            <a:ext cx="2317072" cy="488006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950" b="1"/>
              <a:t>Implementation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103584-3B58-AF55-D81C-17592C58744D}"/>
              </a:ext>
            </a:extLst>
          </p:cNvPr>
          <p:cNvSpPr/>
          <p:nvPr/>
        </p:nvSpPr>
        <p:spPr>
          <a:xfrm>
            <a:off x="732964" y="2358930"/>
            <a:ext cx="2317072" cy="223679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IE"/>
              <a:t>Air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IE"/>
              <a:t>Noise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IE"/>
              <a:t>Climate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IE"/>
              <a:t>Water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IE"/>
              <a:t>Marine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IE"/>
              <a:t>Nature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IE"/>
              <a:t>Soil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IE"/>
              <a:t>Land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E09393-5522-A8A1-3E5B-3B6F65652E6C}"/>
              </a:ext>
            </a:extLst>
          </p:cNvPr>
          <p:cNvSpPr/>
          <p:nvPr/>
        </p:nvSpPr>
        <p:spPr>
          <a:xfrm>
            <a:off x="3278635" y="2313747"/>
            <a:ext cx="2317072" cy="2281980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IE"/>
              <a:t>Transport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IE"/>
              <a:t>Energy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IE"/>
              <a:t>Agriculture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IE"/>
              <a:t>Industrial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IE"/>
              <a:t>Circular Economy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IE"/>
              <a:t>Health &amp; Well-being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IE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D4612C5-B44B-66BB-4F1B-974944CE230F}"/>
              </a:ext>
            </a:extLst>
          </p:cNvPr>
          <p:cNvSpPr/>
          <p:nvPr/>
        </p:nvSpPr>
        <p:spPr>
          <a:xfrm>
            <a:off x="5824306" y="2252772"/>
            <a:ext cx="2317072" cy="234295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IE"/>
              <a:t>Environmental Performance, Policy and Implementation</a:t>
            </a:r>
          </a:p>
          <a:p>
            <a:pPr algn="ctr"/>
            <a:endParaRPr lang="en-I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6B172CD-BFAF-0A99-81C2-66AE5DFE390F}"/>
              </a:ext>
            </a:extLst>
          </p:cNvPr>
          <p:cNvSpPr/>
          <p:nvPr/>
        </p:nvSpPr>
        <p:spPr>
          <a:xfrm>
            <a:off x="732963" y="1106349"/>
            <a:ext cx="7408415" cy="488006"/>
          </a:xfrm>
          <a:prstGeom prst="rect">
            <a:avLst/>
          </a:prstGeom>
          <a:solidFill>
            <a:schemeClr val="tx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/>
              <a:t>Executive Summary</a:t>
            </a:r>
          </a:p>
        </p:txBody>
      </p:sp>
    </p:spTree>
    <p:extLst>
      <p:ext uri="{BB962C8B-B14F-4D97-AF65-F5344CB8AC3E}">
        <p14:creationId xmlns:p14="http://schemas.microsoft.com/office/powerpoint/2010/main" val="39907642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DC2CF-7784-2E9E-2C66-BB2565EDF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31" y="2075329"/>
            <a:ext cx="2160621" cy="2303930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3000">
                <a:solidFill>
                  <a:srgbClr val="FFFFFF"/>
                </a:solidFill>
              </a:rPr>
              <a:t>A changing country</a:t>
            </a:r>
          </a:p>
        </p:txBody>
      </p:sp>
      <p:pic>
        <p:nvPicPr>
          <p:cNvPr id="5" name="Picture 4" descr="A book cover with a landscape&#10;&#10;Description automatically generated">
            <a:extLst>
              <a:ext uri="{FF2B5EF4-FFF2-40B4-BE49-F238E27FC236}">
                <a16:creationId xmlns:a16="http://schemas.microsoft.com/office/drawing/2014/main" id="{674CFADE-EA93-ED97-28E6-D0FBD40A4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387213" cy="5143500"/>
          </a:xfrm>
          <a:prstGeom prst="rect">
            <a:avLst/>
          </a:prstGeom>
        </p:spPr>
      </p:pic>
      <p:pic>
        <p:nvPicPr>
          <p:cNvPr id="4" name="Picture 3" descr="A close up of a document&#10;&#10;Description automatically generated">
            <a:extLst>
              <a:ext uri="{FF2B5EF4-FFF2-40B4-BE49-F238E27FC236}">
                <a16:creationId xmlns:a16="http://schemas.microsoft.com/office/drawing/2014/main" id="{F3387678-C3FA-FBFB-43EA-1B0F85079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872" y="898902"/>
            <a:ext cx="5608213" cy="34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4091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DC2CF-7784-2E9E-2C66-BB2565EDF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31" y="2075329"/>
            <a:ext cx="2160621" cy="2303930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3000">
                <a:solidFill>
                  <a:srgbClr val="FFFFFF"/>
                </a:solidFill>
              </a:rPr>
              <a:t>A changing country</a:t>
            </a:r>
          </a:p>
        </p:txBody>
      </p:sp>
      <p:pic>
        <p:nvPicPr>
          <p:cNvPr id="6" name="Picture 5" descr="A bird on a shovel&#10;&#10;Description automatically generated">
            <a:extLst>
              <a:ext uri="{FF2B5EF4-FFF2-40B4-BE49-F238E27FC236}">
                <a16:creationId xmlns:a16="http://schemas.microsoft.com/office/drawing/2014/main" id="{12CD79E8-4F1C-1CF9-F543-5D6EF46E3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3275856" cy="5143500"/>
          </a:xfrm>
          <a:prstGeom prst="rect">
            <a:avLst/>
          </a:prstGeom>
        </p:spPr>
      </p:pic>
      <p:pic>
        <p:nvPicPr>
          <p:cNvPr id="8" name="Picture 7" descr="A diagram of soil health&#10;&#10;Description automatically generated">
            <a:extLst>
              <a:ext uri="{FF2B5EF4-FFF2-40B4-BE49-F238E27FC236}">
                <a16:creationId xmlns:a16="http://schemas.microsoft.com/office/drawing/2014/main" id="{40BF27E2-AF2C-7C61-2A33-AFAE8637A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36" y="83395"/>
            <a:ext cx="4496190" cy="49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8769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DC2CF-7784-2E9E-2C66-BB2565EDF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31" y="2075329"/>
            <a:ext cx="2160621" cy="2303930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3000">
                <a:solidFill>
                  <a:srgbClr val="FFFFFF"/>
                </a:solidFill>
              </a:rPr>
              <a:t>A changing country</a:t>
            </a:r>
          </a:p>
        </p:txBody>
      </p:sp>
      <p:pic>
        <p:nvPicPr>
          <p:cNvPr id="6" name="Picture 5" descr="A bird on a shovel&#10;&#10;Description automatically generated">
            <a:extLst>
              <a:ext uri="{FF2B5EF4-FFF2-40B4-BE49-F238E27FC236}">
                <a16:creationId xmlns:a16="http://schemas.microsoft.com/office/drawing/2014/main" id="{12CD79E8-4F1C-1CF9-F543-5D6EF46E3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3275856" cy="5143500"/>
          </a:xfrm>
          <a:prstGeom prst="rect">
            <a:avLst/>
          </a:prstGeom>
        </p:spPr>
      </p:pic>
      <p:pic>
        <p:nvPicPr>
          <p:cNvPr id="4" name="Picture 3" descr="A diagram of a carbon source&#10;&#10;Description automatically generated">
            <a:extLst>
              <a:ext uri="{FF2B5EF4-FFF2-40B4-BE49-F238E27FC236}">
                <a16:creationId xmlns:a16="http://schemas.microsoft.com/office/drawing/2014/main" id="{A09F53F6-E50E-051F-F631-64E0A0849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9013" y="1059582"/>
            <a:ext cx="6234181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4465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DC2CF-7784-2E9E-2C66-BB2565EDF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31" y="2075329"/>
            <a:ext cx="2160621" cy="2303930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3000">
                <a:solidFill>
                  <a:srgbClr val="FFFFFF"/>
                </a:solidFill>
              </a:rPr>
              <a:t>A changing country</a:t>
            </a:r>
          </a:p>
        </p:txBody>
      </p:sp>
      <p:pic>
        <p:nvPicPr>
          <p:cNvPr id="4" name="Picture 3" descr="A screenshot of a phone&#10;&#10;Description automatically generated">
            <a:extLst>
              <a:ext uri="{FF2B5EF4-FFF2-40B4-BE49-F238E27FC236}">
                <a16:creationId xmlns:a16="http://schemas.microsoft.com/office/drawing/2014/main" id="{9714B3E4-936F-C04C-8FBC-0E64608FD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3275855" cy="5143500"/>
          </a:xfrm>
          <a:prstGeom prst="rect">
            <a:avLst/>
          </a:prstGeom>
        </p:spPr>
      </p:pic>
      <p:pic>
        <p:nvPicPr>
          <p:cNvPr id="5" name="Picture 4" descr="A close up of a text&#10;&#10;Description automatically generated">
            <a:extLst>
              <a:ext uri="{FF2B5EF4-FFF2-40B4-BE49-F238E27FC236}">
                <a16:creationId xmlns:a16="http://schemas.microsoft.com/office/drawing/2014/main" id="{7023C10D-504B-479E-7EBF-ECE9DCF5DC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917" y="312714"/>
            <a:ext cx="3379397" cy="2160114"/>
          </a:xfrm>
          <a:prstGeom prst="rect">
            <a:avLst/>
          </a:prstGeom>
        </p:spPr>
      </p:pic>
      <p:pic>
        <p:nvPicPr>
          <p:cNvPr id="9" name="Picture 8" descr="A cover of a book with a bird&#10;&#10;Description automatically generated">
            <a:extLst>
              <a:ext uri="{FF2B5EF4-FFF2-40B4-BE49-F238E27FC236}">
                <a16:creationId xmlns:a16="http://schemas.microsoft.com/office/drawing/2014/main" id="{DC654052-29E9-64FA-7175-2928E76505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7940" y="180000"/>
            <a:ext cx="1120278" cy="1584000"/>
          </a:xfrm>
          <a:prstGeom prst="rect">
            <a:avLst/>
          </a:prstGeom>
        </p:spPr>
      </p:pic>
      <p:pic>
        <p:nvPicPr>
          <p:cNvPr id="7" name="Picture 6" descr="A chart of different colors and numbers&#10;&#10;Description automatically generated">
            <a:extLst>
              <a:ext uri="{FF2B5EF4-FFF2-40B4-BE49-F238E27FC236}">
                <a16:creationId xmlns:a16="http://schemas.microsoft.com/office/drawing/2014/main" id="{ACE0B73F-AF9E-BDCB-D270-70AA7A3BAE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9130" y="2571750"/>
            <a:ext cx="3960642" cy="242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655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DC2CF-7784-2E9E-2C66-BB2565EDF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31" y="2075329"/>
            <a:ext cx="2160621" cy="2303930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3000">
                <a:solidFill>
                  <a:srgbClr val="FFFFFF"/>
                </a:solidFill>
              </a:rPr>
              <a:t>A changing country</a:t>
            </a:r>
          </a:p>
        </p:txBody>
      </p:sp>
      <p:pic>
        <p:nvPicPr>
          <p:cNvPr id="4" name="Picture 3" descr="A screenshot of a phone&#10;&#10;Description automatically generated">
            <a:extLst>
              <a:ext uri="{FF2B5EF4-FFF2-40B4-BE49-F238E27FC236}">
                <a16:creationId xmlns:a16="http://schemas.microsoft.com/office/drawing/2014/main" id="{9714B3E4-936F-C04C-8FBC-0E64608FD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3275855" cy="5143500"/>
          </a:xfrm>
          <a:prstGeom prst="rect">
            <a:avLst/>
          </a:prstGeom>
        </p:spPr>
      </p:pic>
      <p:pic>
        <p:nvPicPr>
          <p:cNvPr id="3" name="Picture 2" descr="A diagram of different types of industry&#10;&#10;Description automatically generated">
            <a:extLst>
              <a:ext uri="{FF2B5EF4-FFF2-40B4-BE49-F238E27FC236}">
                <a16:creationId xmlns:a16="http://schemas.microsoft.com/office/drawing/2014/main" id="{BDEB09A8-DCE9-1BA6-3C6D-219A58B980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886" y="315456"/>
            <a:ext cx="4517331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847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DC2CF-7784-2E9E-2C66-BB2565EDF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31" y="2075329"/>
            <a:ext cx="2160621" cy="2303930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3000">
                <a:solidFill>
                  <a:srgbClr val="FFFFFF"/>
                </a:solidFill>
              </a:rPr>
              <a:t>A changing country</a:t>
            </a:r>
          </a:p>
        </p:txBody>
      </p:sp>
      <p:pic>
        <p:nvPicPr>
          <p:cNvPr id="8" name="Picture 7" descr="A close-up of a leaf with water drops&#10;&#10;Description automatically generated">
            <a:extLst>
              <a:ext uri="{FF2B5EF4-FFF2-40B4-BE49-F238E27FC236}">
                <a16:creationId xmlns:a16="http://schemas.microsoft.com/office/drawing/2014/main" id="{6145BAA9-A8D5-B64C-6520-0A0AA7968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746"/>
            <a:ext cx="3308327" cy="5163246"/>
          </a:xfrm>
          <a:prstGeom prst="rect">
            <a:avLst/>
          </a:prstGeom>
        </p:spPr>
      </p:pic>
      <p:pic>
        <p:nvPicPr>
          <p:cNvPr id="10" name="Picture 9" descr="A map of ireland with a pie chart&#10;&#10;Description automatically generated">
            <a:extLst>
              <a:ext uri="{FF2B5EF4-FFF2-40B4-BE49-F238E27FC236}">
                <a16:creationId xmlns:a16="http://schemas.microsoft.com/office/drawing/2014/main" id="{F99FB8A7-3D13-EE2F-1B08-2EDEFA1E4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896" y="85162"/>
            <a:ext cx="4633362" cy="49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823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DC2CF-7784-2E9E-2C66-BB2565EDF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31" y="2075329"/>
            <a:ext cx="2160621" cy="2303930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3000">
                <a:solidFill>
                  <a:srgbClr val="FFFFFF"/>
                </a:solidFill>
              </a:rPr>
              <a:t>A changing country</a:t>
            </a:r>
          </a:p>
        </p:txBody>
      </p:sp>
      <p:pic>
        <p:nvPicPr>
          <p:cNvPr id="8" name="Picture 7" descr="A close-up of a leaf with water drops&#10;&#10;Description automatically generated">
            <a:extLst>
              <a:ext uri="{FF2B5EF4-FFF2-40B4-BE49-F238E27FC236}">
                <a16:creationId xmlns:a16="http://schemas.microsoft.com/office/drawing/2014/main" id="{6145BAA9-A8D5-B64C-6520-0A0AA7968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746"/>
            <a:ext cx="3308327" cy="5163246"/>
          </a:xfrm>
          <a:prstGeom prst="rect">
            <a:avLst/>
          </a:prstGeom>
        </p:spPr>
      </p:pic>
      <p:pic>
        <p:nvPicPr>
          <p:cNvPr id="4" name="Picture 3" descr="A diagram of water levels&#10;&#10;Description automatically generated">
            <a:extLst>
              <a:ext uri="{FF2B5EF4-FFF2-40B4-BE49-F238E27FC236}">
                <a16:creationId xmlns:a16="http://schemas.microsoft.com/office/drawing/2014/main" id="{18950C67-93BC-FBFB-6D2E-691B32FF2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6317" y="1266285"/>
            <a:ext cx="5757683" cy="261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8663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DC2CF-7784-2E9E-2C66-BB2565EDF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31" y="2075329"/>
            <a:ext cx="2160621" cy="2303930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3000">
                <a:solidFill>
                  <a:srgbClr val="FFFFFF"/>
                </a:solidFill>
              </a:rPr>
              <a:t>A changing country</a:t>
            </a:r>
          </a:p>
        </p:txBody>
      </p:sp>
      <p:pic>
        <p:nvPicPr>
          <p:cNvPr id="8" name="Picture 7" descr="A close-up of a leaf with water drops&#10;&#10;Description automatically generated">
            <a:extLst>
              <a:ext uri="{FF2B5EF4-FFF2-40B4-BE49-F238E27FC236}">
                <a16:creationId xmlns:a16="http://schemas.microsoft.com/office/drawing/2014/main" id="{6145BAA9-A8D5-B64C-6520-0A0AA7968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746"/>
            <a:ext cx="3308327" cy="5163246"/>
          </a:xfrm>
          <a:prstGeom prst="rect">
            <a:avLst/>
          </a:prstGeom>
        </p:spPr>
      </p:pic>
      <p:pic>
        <p:nvPicPr>
          <p:cNvPr id="4" name="Picture 3" descr="A map of ireland with different colored dots&#10;&#10;Description automatically generated">
            <a:extLst>
              <a:ext uri="{FF2B5EF4-FFF2-40B4-BE49-F238E27FC236}">
                <a16:creationId xmlns:a16="http://schemas.microsoft.com/office/drawing/2014/main" id="{9262537F-1634-CDAA-FF6B-28C4668D7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3358" y="4056"/>
            <a:ext cx="438753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0290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DC2CF-7784-2E9E-2C66-BB2565EDF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31" y="2075329"/>
            <a:ext cx="2160621" cy="2303930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3000">
                <a:solidFill>
                  <a:srgbClr val="FFFFFF"/>
                </a:solidFill>
              </a:rPr>
              <a:t>A changing country</a:t>
            </a:r>
          </a:p>
        </p:txBody>
      </p:sp>
      <p:pic>
        <p:nvPicPr>
          <p:cNvPr id="4" name="Picture 3" descr="A river with boats in it&#10;&#10;Description automatically generated">
            <a:extLst>
              <a:ext uri="{FF2B5EF4-FFF2-40B4-BE49-F238E27FC236}">
                <a16:creationId xmlns:a16="http://schemas.microsoft.com/office/drawing/2014/main" id="{54FA4FF7-B66E-300E-9AE3-9A2D4C8F8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0" y="-69590"/>
            <a:ext cx="3295340" cy="5737684"/>
          </a:xfrm>
          <a:prstGeom prst="rect">
            <a:avLst/>
          </a:prstGeom>
        </p:spPr>
      </p:pic>
      <p:pic>
        <p:nvPicPr>
          <p:cNvPr id="7" name="Picture 6" descr="A map of the north pole&#10;&#10;Description automatically generated">
            <a:extLst>
              <a:ext uri="{FF2B5EF4-FFF2-40B4-BE49-F238E27FC236}">
                <a16:creationId xmlns:a16="http://schemas.microsoft.com/office/drawing/2014/main" id="{B0C806EF-D27C-1877-0CE3-933C40DCF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267494"/>
            <a:ext cx="3285276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405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DC2CF-7784-2E9E-2C66-BB2565EDF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31" y="2075329"/>
            <a:ext cx="2160621" cy="2303930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3000">
                <a:solidFill>
                  <a:srgbClr val="FFFFFF"/>
                </a:solidFill>
              </a:rPr>
              <a:t>A changing country</a:t>
            </a:r>
          </a:p>
        </p:txBody>
      </p:sp>
      <p:pic>
        <p:nvPicPr>
          <p:cNvPr id="4" name="Picture 3" descr="A river with boats in it&#10;&#10;Description automatically generated">
            <a:extLst>
              <a:ext uri="{FF2B5EF4-FFF2-40B4-BE49-F238E27FC236}">
                <a16:creationId xmlns:a16="http://schemas.microsoft.com/office/drawing/2014/main" id="{54FA4FF7-B66E-300E-9AE3-9A2D4C8F8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0" y="-69590"/>
            <a:ext cx="3295340" cy="5737684"/>
          </a:xfrm>
          <a:prstGeom prst="rect">
            <a:avLst/>
          </a:prstGeom>
        </p:spPr>
      </p:pic>
      <p:pic>
        <p:nvPicPr>
          <p:cNvPr id="5" name="Picture 4" descr="A map of the north sea&#10;&#10;Description automatically generated">
            <a:extLst>
              <a:ext uri="{FF2B5EF4-FFF2-40B4-BE49-F238E27FC236}">
                <a16:creationId xmlns:a16="http://schemas.microsoft.com/office/drawing/2014/main" id="{D2141B0F-3CCB-3B24-E4F2-CBE38833F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207636"/>
            <a:ext cx="3137767" cy="472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937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63155" y="1063154"/>
            <a:ext cx="5156864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8872" y="1995355"/>
            <a:ext cx="3266696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885662" y="1228564"/>
            <a:ext cx="5143179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560517" y="900984"/>
            <a:ext cx="3606227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7DC2CF-7784-2E9E-2C66-BB2565EDF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31" y="2075329"/>
            <a:ext cx="2160621" cy="2303930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3000">
                <a:solidFill>
                  <a:srgbClr val="FFFFFF"/>
                </a:solidFill>
              </a:rPr>
              <a:t>A changing country</a:t>
            </a:r>
          </a:p>
        </p:txBody>
      </p:sp>
      <p:pic>
        <p:nvPicPr>
          <p:cNvPr id="6" name="Content Placeholder 5" descr="A close-up of a number of people&#10;&#10;Description automatically generated">
            <a:extLst>
              <a:ext uri="{FF2B5EF4-FFF2-40B4-BE49-F238E27FC236}">
                <a16:creationId xmlns:a16="http://schemas.microsoft.com/office/drawing/2014/main" id="{6BC6BD32-BC55-5F13-E0FD-5B2C323B00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59322" y="123478"/>
            <a:ext cx="5753599" cy="2217612"/>
          </a:xfrm>
        </p:spPr>
      </p:pic>
      <p:pic>
        <p:nvPicPr>
          <p:cNvPr id="8" name="Picture 7" descr="A chart with numbers and symbols&#10;&#10;Description automatically generated">
            <a:extLst>
              <a:ext uri="{FF2B5EF4-FFF2-40B4-BE49-F238E27FC236}">
                <a16:creationId xmlns:a16="http://schemas.microsoft.com/office/drawing/2014/main" id="{E59C464A-4BC5-D235-79C5-D8635C2B85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0781" y="2270258"/>
            <a:ext cx="5198188" cy="274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032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DC2CF-7784-2E9E-2C66-BB2565EDF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31" y="2075329"/>
            <a:ext cx="2160621" cy="2303930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3000">
                <a:solidFill>
                  <a:srgbClr val="FFFFFF"/>
                </a:solidFill>
              </a:rPr>
              <a:t>A changing country</a:t>
            </a:r>
          </a:p>
        </p:txBody>
      </p:sp>
      <p:pic>
        <p:nvPicPr>
          <p:cNvPr id="4" name="Picture 3" descr="A river with boats in it&#10;&#10;Description automatically generated">
            <a:extLst>
              <a:ext uri="{FF2B5EF4-FFF2-40B4-BE49-F238E27FC236}">
                <a16:creationId xmlns:a16="http://schemas.microsoft.com/office/drawing/2014/main" id="{54FA4FF7-B66E-300E-9AE3-9A2D4C8F8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0" y="-69590"/>
            <a:ext cx="3295340" cy="5737684"/>
          </a:xfrm>
          <a:prstGeom prst="rect">
            <a:avLst/>
          </a:prstGeom>
        </p:spPr>
      </p:pic>
      <p:pic>
        <p:nvPicPr>
          <p:cNvPr id="5" name="Picture 4" descr="A map of the coast&#10;&#10;Description automatically generated">
            <a:extLst>
              <a:ext uri="{FF2B5EF4-FFF2-40B4-BE49-F238E27FC236}">
                <a16:creationId xmlns:a16="http://schemas.microsoft.com/office/drawing/2014/main" id="{C0589AA8-3F82-16BF-D006-DF96475AB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639" y="678016"/>
            <a:ext cx="4679085" cy="37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0494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DC2CF-7784-2E9E-2C66-BB2565EDF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31" y="2075329"/>
            <a:ext cx="2160621" cy="2303930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3000">
                <a:solidFill>
                  <a:srgbClr val="FFFFFF"/>
                </a:solidFill>
              </a:rPr>
              <a:t>A changing country</a:t>
            </a:r>
          </a:p>
        </p:txBody>
      </p:sp>
      <p:pic>
        <p:nvPicPr>
          <p:cNvPr id="4" name="Picture 3" descr="A river with boats in it&#10;&#10;Description automatically generated">
            <a:extLst>
              <a:ext uri="{FF2B5EF4-FFF2-40B4-BE49-F238E27FC236}">
                <a16:creationId xmlns:a16="http://schemas.microsoft.com/office/drawing/2014/main" id="{54FA4FF7-B66E-300E-9AE3-9A2D4C8F8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0" y="-69590"/>
            <a:ext cx="3295340" cy="5737684"/>
          </a:xfrm>
          <a:prstGeom prst="rect">
            <a:avLst/>
          </a:prstGeom>
        </p:spPr>
      </p:pic>
      <p:pic>
        <p:nvPicPr>
          <p:cNvPr id="5" name="Picture 4" descr="A map of the north sea&#10;&#10;Description automatically generated">
            <a:extLst>
              <a:ext uri="{FF2B5EF4-FFF2-40B4-BE49-F238E27FC236}">
                <a16:creationId xmlns:a16="http://schemas.microsoft.com/office/drawing/2014/main" id="{D2141B0F-3CCB-3B24-E4F2-CBE38833F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207636"/>
            <a:ext cx="3137767" cy="472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357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DC2CF-7784-2E9E-2C66-BB2565EDF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31" y="2075329"/>
            <a:ext cx="2160621" cy="2303930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3000">
                <a:solidFill>
                  <a:srgbClr val="FFFFFF"/>
                </a:solidFill>
              </a:rPr>
              <a:t>A changing country</a:t>
            </a:r>
          </a:p>
        </p:txBody>
      </p:sp>
      <p:pic>
        <p:nvPicPr>
          <p:cNvPr id="4" name="Picture 3" descr="A river with boats in it&#10;&#10;Description automatically generated">
            <a:extLst>
              <a:ext uri="{FF2B5EF4-FFF2-40B4-BE49-F238E27FC236}">
                <a16:creationId xmlns:a16="http://schemas.microsoft.com/office/drawing/2014/main" id="{54FA4FF7-B66E-300E-9AE3-9A2D4C8F8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0" y="-69590"/>
            <a:ext cx="3295340" cy="5737684"/>
          </a:xfrm>
          <a:prstGeom prst="rect">
            <a:avLst/>
          </a:prstGeom>
        </p:spPr>
      </p:pic>
      <p:pic>
        <p:nvPicPr>
          <p:cNvPr id="5" name="Picture 4" descr="A map of the coast&#10;&#10;Description automatically generated">
            <a:extLst>
              <a:ext uri="{FF2B5EF4-FFF2-40B4-BE49-F238E27FC236}">
                <a16:creationId xmlns:a16="http://schemas.microsoft.com/office/drawing/2014/main" id="{C0589AA8-3F82-16BF-D006-DF96475AB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639" y="678016"/>
            <a:ext cx="4679085" cy="37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392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DC2CF-7784-2E9E-2C66-BB2565EDF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31" y="2075329"/>
            <a:ext cx="2160621" cy="2303930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3000">
                <a:solidFill>
                  <a:srgbClr val="FFFFFF"/>
                </a:solidFill>
              </a:rPr>
              <a:t>A changing country</a:t>
            </a:r>
          </a:p>
        </p:txBody>
      </p:sp>
      <p:pic>
        <p:nvPicPr>
          <p:cNvPr id="9" name="Content Placeholder 8" descr="A field with a solar panel and wind turbines&#10;&#10;Description automatically generated">
            <a:extLst>
              <a:ext uri="{FF2B5EF4-FFF2-40B4-BE49-F238E27FC236}">
                <a16:creationId xmlns:a16="http://schemas.microsoft.com/office/drawing/2014/main" id="{F1BA6992-8CCA-7FFD-E6F8-7D2DB5DC6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08521" y="0"/>
            <a:ext cx="3219403" cy="5143500"/>
          </a:xfrm>
        </p:spPr>
      </p:pic>
      <p:pic>
        <p:nvPicPr>
          <p:cNvPr id="11" name="Picture 10" descr="A screenshot of a chart&#10;&#10;Description automatically generated">
            <a:extLst>
              <a:ext uri="{FF2B5EF4-FFF2-40B4-BE49-F238E27FC236}">
                <a16:creationId xmlns:a16="http://schemas.microsoft.com/office/drawing/2014/main" id="{A1D1709D-7759-FAF9-D541-54A5F95CE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9204" y="709811"/>
            <a:ext cx="5302027" cy="37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133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DC2CF-7784-2E9E-2C66-BB2565EDF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31" y="2075329"/>
            <a:ext cx="2160621" cy="2303930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3000">
                <a:solidFill>
                  <a:srgbClr val="FFFFFF"/>
                </a:solidFill>
              </a:rPr>
              <a:t>A changing country</a:t>
            </a:r>
          </a:p>
        </p:txBody>
      </p:sp>
      <p:pic>
        <p:nvPicPr>
          <p:cNvPr id="9" name="Content Placeholder 8" descr="A field with a solar panel and wind turbines&#10;&#10;Description automatically generated">
            <a:extLst>
              <a:ext uri="{FF2B5EF4-FFF2-40B4-BE49-F238E27FC236}">
                <a16:creationId xmlns:a16="http://schemas.microsoft.com/office/drawing/2014/main" id="{F1BA6992-8CCA-7FFD-E6F8-7D2DB5DC6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08521" y="0"/>
            <a:ext cx="3219403" cy="5143500"/>
          </a:xfrm>
        </p:spPr>
      </p:pic>
      <p:pic>
        <p:nvPicPr>
          <p:cNvPr id="4" name="Picture 3" descr="A graph of milk production&#10;&#10;Description automatically generated">
            <a:extLst>
              <a:ext uri="{FF2B5EF4-FFF2-40B4-BE49-F238E27FC236}">
                <a16:creationId xmlns:a16="http://schemas.microsoft.com/office/drawing/2014/main" id="{C20414D2-A82A-6BA8-234F-B81964B4E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6773"/>
            <a:ext cx="631841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3830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DC2CF-7784-2E9E-2C66-BB2565EDF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31" y="2075329"/>
            <a:ext cx="2160621" cy="2303930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3000">
                <a:solidFill>
                  <a:srgbClr val="FFFFFF"/>
                </a:solidFill>
              </a:rPr>
              <a:t>A changing country</a:t>
            </a:r>
          </a:p>
        </p:txBody>
      </p:sp>
      <p:pic>
        <p:nvPicPr>
          <p:cNvPr id="9" name="Content Placeholder 8" descr="A field with a solar panel and wind turbines&#10;&#10;Description automatically generated">
            <a:extLst>
              <a:ext uri="{FF2B5EF4-FFF2-40B4-BE49-F238E27FC236}">
                <a16:creationId xmlns:a16="http://schemas.microsoft.com/office/drawing/2014/main" id="{F1BA6992-8CCA-7FFD-E6F8-7D2DB5DC6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08521" y="0"/>
            <a:ext cx="3219403" cy="5143500"/>
          </a:xfrm>
        </p:spPr>
      </p:pic>
      <p:pic>
        <p:nvPicPr>
          <p:cNvPr id="4" name="Picture 3" descr="A map of ireland with different colored areas&#10;&#10;Description automatically generated">
            <a:extLst>
              <a:ext uri="{FF2B5EF4-FFF2-40B4-BE49-F238E27FC236}">
                <a16:creationId xmlns:a16="http://schemas.microsoft.com/office/drawing/2014/main" id="{3C42E18B-6388-416E-45B3-7411FC33B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0"/>
            <a:ext cx="35238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6054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DC2CF-7784-2E9E-2C66-BB2565EDF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31" y="2075329"/>
            <a:ext cx="2160621" cy="2303930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3000">
                <a:solidFill>
                  <a:srgbClr val="FFFFFF"/>
                </a:solidFill>
              </a:rPr>
              <a:t>A changing country</a:t>
            </a:r>
          </a:p>
        </p:txBody>
      </p:sp>
      <p:pic>
        <p:nvPicPr>
          <p:cNvPr id="9" name="Content Placeholder 8" descr="A field with a solar panel and wind turbines&#10;&#10;Description automatically generated">
            <a:extLst>
              <a:ext uri="{FF2B5EF4-FFF2-40B4-BE49-F238E27FC236}">
                <a16:creationId xmlns:a16="http://schemas.microsoft.com/office/drawing/2014/main" id="{F1BA6992-8CCA-7FFD-E6F8-7D2DB5DC6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08521" y="0"/>
            <a:ext cx="3219403" cy="5143500"/>
          </a:xfrm>
        </p:spPr>
      </p:pic>
      <p:pic>
        <p:nvPicPr>
          <p:cNvPr id="5" name="Picture 4" descr="A graph of gas emissions&#10;&#10;Description automatically generated">
            <a:extLst>
              <a:ext uri="{FF2B5EF4-FFF2-40B4-BE49-F238E27FC236}">
                <a16:creationId xmlns:a16="http://schemas.microsoft.com/office/drawing/2014/main" id="{84F9A5A7-9D19-7589-A664-98B9E3623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5235" y="1047785"/>
            <a:ext cx="6138765" cy="333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5418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DC2CF-7784-2E9E-2C66-BB2565EDF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31" y="2075329"/>
            <a:ext cx="2160621" cy="2303930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3000">
                <a:solidFill>
                  <a:srgbClr val="FFFFFF"/>
                </a:solidFill>
              </a:rPr>
              <a:t>A changing country</a:t>
            </a:r>
          </a:p>
        </p:txBody>
      </p:sp>
      <p:pic>
        <p:nvPicPr>
          <p:cNvPr id="9" name="Content Placeholder 8" descr="A field with a solar panel and wind turbines&#10;&#10;Description automatically generated">
            <a:extLst>
              <a:ext uri="{FF2B5EF4-FFF2-40B4-BE49-F238E27FC236}">
                <a16:creationId xmlns:a16="http://schemas.microsoft.com/office/drawing/2014/main" id="{F1BA6992-8CCA-7FFD-E6F8-7D2DB5DC6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08521" y="0"/>
            <a:ext cx="3219403" cy="51435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42E1E7-7415-8D3B-9B2E-70EA5B4B3C91}"/>
              </a:ext>
            </a:extLst>
          </p:cNvPr>
          <p:cNvSpPr txBox="1"/>
          <p:nvPr/>
        </p:nvSpPr>
        <p:spPr>
          <a:xfrm>
            <a:off x="3419872" y="147361"/>
            <a:ext cx="56166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Ireland’s CAP Strategic Plan 2023–2027/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Agri-environmental schemes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1CE141-62B0-E937-E45F-123F0928BB62}"/>
              </a:ext>
            </a:extLst>
          </p:cNvPr>
          <p:cNvSpPr txBox="1"/>
          <p:nvPr/>
        </p:nvSpPr>
        <p:spPr>
          <a:xfrm>
            <a:off x="3419872" y="837927"/>
            <a:ext cx="46255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Food Vision 2030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1E0E87-F7D6-0C1B-A876-98AD851D8030}"/>
              </a:ext>
            </a:extLst>
          </p:cNvPr>
          <p:cNvSpPr txBox="1"/>
          <p:nvPr/>
        </p:nvSpPr>
        <p:spPr>
          <a:xfrm>
            <a:off x="3423552" y="1294677"/>
            <a:ext cx="46255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National Biodiversity Action Plan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9CC4B8-2E13-6A88-9112-048038482BE0}"/>
              </a:ext>
            </a:extLst>
          </p:cNvPr>
          <p:cNvSpPr txBox="1"/>
          <p:nvPr/>
        </p:nvSpPr>
        <p:spPr>
          <a:xfrm>
            <a:off x="3423552" y="1780394"/>
            <a:ext cx="46255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 Action Plan 2024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2F1E92-4EF8-F3BE-390E-3B2608CFECB0}"/>
              </a:ext>
            </a:extLst>
          </p:cNvPr>
          <p:cNvSpPr txBox="1"/>
          <p:nvPr/>
        </p:nvSpPr>
        <p:spPr>
          <a:xfrm>
            <a:off x="3423552" y="2271397"/>
            <a:ext cx="46255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Nitrates Action Programme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71DD8D-9C34-7047-E1FC-52BFBEE7687C}"/>
              </a:ext>
            </a:extLst>
          </p:cNvPr>
          <p:cNvSpPr txBox="1"/>
          <p:nvPr/>
        </p:nvSpPr>
        <p:spPr>
          <a:xfrm>
            <a:off x="3419872" y="2839175"/>
            <a:ext cx="46255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Teagasc marginal abatement cost curves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22544E-B2ED-B713-98BA-F636A830EEFB}"/>
              </a:ext>
            </a:extLst>
          </p:cNvPr>
          <p:cNvSpPr txBox="1"/>
          <p:nvPr/>
        </p:nvSpPr>
        <p:spPr>
          <a:xfrm>
            <a:off x="3418982" y="3321961"/>
            <a:ext cx="58335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Agricultural Sustainability Support and Advice Programme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E77283-8425-A3F3-6410-C2B588C1F573}"/>
              </a:ext>
            </a:extLst>
          </p:cNvPr>
          <p:cNvSpPr txBox="1"/>
          <p:nvPr/>
        </p:nvSpPr>
        <p:spPr>
          <a:xfrm>
            <a:off x="3423551" y="3776285"/>
            <a:ext cx="5225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Innovation Partnership, LIFE and other locally led environmental projects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D5BA81-3072-DF90-088E-12AC9EDD9C68}"/>
              </a:ext>
            </a:extLst>
          </p:cNvPr>
          <p:cNvSpPr txBox="1"/>
          <p:nvPr/>
        </p:nvSpPr>
        <p:spPr>
          <a:xfrm>
            <a:off x="3423552" y="4514970"/>
            <a:ext cx="46255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Teagasc Signpost Programme</a:t>
            </a:r>
          </a:p>
        </p:txBody>
      </p:sp>
    </p:spTree>
    <p:extLst>
      <p:ext uri="{BB962C8B-B14F-4D97-AF65-F5344CB8AC3E}">
        <p14:creationId xmlns:p14="http://schemas.microsoft.com/office/powerpoint/2010/main" val="23329686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DC2CF-7784-2E9E-2C66-BB2565EDF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31" y="2075329"/>
            <a:ext cx="2160621" cy="2303930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3000">
                <a:solidFill>
                  <a:srgbClr val="FFFFFF"/>
                </a:solidFill>
              </a:rPr>
              <a:t>A changing country</a:t>
            </a:r>
          </a:p>
        </p:txBody>
      </p:sp>
      <p:pic>
        <p:nvPicPr>
          <p:cNvPr id="9" name="Content Placeholder 8" descr="A field with a solar panel and wind turbines&#10;&#10;Description automatically generated">
            <a:extLst>
              <a:ext uri="{FF2B5EF4-FFF2-40B4-BE49-F238E27FC236}">
                <a16:creationId xmlns:a16="http://schemas.microsoft.com/office/drawing/2014/main" id="{F1BA6992-8CCA-7FFD-E6F8-7D2DB5DC6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08521" y="0"/>
            <a:ext cx="3219403" cy="5143500"/>
          </a:xfrm>
        </p:spPr>
      </p:pic>
      <p:pic>
        <p:nvPicPr>
          <p:cNvPr id="4" name="Picture 3" descr="A screenshot of a text message&#10;&#10;Description automatically generated">
            <a:extLst>
              <a:ext uri="{FF2B5EF4-FFF2-40B4-BE49-F238E27FC236}">
                <a16:creationId xmlns:a16="http://schemas.microsoft.com/office/drawing/2014/main" id="{E07CFDE5-E8CE-EA4C-6DB0-E35E878A6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9204" y="1418071"/>
            <a:ext cx="5860284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7007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7A409-DA87-6287-A5AB-B820CE5B6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Content Placeholder 4" descr="A train on the tracks&#10;&#10;Description automatically generated">
            <a:extLst>
              <a:ext uri="{FF2B5EF4-FFF2-40B4-BE49-F238E27FC236}">
                <a16:creationId xmlns:a16="http://schemas.microsoft.com/office/drawing/2014/main" id="{C8D10779-B40B-6A1F-E0C2-C456E1A93B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92546"/>
            <a:ext cx="3041334" cy="5236046"/>
          </a:xfrm>
        </p:spPr>
      </p:pic>
      <p:pic>
        <p:nvPicPr>
          <p:cNvPr id="4" name="Picture 3" descr="A graph of a diagram&#10;&#10;Description automatically generated with medium confidence">
            <a:extLst>
              <a:ext uri="{FF2B5EF4-FFF2-40B4-BE49-F238E27FC236}">
                <a16:creationId xmlns:a16="http://schemas.microsoft.com/office/drawing/2014/main" id="{647C9CC6-AB00-B759-C527-2E0ADD537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8325" y="-31991"/>
            <a:ext cx="5508685" cy="2891773"/>
          </a:xfrm>
          <a:prstGeom prst="rect">
            <a:avLst/>
          </a:prstGeom>
        </p:spPr>
      </p:pic>
      <p:pic>
        <p:nvPicPr>
          <p:cNvPr id="10" name="Picture 9" descr="A graph of fuel prices&#10;&#10;Description automatically generated">
            <a:extLst>
              <a:ext uri="{FF2B5EF4-FFF2-40B4-BE49-F238E27FC236}">
                <a16:creationId xmlns:a16="http://schemas.microsoft.com/office/drawing/2014/main" id="{CDDA1CC2-6CCE-05C4-0EE5-44DE9486E0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5936" y="2924022"/>
            <a:ext cx="3674708" cy="221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516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DC2CF-7784-2E9E-2C66-BB2565EDF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31" y="2075329"/>
            <a:ext cx="2160621" cy="2303930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3000">
                <a:solidFill>
                  <a:srgbClr val="FFFFFF"/>
                </a:solidFill>
              </a:rPr>
              <a:t>A changing country</a:t>
            </a:r>
          </a:p>
        </p:txBody>
      </p:sp>
      <p:pic>
        <p:nvPicPr>
          <p:cNvPr id="4" name="Picture 3" descr="A landscape with a lake and mountains&#10;&#10;Description automatically generated">
            <a:extLst>
              <a:ext uri="{FF2B5EF4-FFF2-40B4-BE49-F238E27FC236}">
                <a16:creationId xmlns:a16="http://schemas.microsoft.com/office/drawing/2014/main" id="{B9F5683B-5806-6762-8F9F-918311E66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059832" cy="5148677"/>
          </a:xfrm>
          <a:prstGeom prst="rect">
            <a:avLst/>
          </a:prstGeom>
        </p:spPr>
      </p:pic>
      <p:pic>
        <p:nvPicPr>
          <p:cNvPr id="8" name="Picture 7" descr="A double decker bus and cars on a wet street&#10;&#10;Description automatically generated">
            <a:extLst>
              <a:ext uri="{FF2B5EF4-FFF2-40B4-BE49-F238E27FC236}">
                <a16:creationId xmlns:a16="http://schemas.microsoft.com/office/drawing/2014/main" id="{FA6CE46C-EBE1-0E73-68D5-B1CD766A6F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1338" y="3000413"/>
            <a:ext cx="3888747" cy="1980097"/>
          </a:xfrm>
          <a:prstGeom prst="rect">
            <a:avLst/>
          </a:prstGeom>
        </p:spPr>
      </p:pic>
      <p:pic>
        <p:nvPicPr>
          <p:cNvPr id="10" name="Picture 9" descr="A black smoke coming out of a chimney&#10;&#10;Description automatically generated">
            <a:extLst>
              <a:ext uri="{FF2B5EF4-FFF2-40B4-BE49-F238E27FC236}">
                <a16:creationId xmlns:a16="http://schemas.microsoft.com/office/drawing/2014/main" id="{45B72819-42FE-4529-D804-AEAB5F1C0F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4647" y="178862"/>
            <a:ext cx="3109229" cy="239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1455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7A409-DA87-6287-A5AB-B820CE5B6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Content Placeholder 4" descr="A train on the tracks&#10;&#10;Description automatically generated">
            <a:extLst>
              <a:ext uri="{FF2B5EF4-FFF2-40B4-BE49-F238E27FC236}">
                <a16:creationId xmlns:a16="http://schemas.microsoft.com/office/drawing/2014/main" id="{C8D10779-B40B-6A1F-E0C2-C456E1A93B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92546"/>
            <a:ext cx="3041334" cy="5236046"/>
          </a:xfrm>
        </p:spPr>
      </p:pic>
      <p:pic>
        <p:nvPicPr>
          <p:cNvPr id="7" name="Picture 6" descr="A diagram of a diagram with text&#10;&#10;Description automatically generated">
            <a:extLst>
              <a:ext uri="{FF2B5EF4-FFF2-40B4-BE49-F238E27FC236}">
                <a16:creationId xmlns:a16="http://schemas.microsoft.com/office/drawing/2014/main" id="{57501ADC-9C9A-DAE2-525B-CAEC9EF64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848" y="400480"/>
            <a:ext cx="5567715" cy="447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1891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ain on the tracks&#10;&#10;Description automatically generated">
            <a:extLst>
              <a:ext uri="{FF2B5EF4-FFF2-40B4-BE49-F238E27FC236}">
                <a16:creationId xmlns:a16="http://schemas.microsoft.com/office/drawing/2014/main" id="{C8D10779-B40B-6A1F-E0C2-C456E1A93B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92546"/>
            <a:ext cx="3041334" cy="5236046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E90F01-E126-83DE-63C1-B531DE089FE0}"/>
              </a:ext>
            </a:extLst>
          </p:cNvPr>
          <p:cNvSpPr txBox="1"/>
          <p:nvPr/>
        </p:nvSpPr>
        <p:spPr>
          <a:xfrm>
            <a:off x="3517726" y="1349086"/>
            <a:ext cx="5400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Moving Together: A Strategic Approach to the Improved Efficiency of the Transport System in Ireland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855C81-F7AE-AF51-60C2-EEABC5D8E619}"/>
              </a:ext>
            </a:extLst>
          </p:cNvPr>
          <p:cNvSpPr txBox="1"/>
          <p:nvPr/>
        </p:nvSpPr>
        <p:spPr>
          <a:xfrm>
            <a:off x="3524394" y="81137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National Sustainable Mobility Policy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BB7DF5-820F-70B7-3EF5-AECE4A4B5690}"/>
              </a:ext>
            </a:extLst>
          </p:cNvPr>
          <p:cNvSpPr txBox="1"/>
          <p:nvPr/>
        </p:nvSpPr>
        <p:spPr>
          <a:xfrm>
            <a:off x="3506100" y="287616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National Investment Framework for Transport in Ireland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BCB787-3BC8-9321-C6BD-E890F10287E4}"/>
              </a:ext>
            </a:extLst>
          </p:cNvPr>
          <p:cNvSpPr txBox="1"/>
          <p:nvPr/>
        </p:nvSpPr>
        <p:spPr>
          <a:xfrm>
            <a:off x="3500958" y="360177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Renewable Transport Fuel Policy 2023–2025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E5B9E9-FA82-77B2-5815-DAC4D9D218B7}"/>
              </a:ext>
            </a:extLst>
          </p:cNvPr>
          <p:cNvSpPr txBox="1"/>
          <p:nvPr/>
        </p:nvSpPr>
        <p:spPr>
          <a:xfrm>
            <a:off x="3508611" y="414745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National Road EV Charging Network Plan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9F1D78-F69F-550E-0EFE-B71D67D174B1}"/>
              </a:ext>
            </a:extLst>
          </p:cNvPr>
          <p:cNvSpPr txBox="1"/>
          <p:nvPr/>
        </p:nvSpPr>
        <p:spPr>
          <a:xfrm>
            <a:off x="3492342" y="207469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Dublin, Cork, Galway, Limerick and Waterford Metropolitan Area Transport Strategies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430EC6-D32C-9A1E-F287-1CB2B69CDC31}"/>
              </a:ext>
            </a:extLst>
          </p:cNvPr>
          <p:cNvSpPr txBox="1"/>
          <p:nvPr/>
        </p:nvSpPr>
        <p:spPr>
          <a:xfrm>
            <a:off x="3486031" y="32178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Climate Action Plan </a:t>
            </a:r>
          </a:p>
        </p:txBody>
      </p:sp>
    </p:spTree>
    <p:extLst>
      <p:ext uri="{BB962C8B-B14F-4D97-AF65-F5344CB8AC3E}">
        <p14:creationId xmlns:p14="http://schemas.microsoft.com/office/powerpoint/2010/main" val="15435982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7A409-DA87-6287-A5AB-B820CE5B6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Content Placeholder 4" descr="A train on the tracks&#10;&#10;Description automatically generated">
            <a:extLst>
              <a:ext uri="{FF2B5EF4-FFF2-40B4-BE49-F238E27FC236}">
                <a16:creationId xmlns:a16="http://schemas.microsoft.com/office/drawing/2014/main" id="{C8D10779-B40B-6A1F-E0C2-C456E1A93B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92546"/>
            <a:ext cx="3041334" cy="5236046"/>
          </a:xfrm>
        </p:spPr>
      </p:pic>
      <p:pic>
        <p:nvPicPr>
          <p:cNvPr id="4" name="Picture 3" descr="A screenshot of a web page&#10;&#10;Description automatically generated">
            <a:extLst>
              <a:ext uri="{FF2B5EF4-FFF2-40B4-BE49-F238E27FC236}">
                <a16:creationId xmlns:a16="http://schemas.microsoft.com/office/drawing/2014/main" id="{B4F22305-A8F5-6511-D8E8-BAC1D31192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417" y="1345248"/>
            <a:ext cx="5782502" cy="245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9415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solar panels with a drawing of a person&#10;&#10;Description automatically generated">
            <a:extLst>
              <a:ext uri="{FF2B5EF4-FFF2-40B4-BE49-F238E27FC236}">
                <a16:creationId xmlns:a16="http://schemas.microsoft.com/office/drawing/2014/main" id="{5854CC46-E0B3-71A5-9A6B-091BFF712E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374"/>
            <a:ext cx="2915816" cy="5235671"/>
          </a:xfrm>
        </p:spPr>
      </p:pic>
      <p:pic>
        <p:nvPicPr>
          <p:cNvPr id="3" name="Picture 2" descr="A graph showing different types of energy&#10;&#10;Description automatically generated">
            <a:extLst>
              <a:ext uri="{FF2B5EF4-FFF2-40B4-BE49-F238E27FC236}">
                <a16:creationId xmlns:a16="http://schemas.microsoft.com/office/drawing/2014/main" id="{9A329321-57A2-E80F-1F0B-272BEBE0C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1059582"/>
            <a:ext cx="5867908" cy="36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4901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solar panels with a drawing of a person&#10;&#10;Description automatically generated">
            <a:extLst>
              <a:ext uri="{FF2B5EF4-FFF2-40B4-BE49-F238E27FC236}">
                <a16:creationId xmlns:a16="http://schemas.microsoft.com/office/drawing/2014/main" id="{5854CC46-E0B3-71A5-9A6B-091BFF712E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374"/>
            <a:ext cx="2915816" cy="5235671"/>
          </a:xfrm>
        </p:spPr>
      </p:pic>
      <p:pic>
        <p:nvPicPr>
          <p:cNvPr id="10" name="Picture 9" descr="A diagram of a energy system&#10;&#10;Description automatically generated">
            <a:extLst>
              <a:ext uri="{FF2B5EF4-FFF2-40B4-BE49-F238E27FC236}">
                <a16:creationId xmlns:a16="http://schemas.microsoft.com/office/drawing/2014/main" id="{C3D4FFCA-B4A9-85D5-FD7B-38B5084BD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4" y="46459"/>
            <a:ext cx="520457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321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solar panels with a drawing of a person&#10;&#10;Description automatically generated">
            <a:extLst>
              <a:ext uri="{FF2B5EF4-FFF2-40B4-BE49-F238E27FC236}">
                <a16:creationId xmlns:a16="http://schemas.microsoft.com/office/drawing/2014/main" id="{5854CC46-E0B3-71A5-9A6B-091BFF712E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374"/>
            <a:ext cx="2915816" cy="5235671"/>
          </a:xfrm>
        </p:spPr>
      </p:pic>
      <p:pic>
        <p:nvPicPr>
          <p:cNvPr id="3" name="Picture 2" descr="A screen shot of a graph&#10;&#10;Description automatically generated">
            <a:extLst>
              <a:ext uri="{FF2B5EF4-FFF2-40B4-BE49-F238E27FC236}">
                <a16:creationId xmlns:a16="http://schemas.microsoft.com/office/drawing/2014/main" id="{4328172C-9B96-AC8C-D048-69DE69786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771550"/>
            <a:ext cx="5818556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3509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cover&#10;&#10;Description automatically generated">
            <a:extLst>
              <a:ext uri="{FF2B5EF4-FFF2-40B4-BE49-F238E27FC236}">
                <a16:creationId xmlns:a16="http://schemas.microsoft.com/office/drawing/2014/main" id="{09AAF68C-06CD-2889-2CD7-748D5FA82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632"/>
            <a:ext cx="3450887" cy="5143500"/>
          </a:xfrm>
          <a:prstGeom prst="rect">
            <a:avLst/>
          </a:prstGeom>
        </p:spPr>
      </p:pic>
      <p:pic>
        <p:nvPicPr>
          <p:cNvPr id="7" name="Picture 6" descr="A close-up of a text&#10;&#10;Description automatically generated">
            <a:extLst>
              <a:ext uri="{FF2B5EF4-FFF2-40B4-BE49-F238E27FC236}">
                <a16:creationId xmlns:a16="http://schemas.microsoft.com/office/drawing/2014/main" id="{209EB961-2166-14B3-09BC-03F30D5D61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8014" y="2283718"/>
            <a:ext cx="4527693" cy="2470125"/>
          </a:xfrm>
          <a:prstGeom prst="rect">
            <a:avLst/>
          </a:prstGeom>
        </p:spPr>
      </p:pic>
      <p:pic>
        <p:nvPicPr>
          <p:cNvPr id="9" name="Picture 8" descr="A diagram of environmental compliance&#10;&#10;Description automatically generated">
            <a:extLst>
              <a:ext uri="{FF2B5EF4-FFF2-40B4-BE49-F238E27FC236}">
                <a16:creationId xmlns:a16="http://schemas.microsoft.com/office/drawing/2014/main" id="{2CA1A9BD-3701-5817-02B5-4F5C185E3B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67494"/>
            <a:ext cx="5041067" cy="13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3078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D993B-5AC0-CFD7-1DF4-DAE1D1B0C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Content Placeholder 4" descr="A cover of a magazine&#10;&#10;Description automatically generated">
            <a:extLst>
              <a:ext uri="{FF2B5EF4-FFF2-40B4-BE49-F238E27FC236}">
                <a16:creationId xmlns:a16="http://schemas.microsoft.com/office/drawing/2014/main" id="{CB47DA09-CA96-071D-23B4-A03EDEC988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3288366" cy="5143500"/>
          </a:xfrm>
        </p:spPr>
      </p:pic>
      <p:pic>
        <p:nvPicPr>
          <p:cNvPr id="6" name="Picture 5" descr="A landscape with a lake and mountains&#10;&#10;Description automatically generated">
            <a:extLst>
              <a:ext uri="{FF2B5EF4-FFF2-40B4-BE49-F238E27FC236}">
                <a16:creationId xmlns:a16="http://schemas.microsoft.com/office/drawing/2014/main" id="{1898329D-4F6C-6EFE-C4D1-E21675931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243899"/>
            <a:ext cx="1228820" cy="2067694"/>
          </a:xfrm>
          <a:prstGeom prst="rect">
            <a:avLst/>
          </a:prstGeom>
        </p:spPr>
      </p:pic>
      <p:pic>
        <p:nvPicPr>
          <p:cNvPr id="7" name="Picture 6" descr="A road with a sign and a drawing of a hand&#10;&#10;Description automatically generated with medium confidence">
            <a:extLst>
              <a:ext uri="{FF2B5EF4-FFF2-40B4-BE49-F238E27FC236}">
                <a16:creationId xmlns:a16="http://schemas.microsoft.com/office/drawing/2014/main" id="{9A51CA85-0246-2E3E-AF6A-55087A605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5749" y="243899"/>
            <a:ext cx="1271197" cy="2037749"/>
          </a:xfrm>
          <a:prstGeom prst="rect">
            <a:avLst/>
          </a:prstGeom>
        </p:spPr>
      </p:pic>
      <p:pic>
        <p:nvPicPr>
          <p:cNvPr id="9" name="Picture 8" descr="A close-up of a leaf with water drops&#10;&#10;Description automatically generated">
            <a:extLst>
              <a:ext uri="{FF2B5EF4-FFF2-40B4-BE49-F238E27FC236}">
                <a16:creationId xmlns:a16="http://schemas.microsoft.com/office/drawing/2014/main" id="{14588ECB-7218-77C3-0EB5-97700CBDA4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9816" y="243899"/>
            <a:ext cx="1324866" cy="2067694"/>
          </a:xfrm>
          <a:prstGeom prst="rect">
            <a:avLst/>
          </a:prstGeom>
        </p:spPr>
      </p:pic>
      <p:pic>
        <p:nvPicPr>
          <p:cNvPr id="10" name="Picture 9" descr="A diagram of health and environment&#10;&#10;Description automatically generated">
            <a:extLst>
              <a:ext uri="{FF2B5EF4-FFF2-40B4-BE49-F238E27FC236}">
                <a16:creationId xmlns:a16="http://schemas.microsoft.com/office/drawing/2014/main" id="{62B3C954-B238-87FA-6223-8FEED537E8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468" y="2379321"/>
            <a:ext cx="2772307" cy="2520280"/>
          </a:xfrm>
          <a:prstGeom prst="rect">
            <a:avLst/>
          </a:prstGeom>
        </p:spPr>
      </p:pic>
      <p:pic>
        <p:nvPicPr>
          <p:cNvPr id="11" name="Picture 10" descr="A logo with text and words&#10;&#10;Description automatically generated with medium confidence">
            <a:extLst>
              <a:ext uri="{FF2B5EF4-FFF2-40B4-BE49-F238E27FC236}">
                <a16:creationId xmlns:a16="http://schemas.microsoft.com/office/drawing/2014/main" id="{4152E3F3-C097-C531-A602-3DE6C53007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4817" y="4091451"/>
            <a:ext cx="1385441" cy="74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269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ver of a magazine&#10;&#10;Description automatically generated">
            <a:extLst>
              <a:ext uri="{FF2B5EF4-FFF2-40B4-BE49-F238E27FC236}">
                <a16:creationId xmlns:a16="http://schemas.microsoft.com/office/drawing/2014/main" id="{CB47DA09-CA96-071D-23B4-A03EDEC988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3288366" cy="5143500"/>
          </a:xfrm>
        </p:spPr>
      </p:pic>
      <p:pic>
        <p:nvPicPr>
          <p:cNvPr id="7" name="Picture 6" descr="A map of ireland with different colors&#10;&#10;Description automatically generated">
            <a:extLst>
              <a:ext uri="{FF2B5EF4-FFF2-40B4-BE49-F238E27FC236}">
                <a16:creationId xmlns:a16="http://schemas.microsoft.com/office/drawing/2014/main" id="{B56E7BF5-7112-17FA-5276-3530A3444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448" y="179611"/>
            <a:ext cx="3377701" cy="478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9220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D993B-5AC0-CFD7-1DF4-DAE1D1B0C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Content Placeholder 4" descr="A cover of a magazine&#10;&#10;Description automatically generated">
            <a:extLst>
              <a:ext uri="{FF2B5EF4-FFF2-40B4-BE49-F238E27FC236}">
                <a16:creationId xmlns:a16="http://schemas.microsoft.com/office/drawing/2014/main" id="{CB47DA09-CA96-071D-23B4-A03EDEC988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3288366" cy="5143500"/>
          </a:xfrm>
        </p:spPr>
      </p:pic>
      <p:pic>
        <p:nvPicPr>
          <p:cNvPr id="1026" name="Picture 1">
            <a:extLst>
              <a:ext uri="{FF2B5EF4-FFF2-40B4-BE49-F238E27FC236}">
                <a16:creationId xmlns:a16="http://schemas.microsoft.com/office/drawing/2014/main" id="{4186FE2D-0FED-8506-735B-D99CB6875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919" y="34203"/>
            <a:ext cx="4176464" cy="5513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9061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DC2CF-7784-2E9E-2C66-BB2565EDF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31" y="2075329"/>
            <a:ext cx="2160621" cy="2303930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3000">
                <a:solidFill>
                  <a:srgbClr val="FFFFFF"/>
                </a:solidFill>
              </a:rPr>
              <a:t>A changing country</a:t>
            </a:r>
          </a:p>
        </p:txBody>
      </p:sp>
      <p:pic>
        <p:nvPicPr>
          <p:cNvPr id="4" name="Picture 3" descr="A landscape with a lake and mountains&#10;&#10;Description automatically generated">
            <a:extLst>
              <a:ext uri="{FF2B5EF4-FFF2-40B4-BE49-F238E27FC236}">
                <a16:creationId xmlns:a16="http://schemas.microsoft.com/office/drawing/2014/main" id="{B9F5683B-5806-6762-8F9F-918311E66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059832" cy="5148677"/>
          </a:xfrm>
          <a:prstGeom prst="rect">
            <a:avLst/>
          </a:prstGeom>
        </p:spPr>
      </p:pic>
      <p:pic>
        <p:nvPicPr>
          <p:cNvPr id="5" name="Picture 4" descr="A diagram of a heart foundation&#10;&#10;Description automatically generated with medium confidence">
            <a:extLst>
              <a:ext uri="{FF2B5EF4-FFF2-40B4-BE49-F238E27FC236}">
                <a16:creationId xmlns:a16="http://schemas.microsoft.com/office/drawing/2014/main" id="{18F346AC-ACDD-C790-0E13-66AD27351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856" y="15338"/>
            <a:ext cx="55278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4892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D993B-5AC0-CFD7-1DF4-DAE1D1B0C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8" name="Picture 7" descr="A close-up of a pile of plastic bottles&#10;&#10;Description automatically generated">
            <a:extLst>
              <a:ext uri="{FF2B5EF4-FFF2-40B4-BE49-F238E27FC236}">
                <a16:creationId xmlns:a16="http://schemas.microsoft.com/office/drawing/2014/main" id="{FD9843DD-1BEB-383E-14AA-6CCD44D4E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339548" cy="5143500"/>
          </a:xfrm>
          <a:prstGeom prst="rect">
            <a:avLst/>
          </a:prstGeom>
        </p:spPr>
      </p:pic>
      <p:pic>
        <p:nvPicPr>
          <p:cNvPr id="12" name="Picture 11" descr="A diagram of a circular economy model&#10;&#10;Description automatically generated">
            <a:extLst>
              <a:ext uri="{FF2B5EF4-FFF2-40B4-BE49-F238E27FC236}">
                <a16:creationId xmlns:a16="http://schemas.microsoft.com/office/drawing/2014/main" id="{C3B7D1B8-2D65-EAD5-72CC-823F7417C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6349" y="738471"/>
            <a:ext cx="4736210" cy="366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819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D993B-5AC0-CFD7-1DF4-DAE1D1B0C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8" name="Picture 7" descr="A close-up of a pile of plastic bottles&#10;&#10;Description automatically generated">
            <a:extLst>
              <a:ext uri="{FF2B5EF4-FFF2-40B4-BE49-F238E27FC236}">
                <a16:creationId xmlns:a16="http://schemas.microsoft.com/office/drawing/2014/main" id="{FD9843DD-1BEB-383E-14AA-6CCD44D4E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339548" cy="5143500"/>
          </a:xfrm>
          <a:prstGeom prst="rect">
            <a:avLst/>
          </a:prstGeom>
        </p:spPr>
      </p:pic>
      <p:pic>
        <p:nvPicPr>
          <p:cNvPr id="6" name="Picture 5" descr="A graph with green bars and a line&#10;&#10;Description automatically generated">
            <a:extLst>
              <a:ext uri="{FF2B5EF4-FFF2-40B4-BE49-F238E27FC236}">
                <a16:creationId xmlns:a16="http://schemas.microsoft.com/office/drawing/2014/main" id="{C280AA51-D3B7-6B16-F56E-86ED5B9F0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147" y="1131590"/>
            <a:ext cx="5432926" cy="321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748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5BB9D63-A3EC-0FE8-C23A-162E7D3F06A9}"/>
              </a:ext>
            </a:extLst>
          </p:cNvPr>
          <p:cNvSpPr/>
          <p:nvPr/>
        </p:nvSpPr>
        <p:spPr>
          <a:xfrm>
            <a:off x="3907063" y="3116037"/>
            <a:ext cx="4673600" cy="235131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CD993B-5AC0-CFD7-1DF4-DAE1D1B0C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8" name="Picture 7" descr="A close-up of a pile of plastic bottles&#10;&#10;Description automatically generated">
            <a:extLst>
              <a:ext uri="{FF2B5EF4-FFF2-40B4-BE49-F238E27FC236}">
                <a16:creationId xmlns:a16="http://schemas.microsoft.com/office/drawing/2014/main" id="{FD9843DD-1BEB-383E-14AA-6CCD44D4E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339548" cy="5143500"/>
          </a:xfrm>
          <a:prstGeom prst="rect">
            <a:avLst/>
          </a:prstGeom>
        </p:spPr>
      </p:pic>
      <p:pic>
        <p:nvPicPr>
          <p:cNvPr id="5" name="Picture 4" descr="A blue cover with colorful arrows&#10;&#10;Description automatically generated">
            <a:extLst>
              <a:ext uri="{FF2B5EF4-FFF2-40B4-BE49-F238E27FC236}">
                <a16:creationId xmlns:a16="http://schemas.microsoft.com/office/drawing/2014/main" id="{9354880F-6440-7A98-5971-CB97DF8D5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8993" y="3116037"/>
            <a:ext cx="4049739" cy="2146632"/>
          </a:xfrm>
          <a:prstGeom prst="rect">
            <a:avLst/>
          </a:prstGeom>
        </p:spPr>
      </p:pic>
      <p:pic>
        <p:nvPicPr>
          <p:cNvPr id="9" name="Picture 8" descr="A screenshot of a paper&#10;&#10;Description automatically generated">
            <a:extLst>
              <a:ext uri="{FF2B5EF4-FFF2-40B4-BE49-F238E27FC236}">
                <a16:creationId xmlns:a16="http://schemas.microsoft.com/office/drawing/2014/main" id="{57FB36FC-7634-BC10-53B8-FE2710B48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6178" y="69968"/>
            <a:ext cx="5432311" cy="258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310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A73AD-4524-79F7-3E5A-32A2F4C93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13" name="Content Placeholder 12" descr="A cover of a book&#10;&#10;Description automatically generated">
            <a:extLst>
              <a:ext uri="{FF2B5EF4-FFF2-40B4-BE49-F238E27FC236}">
                <a16:creationId xmlns:a16="http://schemas.microsoft.com/office/drawing/2014/main" id="{FB1E8847-2375-00BF-0302-3CA5EF011D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92546"/>
            <a:ext cx="3275856" cy="5236046"/>
          </a:xfrm>
        </p:spPr>
      </p:pic>
      <p:pic>
        <p:nvPicPr>
          <p:cNvPr id="17" name="Picture 16" descr="A diagram of a green deal&#10;&#10;Description automatically generated">
            <a:extLst>
              <a:ext uri="{FF2B5EF4-FFF2-40B4-BE49-F238E27FC236}">
                <a16:creationId xmlns:a16="http://schemas.microsoft.com/office/drawing/2014/main" id="{F9CFC9CB-9F9E-9C47-9657-2D00BB6A5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856" y="265014"/>
            <a:ext cx="5615711" cy="456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6070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A73AD-4524-79F7-3E5A-32A2F4C93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13" name="Content Placeholder 12" descr="A cover of a book&#10;&#10;Description automatically generated">
            <a:extLst>
              <a:ext uri="{FF2B5EF4-FFF2-40B4-BE49-F238E27FC236}">
                <a16:creationId xmlns:a16="http://schemas.microsoft.com/office/drawing/2014/main" id="{FB1E8847-2375-00BF-0302-3CA5EF011D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92546"/>
            <a:ext cx="3275856" cy="5236046"/>
          </a:xfrm>
        </p:spPr>
      </p:pic>
      <p:pic>
        <p:nvPicPr>
          <p:cNvPr id="15" name="Picture 14" descr="A screenshot of a web page&#10;&#10;Description automatically generated">
            <a:extLst>
              <a:ext uri="{FF2B5EF4-FFF2-40B4-BE49-F238E27FC236}">
                <a16:creationId xmlns:a16="http://schemas.microsoft.com/office/drawing/2014/main" id="{F0581931-A5EE-CC76-C17D-4E9F71123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3665" y="411510"/>
            <a:ext cx="5768350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7143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A73AD-4524-79F7-3E5A-32A2F4C93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13" name="Content Placeholder 12" descr="A cover of a book&#10;&#10;Description automatically generated">
            <a:extLst>
              <a:ext uri="{FF2B5EF4-FFF2-40B4-BE49-F238E27FC236}">
                <a16:creationId xmlns:a16="http://schemas.microsoft.com/office/drawing/2014/main" id="{FB1E8847-2375-00BF-0302-3CA5EF011D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92546"/>
            <a:ext cx="3275856" cy="5236046"/>
          </a:xfrm>
        </p:spPr>
      </p:pic>
      <p:pic>
        <p:nvPicPr>
          <p:cNvPr id="4" name="Picture 3" descr="A screenshot of a web page&#10;&#10;Description automatically generated">
            <a:extLst>
              <a:ext uri="{FF2B5EF4-FFF2-40B4-BE49-F238E27FC236}">
                <a16:creationId xmlns:a16="http://schemas.microsoft.com/office/drawing/2014/main" id="{CD520C8B-36B1-A32F-71D2-C03C98383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738646"/>
            <a:ext cx="5628962" cy="399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3590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holding a tube with a tube in his hand&#10;&#10;Description automatically generated">
            <a:extLst>
              <a:ext uri="{FF2B5EF4-FFF2-40B4-BE49-F238E27FC236}">
                <a16:creationId xmlns:a16="http://schemas.microsoft.com/office/drawing/2014/main" id="{F24908DD-1C20-27C4-4A10-3A809DBCD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738415" cy="5143500"/>
          </a:xfrm>
          <a:prstGeom prst="rect">
            <a:avLst/>
          </a:prstGeom>
        </p:spPr>
      </p:pic>
      <p:pic>
        <p:nvPicPr>
          <p:cNvPr id="10" name="Picture 9" descr="A close-up of a document&#10;&#10;Description automatically generated">
            <a:extLst>
              <a:ext uri="{FF2B5EF4-FFF2-40B4-BE49-F238E27FC236}">
                <a16:creationId xmlns:a16="http://schemas.microsoft.com/office/drawing/2014/main" id="{672CE3E8-25EC-71DB-426D-75167F3BB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498231"/>
            <a:ext cx="4877223" cy="1641471"/>
          </a:xfrm>
          <a:prstGeom prst="rect">
            <a:avLst/>
          </a:prstGeom>
        </p:spPr>
      </p:pic>
      <p:pic>
        <p:nvPicPr>
          <p:cNvPr id="14" name="Picture 13" descr="A close-up of a website&#10;&#10;Description automatically generated">
            <a:extLst>
              <a:ext uri="{FF2B5EF4-FFF2-40B4-BE49-F238E27FC236}">
                <a16:creationId xmlns:a16="http://schemas.microsoft.com/office/drawing/2014/main" id="{4029C98F-AF2C-5365-A31E-E39DCEDCA4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1065" y="2235798"/>
            <a:ext cx="4922947" cy="251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1296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holding a tube with a tube in his hand&#10;&#10;Description automatically generated">
            <a:extLst>
              <a:ext uri="{FF2B5EF4-FFF2-40B4-BE49-F238E27FC236}">
                <a16:creationId xmlns:a16="http://schemas.microsoft.com/office/drawing/2014/main" id="{F24908DD-1C20-27C4-4A10-3A809DBCD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000" y="-100800"/>
            <a:ext cx="3738415" cy="5143500"/>
          </a:xfrm>
          <a:prstGeom prst="rect">
            <a:avLst/>
          </a:prstGeom>
        </p:spPr>
      </p:pic>
      <p:pic>
        <p:nvPicPr>
          <p:cNvPr id="3" name="Picture 2" descr="A close-up of a policy&#10;&#10;Description automatically generated">
            <a:extLst>
              <a:ext uri="{FF2B5EF4-FFF2-40B4-BE49-F238E27FC236}">
                <a16:creationId xmlns:a16="http://schemas.microsoft.com/office/drawing/2014/main" id="{88D6E409-DEBF-449F-69E2-6024711A2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8645" y="0"/>
            <a:ext cx="5189731" cy="159433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F7D0DFA-4645-22B7-C4DB-7C9FD5FF5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8645" y="1811214"/>
            <a:ext cx="5474677" cy="3231485"/>
          </a:xfrm>
        </p:spPr>
        <p:txBody>
          <a:bodyPr>
            <a:normAutofit/>
          </a:bodyPr>
          <a:lstStyle/>
          <a:p>
            <a:r>
              <a:rPr lang="en-IE" sz="1600" dirty="0">
                <a:solidFill>
                  <a:srgbClr val="002060"/>
                </a:solidFill>
              </a:rPr>
              <a:t>UN Agenda for Sustainable Development </a:t>
            </a:r>
            <a:r>
              <a:rPr lang="en-IE" sz="1600" b="1" dirty="0">
                <a:solidFill>
                  <a:srgbClr val="002060"/>
                </a:solidFill>
              </a:rPr>
              <a:t>enhance policy coherence as an essential means of implementation of all the SDGs</a:t>
            </a:r>
            <a:endParaRPr lang="en-IE" sz="1600" dirty="0">
              <a:solidFill>
                <a:srgbClr val="002060"/>
              </a:solidFill>
            </a:endParaRPr>
          </a:p>
          <a:p>
            <a:r>
              <a:rPr lang="en-IE" sz="1600" dirty="0">
                <a:solidFill>
                  <a:srgbClr val="002060"/>
                </a:solidFill>
              </a:rPr>
              <a:t>Synergies: “</a:t>
            </a:r>
            <a:r>
              <a:rPr lang="en-IE" sz="1600" b="1" dirty="0">
                <a:solidFill>
                  <a:srgbClr val="002060"/>
                </a:solidFill>
              </a:rPr>
              <a:t>climate change and biodiversity loss</a:t>
            </a:r>
            <a:r>
              <a:rPr lang="en-IE" sz="1600" dirty="0">
                <a:solidFill>
                  <a:srgbClr val="002060"/>
                </a:solidFill>
              </a:rPr>
              <a:t>” and trade offs</a:t>
            </a:r>
          </a:p>
          <a:p>
            <a:r>
              <a:rPr lang="en-IE" sz="1600" dirty="0">
                <a:solidFill>
                  <a:srgbClr val="002060"/>
                </a:solidFill>
              </a:rPr>
              <a:t>Guide implementation</a:t>
            </a:r>
          </a:p>
          <a:p>
            <a:r>
              <a:rPr lang="en-IE" sz="1600" dirty="0">
                <a:solidFill>
                  <a:srgbClr val="002060"/>
                </a:solidFill>
              </a:rPr>
              <a:t>Ambitious Vision for </a:t>
            </a:r>
            <a:r>
              <a:rPr lang="en-IE" sz="1600">
                <a:solidFill>
                  <a:srgbClr val="002060"/>
                </a:solidFill>
              </a:rPr>
              <a:t>Ireland’s Environment</a:t>
            </a:r>
            <a:r>
              <a:rPr lang="en-IE" sz="1600" dirty="0">
                <a:solidFill>
                  <a:srgbClr val="002060"/>
                </a:solidFill>
              </a:rPr>
              <a:t>, </a:t>
            </a:r>
          </a:p>
          <a:p>
            <a:r>
              <a:rPr lang="en-IE" sz="1600" dirty="0">
                <a:solidFill>
                  <a:srgbClr val="002060"/>
                </a:solidFill>
              </a:rPr>
              <a:t>Climate Action and Low Carbon Development (Amendment) Act 2021: </a:t>
            </a:r>
            <a:r>
              <a:rPr lang="en-IE" sz="1600" b="1" dirty="0">
                <a:solidFill>
                  <a:srgbClr val="002060"/>
                </a:solidFill>
              </a:rPr>
              <a:t>transition to a climate-resilient, biodiversity-rich, environmentally sustainable and climate-neutral economy by 2050</a:t>
            </a:r>
            <a:endParaRPr lang="en-IE" sz="1600" dirty="0">
              <a:solidFill>
                <a:srgbClr val="002060"/>
              </a:solidFill>
            </a:endParaRPr>
          </a:p>
          <a:p>
            <a:endParaRPr lang="en-IE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7947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holding a tube with a tube in his hand&#10;&#10;Description automatically generated">
            <a:extLst>
              <a:ext uri="{FF2B5EF4-FFF2-40B4-BE49-F238E27FC236}">
                <a16:creationId xmlns:a16="http://schemas.microsoft.com/office/drawing/2014/main" id="{F24908DD-1C20-27C4-4A10-3A809DBCD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738415" cy="5143500"/>
          </a:xfrm>
          <a:prstGeom prst="rect">
            <a:avLst/>
          </a:prstGeom>
        </p:spPr>
      </p:pic>
      <p:pic>
        <p:nvPicPr>
          <p:cNvPr id="3" name="Picture 2" descr="A close-up of a purple and white text&#10;&#10;Description automatically generated">
            <a:extLst>
              <a:ext uri="{FF2B5EF4-FFF2-40B4-BE49-F238E27FC236}">
                <a16:creationId xmlns:a16="http://schemas.microsoft.com/office/drawing/2014/main" id="{8A78138B-6252-E1C5-0428-26A588105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200" y="339971"/>
            <a:ext cx="4824000" cy="1215263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F802269-11D2-A2E4-3DE8-AA7637F8C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3447" y="1635368"/>
            <a:ext cx="5257799" cy="3332285"/>
          </a:xfrm>
        </p:spPr>
        <p:txBody>
          <a:bodyPr/>
          <a:lstStyle/>
          <a:p>
            <a:pPr marL="0" indent="0">
              <a:buNone/>
            </a:pPr>
            <a:r>
              <a:rPr lang="en-IE" dirty="0">
                <a:solidFill>
                  <a:srgbClr val="8D1F99"/>
                </a:solidFill>
              </a:rPr>
              <a:t>Legal Commitments: </a:t>
            </a:r>
            <a:r>
              <a:rPr lang="en-IE" dirty="0" err="1">
                <a:solidFill>
                  <a:srgbClr val="8D1F99"/>
                </a:solidFill>
              </a:rPr>
              <a:t>e.g</a:t>
            </a:r>
            <a:r>
              <a:rPr lang="en-IE" dirty="0">
                <a:solidFill>
                  <a:srgbClr val="8D1F99"/>
                </a:solidFill>
              </a:rPr>
              <a:t> </a:t>
            </a:r>
          </a:p>
          <a:p>
            <a:r>
              <a:rPr lang="en-IE" dirty="0"/>
              <a:t>Urban Waste Water Treatment Directive </a:t>
            </a:r>
          </a:p>
          <a:p>
            <a:r>
              <a:rPr lang="en-IE" dirty="0"/>
              <a:t>Water Framework Directive </a:t>
            </a:r>
          </a:p>
          <a:p>
            <a:r>
              <a:rPr lang="en-IE" dirty="0"/>
              <a:t>European Climate Law (EU 2021/1119).</a:t>
            </a:r>
          </a:p>
          <a:p>
            <a:r>
              <a:rPr lang="en-IE" dirty="0"/>
              <a:t>National Emissions Reduction Commitments Directive</a:t>
            </a:r>
          </a:p>
          <a:p>
            <a:pPr marL="0" indent="0" algn="just">
              <a:buNone/>
            </a:pPr>
            <a:r>
              <a:rPr lang="en-IE" dirty="0">
                <a:solidFill>
                  <a:srgbClr val="8D1F99"/>
                </a:solidFill>
              </a:rPr>
              <a:t>Enforcement of environmental laws by all authorities</a:t>
            </a:r>
          </a:p>
          <a:p>
            <a:pPr marL="0" indent="0"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0177116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holding a tube with a tube in his hand&#10;&#10;Description automatically generated">
            <a:extLst>
              <a:ext uri="{FF2B5EF4-FFF2-40B4-BE49-F238E27FC236}">
                <a16:creationId xmlns:a16="http://schemas.microsoft.com/office/drawing/2014/main" id="{F24908DD-1C20-27C4-4A10-3A809DBCD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738415" cy="5143500"/>
          </a:xfrm>
          <a:prstGeom prst="rect">
            <a:avLst/>
          </a:prstGeom>
        </p:spPr>
      </p:pic>
      <p:pic>
        <p:nvPicPr>
          <p:cNvPr id="3" name="Picture 2" descr="A blue rectangle with black text&#10;&#10;Description automatically generated">
            <a:extLst>
              <a:ext uri="{FF2B5EF4-FFF2-40B4-BE49-F238E27FC236}">
                <a16:creationId xmlns:a16="http://schemas.microsoft.com/office/drawing/2014/main" id="{DBBBE969-1B53-0ED0-AA84-F759F1012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600" y="209605"/>
            <a:ext cx="5004000" cy="1135361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41CA1D8-B909-E60A-6D71-8F0A35D63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3600" y="1494692"/>
            <a:ext cx="5205923" cy="3748454"/>
          </a:xfrm>
        </p:spPr>
        <p:txBody>
          <a:bodyPr/>
          <a:lstStyle/>
          <a:p>
            <a:r>
              <a:rPr lang="en-IE" dirty="0"/>
              <a:t>European Environment Agency: </a:t>
            </a:r>
            <a:r>
              <a:rPr lang="en-IE" dirty="0">
                <a:solidFill>
                  <a:srgbClr val="006DB5"/>
                </a:solidFill>
              </a:rPr>
              <a:t>Environmental and sustainability challenges ….are inextricably linked to economic activities and lifestyles</a:t>
            </a:r>
          </a:p>
          <a:p>
            <a:r>
              <a:rPr lang="en-IE" dirty="0"/>
              <a:t>Shift our society on to a sustainable trajectory</a:t>
            </a:r>
          </a:p>
          <a:p>
            <a:pPr lvl="1"/>
            <a:r>
              <a:rPr lang="en-IE" dirty="0">
                <a:solidFill>
                  <a:srgbClr val="006DB5"/>
                </a:solidFill>
              </a:rPr>
              <a:t>Energy System </a:t>
            </a:r>
          </a:p>
          <a:p>
            <a:pPr lvl="1"/>
            <a:r>
              <a:rPr lang="en-IE" dirty="0">
                <a:solidFill>
                  <a:srgbClr val="006DB5"/>
                </a:solidFill>
              </a:rPr>
              <a:t>Food System</a:t>
            </a:r>
          </a:p>
          <a:p>
            <a:pPr lvl="1"/>
            <a:r>
              <a:rPr lang="en-IE" dirty="0">
                <a:solidFill>
                  <a:srgbClr val="006DB5"/>
                </a:solidFill>
              </a:rPr>
              <a:t>Transport System</a:t>
            </a:r>
          </a:p>
          <a:p>
            <a:pPr lvl="1"/>
            <a:r>
              <a:rPr lang="en-IE" dirty="0">
                <a:solidFill>
                  <a:srgbClr val="006DB5"/>
                </a:solidFill>
              </a:rPr>
              <a:t>Industry</a:t>
            </a:r>
          </a:p>
          <a:p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286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DC2CF-7784-2E9E-2C66-BB2565EDF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31" y="2075329"/>
            <a:ext cx="2160621" cy="2303930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3000">
                <a:solidFill>
                  <a:srgbClr val="FFFFFF"/>
                </a:solidFill>
              </a:rPr>
              <a:t>A changing country</a:t>
            </a:r>
          </a:p>
        </p:txBody>
      </p:sp>
      <p:pic>
        <p:nvPicPr>
          <p:cNvPr id="4" name="Picture 3" descr="A landscape with a lake and mountains&#10;&#10;Description automatically generated">
            <a:extLst>
              <a:ext uri="{FF2B5EF4-FFF2-40B4-BE49-F238E27FC236}">
                <a16:creationId xmlns:a16="http://schemas.microsoft.com/office/drawing/2014/main" id="{B9F5683B-5806-6762-8F9F-918311E66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059832" cy="5148677"/>
          </a:xfrm>
          <a:prstGeom prst="rect">
            <a:avLst/>
          </a:prstGeom>
        </p:spPr>
      </p:pic>
      <p:pic>
        <p:nvPicPr>
          <p:cNvPr id="5" name="Picture 4" descr="A map of ireland with many points&#10;&#10;Description automatically generated">
            <a:extLst>
              <a:ext uri="{FF2B5EF4-FFF2-40B4-BE49-F238E27FC236}">
                <a16:creationId xmlns:a16="http://schemas.microsoft.com/office/drawing/2014/main" id="{16C21524-DDA9-CBF5-8074-62E3E4654D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8070" y="270310"/>
            <a:ext cx="5944115" cy="460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4810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holding a tube with a tube in his hand&#10;&#10;Description automatically generated">
            <a:extLst>
              <a:ext uri="{FF2B5EF4-FFF2-40B4-BE49-F238E27FC236}">
                <a16:creationId xmlns:a16="http://schemas.microsoft.com/office/drawing/2014/main" id="{F24908DD-1C20-27C4-4A10-3A809DBCD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738415" cy="5143500"/>
          </a:xfrm>
          <a:prstGeom prst="rect">
            <a:avLst/>
          </a:prstGeom>
        </p:spPr>
      </p:pic>
      <p:pic>
        <p:nvPicPr>
          <p:cNvPr id="3" name="Picture 2" descr="A green and white text&#10;&#10;Description automatically generated">
            <a:extLst>
              <a:ext uri="{FF2B5EF4-FFF2-40B4-BE49-F238E27FC236}">
                <a16:creationId xmlns:a16="http://schemas.microsoft.com/office/drawing/2014/main" id="{8AC0B7DD-2C81-333C-2393-DB96978F2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99" y="72088"/>
            <a:ext cx="5212285" cy="1454312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366FE3B-E5D5-AEB0-9A4B-2B9523FD3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9985" y="1647092"/>
            <a:ext cx="4859216" cy="2821508"/>
          </a:xfrm>
        </p:spPr>
        <p:txBody>
          <a:bodyPr/>
          <a:lstStyle/>
          <a:p>
            <a:r>
              <a:rPr lang="en-IE" sz="2200" dirty="0">
                <a:solidFill>
                  <a:schemeClr val="accent6">
                    <a:lumMod val="75000"/>
                  </a:schemeClr>
                </a:solidFill>
              </a:rPr>
              <a:t>Population: 6.5 - 7 million by 2057</a:t>
            </a:r>
          </a:p>
          <a:p>
            <a:pPr lvl="1"/>
            <a:r>
              <a:rPr lang="en-IE" sz="2200" dirty="0"/>
              <a:t>Waste Water Treatment</a:t>
            </a:r>
          </a:p>
          <a:p>
            <a:pPr lvl="1"/>
            <a:r>
              <a:rPr lang="en-IE" sz="2200" dirty="0"/>
              <a:t>Resilience and Safe Water Supplies</a:t>
            </a:r>
          </a:p>
          <a:p>
            <a:pPr lvl="1"/>
            <a:r>
              <a:rPr lang="en-IE" sz="2200" dirty="0"/>
              <a:t>National Electricity Grid</a:t>
            </a:r>
          </a:p>
          <a:p>
            <a:pPr lvl="1"/>
            <a:r>
              <a:rPr lang="en-IE" sz="2200" dirty="0"/>
              <a:t>Renewable Electricity Generation  </a:t>
            </a:r>
          </a:p>
          <a:p>
            <a:pPr lvl="1"/>
            <a:r>
              <a:rPr lang="en-IE" sz="2200" dirty="0"/>
              <a:t>Light rail</a:t>
            </a:r>
          </a:p>
          <a:p>
            <a:pPr lvl="1"/>
            <a:r>
              <a:rPr lang="en-IE" sz="2200" dirty="0"/>
              <a:t>Repair, reuse and remanufacturing facilities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4456146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holding a tube with a tube in his hand&#10;&#10;Description automatically generated">
            <a:extLst>
              <a:ext uri="{FF2B5EF4-FFF2-40B4-BE49-F238E27FC236}">
                <a16:creationId xmlns:a16="http://schemas.microsoft.com/office/drawing/2014/main" id="{F24908DD-1C20-27C4-4A10-3A809DBCD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738415" cy="5143500"/>
          </a:xfrm>
          <a:prstGeom prst="rect">
            <a:avLst/>
          </a:prstGeom>
        </p:spPr>
      </p:pic>
      <p:pic>
        <p:nvPicPr>
          <p:cNvPr id="3" name="Picture 2" descr="A close-up of a message&#10;&#10;Description automatically generated">
            <a:extLst>
              <a:ext uri="{FF2B5EF4-FFF2-40B4-BE49-F238E27FC236}">
                <a16:creationId xmlns:a16="http://schemas.microsoft.com/office/drawing/2014/main" id="{36F83FFD-5EBB-6930-B86F-69AB7A296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600" y="157350"/>
            <a:ext cx="5191200" cy="138432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02C62CC-629F-757B-A263-AF052B61A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6984" y="1805439"/>
            <a:ext cx="5087816" cy="2821508"/>
          </a:xfrm>
        </p:spPr>
        <p:txBody>
          <a:bodyPr>
            <a:normAutofit fontScale="92500" lnSpcReduction="10000"/>
          </a:bodyPr>
          <a:lstStyle/>
          <a:p>
            <a:r>
              <a:rPr lang="en-IE" sz="2200" b="1" dirty="0">
                <a:solidFill>
                  <a:srgbClr val="996600"/>
                </a:solidFill>
              </a:rPr>
              <a:t>Positive impact of engaging with Nature: </a:t>
            </a:r>
          </a:p>
          <a:p>
            <a:pPr lvl="1"/>
            <a:r>
              <a:rPr lang="en-IE" sz="2200" dirty="0"/>
              <a:t>Better mental health and wellbeing, </a:t>
            </a:r>
          </a:p>
          <a:p>
            <a:pPr lvl="1"/>
            <a:r>
              <a:rPr lang="en-IE" sz="2200" dirty="0"/>
              <a:t>physical activity, </a:t>
            </a:r>
          </a:p>
          <a:p>
            <a:pPr lvl="1"/>
            <a:r>
              <a:rPr lang="en-IE" sz="2200" dirty="0"/>
              <a:t>stress reduction and social interactions.</a:t>
            </a:r>
          </a:p>
          <a:p>
            <a:r>
              <a:rPr lang="en-IE" sz="2200" b="1" dirty="0">
                <a:solidFill>
                  <a:srgbClr val="996600"/>
                </a:solidFill>
              </a:rPr>
              <a:t>Modifiable Harmful Exposures</a:t>
            </a:r>
          </a:p>
          <a:p>
            <a:pPr lvl="1"/>
            <a:r>
              <a:rPr lang="en-IE" sz="2200" dirty="0"/>
              <a:t>Air: PM, Radon, NO2</a:t>
            </a:r>
          </a:p>
          <a:p>
            <a:pPr lvl="1"/>
            <a:r>
              <a:rPr lang="en-IE" sz="2200" dirty="0"/>
              <a:t>Noise</a:t>
            </a:r>
          </a:p>
          <a:p>
            <a:pPr lvl="1"/>
            <a:r>
              <a:rPr lang="en-IE" sz="2200" dirty="0"/>
              <a:t>Chemicals</a:t>
            </a:r>
          </a:p>
          <a:p>
            <a:pPr lvl="1"/>
            <a:r>
              <a:rPr lang="en-IE" sz="2200" dirty="0"/>
              <a:t>Microbial/AMR</a:t>
            </a:r>
          </a:p>
          <a:p>
            <a:pPr marL="342900" lvl="1" indent="0"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4534369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962150"/>
            <a:ext cx="9144001" cy="9906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Page Options</a:t>
            </a:r>
          </a:p>
        </p:txBody>
      </p:sp>
      <p:pic>
        <p:nvPicPr>
          <p:cNvPr id="10" name="Picture 9" descr="A city with a river and a bridge&#10;&#10;Description automatically generated with medium confidence">
            <a:extLst>
              <a:ext uri="{FF2B5EF4-FFF2-40B4-BE49-F238E27FC236}">
                <a16:creationId xmlns:a16="http://schemas.microsoft.com/office/drawing/2014/main" id="{50070155-7FCD-0AD0-2103-C4CE0B980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2546"/>
            <a:ext cx="9144000" cy="523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924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DC2CF-7784-2E9E-2C66-BB2565EDF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31" y="2075329"/>
            <a:ext cx="2160621" cy="2303930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3000">
                <a:solidFill>
                  <a:srgbClr val="FFFFFF"/>
                </a:solidFill>
              </a:rPr>
              <a:t>A changing country</a:t>
            </a:r>
          </a:p>
        </p:txBody>
      </p:sp>
      <p:pic>
        <p:nvPicPr>
          <p:cNvPr id="4" name="Picture 3" descr="A landscape with a lake and mountains&#10;&#10;Description automatically generated">
            <a:extLst>
              <a:ext uri="{FF2B5EF4-FFF2-40B4-BE49-F238E27FC236}">
                <a16:creationId xmlns:a16="http://schemas.microsoft.com/office/drawing/2014/main" id="{B9F5683B-5806-6762-8F9F-918311E66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059832" cy="5148677"/>
          </a:xfrm>
          <a:prstGeom prst="rect">
            <a:avLst/>
          </a:prstGeom>
        </p:spPr>
      </p:pic>
      <p:pic>
        <p:nvPicPr>
          <p:cNvPr id="10" name="Picture 9" descr="A white cover with blue and green stripes&#10;&#10;Description automatically generated">
            <a:extLst>
              <a:ext uri="{FF2B5EF4-FFF2-40B4-BE49-F238E27FC236}">
                <a16:creationId xmlns:a16="http://schemas.microsoft.com/office/drawing/2014/main" id="{A51E1464-6576-5B3D-D170-7DD81E5A76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26878"/>
            <a:ext cx="65146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152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DC2CF-7784-2E9E-2C66-BB2565EDF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31" y="2075329"/>
            <a:ext cx="2160621" cy="2303930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3000">
                <a:solidFill>
                  <a:srgbClr val="FFFFFF"/>
                </a:solidFill>
              </a:rPr>
              <a:t>A changing country</a:t>
            </a:r>
          </a:p>
        </p:txBody>
      </p:sp>
      <p:pic>
        <p:nvPicPr>
          <p:cNvPr id="5" name="Picture 4" descr="A road with a sign and a drawing of a hand&#10;&#10;Description automatically generated with medium confidence">
            <a:extLst>
              <a:ext uri="{FF2B5EF4-FFF2-40B4-BE49-F238E27FC236}">
                <a16:creationId xmlns:a16="http://schemas.microsoft.com/office/drawing/2014/main" id="{0E367F7B-1E14-0AB7-3C77-6A7AA273C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208641" cy="5143500"/>
          </a:xfrm>
          <a:prstGeom prst="rect">
            <a:avLst/>
          </a:prstGeom>
        </p:spPr>
      </p:pic>
      <p:pic>
        <p:nvPicPr>
          <p:cNvPr id="3" name="Picture 2" descr="A map of a city&#10;&#10;Description automatically generated">
            <a:extLst>
              <a:ext uri="{FF2B5EF4-FFF2-40B4-BE49-F238E27FC236}">
                <a16:creationId xmlns:a16="http://schemas.microsoft.com/office/drawing/2014/main" id="{804240CD-C3DF-F88E-D896-64F2EE6EC8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8842" y="852287"/>
            <a:ext cx="5353529" cy="352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198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DC2CF-7784-2E9E-2C66-BB2565EDF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31" y="2075329"/>
            <a:ext cx="2160621" cy="2303930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3000">
                <a:solidFill>
                  <a:srgbClr val="FFFFFF"/>
                </a:solidFill>
              </a:rPr>
              <a:t>A changing country</a:t>
            </a:r>
          </a:p>
        </p:txBody>
      </p:sp>
      <p:pic>
        <p:nvPicPr>
          <p:cNvPr id="5" name="Picture 4" descr="A road with a sign and a drawing of a hand&#10;&#10;Description automatically generated with medium confidence">
            <a:extLst>
              <a:ext uri="{FF2B5EF4-FFF2-40B4-BE49-F238E27FC236}">
                <a16:creationId xmlns:a16="http://schemas.microsoft.com/office/drawing/2014/main" id="{0E367F7B-1E14-0AB7-3C77-6A7AA273C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208641" cy="5143500"/>
          </a:xfrm>
          <a:prstGeom prst="rect">
            <a:avLst/>
          </a:prstGeom>
        </p:spPr>
      </p:pic>
      <p:pic>
        <p:nvPicPr>
          <p:cNvPr id="4" name="Picture 3" descr="A map of the country&#10;&#10;Description automatically generated">
            <a:extLst>
              <a:ext uri="{FF2B5EF4-FFF2-40B4-BE49-F238E27FC236}">
                <a16:creationId xmlns:a16="http://schemas.microsoft.com/office/drawing/2014/main" id="{42CBB2DB-ABF0-251F-DFED-50A345A1B6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0668" y="267494"/>
            <a:ext cx="5833332" cy="3240740"/>
          </a:xfrm>
          <a:prstGeom prst="rect">
            <a:avLst/>
          </a:prstGeom>
        </p:spPr>
      </p:pic>
      <p:pic>
        <p:nvPicPr>
          <p:cNvPr id="3" name="Picture 2" descr="A cover of a road with cars&#10;&#10;Description automatically generated">
            <a:extLst>
              <a:ext uri="{FF2B5EF4-FFF2-40B4-BE49-F238E27FC236}">
                <a16:creationId xmlns:a16="http://schemas.microsoft.com/office/drawing/2014/main" id="{1A1E826F-57E8-9686-D487-9B4EB3F1CB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350" y="2927348"/>
            <a:ext cx="1582786" cy="202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7811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6DB5"/>
        </a:solidFill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1668A38E8809439B6574CBD51CEFED" ma:contentTypeVersion="1" ma:contentTypeDescription="Create a new document." ma:contentTypeScope="" ma:versionID="cbccd418811d616646ea8b18870b4a60">
  <xsd:schema xmlns:xsd="http://www.w3.org/2001/XMLSchema" xmlns:xs="http://www.w3.org/2001/XMLSchema" xmlns:p="http://schemas.microsoft.com/office/2006/metadata/properties" xmlns:ns2="46258a98-f9d9-48c7-aa2d-1c311043cd90" targetNamespace="http://schemas.microsoft.com/office/2006/metadata/properties" ma:root="true" ma:fieldsID="9387bbac97ef7b459e5258da6f6fefc9" ns2:_="">
    <xsd:import namespace="46258a98-f9d9-48c7-aa2d-1c311043cd9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258a98-f9d9-48c7-aa2d-1c311043cd90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6258a98-f9d9-48c7-aa2d-1c311043cd90">JW6PEQZTMYF3-673213127-20</_dlc_DocId>
    <_dlc_DocIdUrl xmlns="46258a98-f9d9-48c7-aa2d-1c311043cd90">
      <Url>http://epanet/office/OCCS/Communications/Media/_layouts/15/DocIdRedir.aspx?ID=JW6PEQZTMYF3-673213127-20</Url>
      <Description>JW6PEQZTMYF3-673213127-20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B264ADB-74FB-4100-85D6-110B90D745A0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DFBC1C71-59F0-444F-9F2F-02532B85E782}">
  <ds:schemaRefs>
    <ds:schemaRef ds:uri="46258a98-f9d9-48c7-aa2d-1c311043cd9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8D958F6-01CA-4A44-B6CA-35C52FBC90FF}">
  <ds:schemaRefs>
    <ds:schemaRef ds:uri="46258a98-f9d9-48c7-aa2d-1c311043cd9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4BDEEF1B-977E-495F-AF8A-BBFF36D7F1F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539</Words>
  <Application>Microsoft Office PowerPoint</Application>
  <PresentationFormat>On-screen Show (16:9)</PresentationFormat>
  <Paragraphs>161</Paragraphs>
  <Slides>62</Slides>
  <Notes>45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62</vt:i4>
      </vt:variant>
    </vt:vector>
  </HeadingPairs>
  <TitlesOfParts>
    <vt:vector size="68" baseType="lpstr">
      <vt:lpstr>Arial</vt:lpstr>
      <vt:lpstr>Calibri</vt:lpstr>
      <vt:lpstr>Calibri Light</vt:lpstr>
      <vt:lpstr>Wingdings</vt:lpstr>
      <vt:lpstr>Office Theme</vt:lpstr>
      <vt:lpstr>1_Office Theme</vt:lpstr>
      <vt:lpstr>PowerPoint Presentation</vt:lpstr>
      <vt:lpstr>The Report (Once every 4 Years)</vt:lpstr>
      <vt:lpstr>A changing country</vt:lpstr>
      <vt:lpstr>A changing country</vt:lpstr>
      <vt:lpstr>A changing country</vt:lpstr>
      <vt:lpstr>A changing country</vt:lpstr>
      <vt:lpstr>A changing country</vt:lpstr>
      <vt:lpstr>A changing country</vt:lpstr>
      <vt:lpstr>A changing country</vt:lpstr>
      <vt:lpstr>A changing country</vt:lpstr>
      <vt:lpstr>A changing country</vt:lpstr>
      <vt:lpstr>A changing country</vt:lpstr>
      <vt:lpstr>A changing country</vt:lpstr>
      <vt:lpstr>A changing country</vt:lpstr>
      <vt:lpstr>A changing country</vt:lpstr>
      <vt:lpstr>A changing country</vt:lpstr>
      <vt:lpstr>A changing country</vt:lpstr>
      <vt:lpstr>A changing country</vt:lpstr>
      <vt:lpstr>A changing country</vt:lpstr>
      <vt:lpstr>A changing country</vt:lpstr>
      <vt:lpstr>A changing country</vt:lpstr>
      <vt:lpstr>A changing country</vt:lpstr>
      <vt:lpstr>A changing country</vt:lpstr>
      <vt:lpstr>A changing country</vt:lpstr>
      <vt:lpstr>A changing country</vt:lpstr>
      <vt:lpstr>A changing country</vt:lpstr>
      <vt:lpstr>A changing country</vt:lpstr>
      <vt:lpstr>A changing country</vt:lpstr>
      <vt:lpstr>A changing country</vt:lpstr>
      <vt:lpstr>A changing country</vt:lpstr>
      <vt:lpstr>A changing country</vt:lpstr>
      <vt:lpstr>A changing country</vt:lpstr>
      <vt:lpstr>A changing country</vt:lpstr>
      <vt:lpstr>A changing country</vt:lpstr>
      <vt:lpstr>A changing country</vt:lpstr>
      <vt:lpstr>A changing country</vt:lpstr>
      <vt:lpstr>A changing country</vt:lpstr>
      <vt:lpstr>A changing country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Mairead Miller Brady</dc:creator>
  <cp:lastModifiedBy>Ian Ludlow</cp:lastModifiedBy>
  <cp:revision>5</cp:revision>
  <dcterms:created xsi:type="dcterms:W3CDTF">2020-09-08T14:55:18Z</dcterms:created>
  <dcterms:modified xsi:type="dcterms:W3CDTF">2025-02-13T14:20:47Z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0x0101002A1668A38E8809439B6574CBD51CEFED</vt:lpwstr>
  </property>
  <property fmtid="{D5CDD505-2E9C-101B-9397-08002B2CF9AE}" pid="3" name="_dlc_DocIdItemGuid">
    <vt:lpwstr>8468c90c-15be-4014-86d9-25ecea5d401b</vt:lpwstr>
  </property>
</Properties>
</file>