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1" r:id="rId8"/>
    <p:sldId id="264" r:id="rId9"/>
    <p:sldId id="263" r:id="rId10"/>
    <p:sldId id="266" r:id="rId11"/>
    <p:sldId id="270" r:id="rId12"/>
    <p:sldId id="272" r:id="rId13"/>
    <p:sldId id="271" r:id="rId14"/>
    <p:sldId id="273" r:id="rId15"/>
    <p:sldId id="26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E"/>
          </a:p>
        </p:txBody>
      </p:sp>
      <p:sp>
        <p:nvSpPr>
          <p:cNvPr id="4" name="Date Placeholder 3"/>
          <p:cNvSpPr>
            <a:spLocks noGrp="1"/>
          </p:cNvSpPr>
          <p:nvPr>
            <p:ph type="dt" sz="half" idx="10"/>
          </p:nvPr>
        </p:nvSpPr>
        <p:spPr/>
        <p:txBody>
          <a:bodyPr/>
          <a:lstStyle/>
          <a:p>
            <a:fld id="{DAB1D243-6E8C-4017-A339-88C00D2A9CA6}" type="datetimeFigureOut">
              <a:rPr lang="en-IE" smtClean="0"/>
              <a:t>20/04/2016</a:t>
            </a:fld>
            <a:endParaRPr lang="en-IE" dirty="0"/>
          </a:p>
        </p:txBody>
      </p:sp>
      <p:sp>
        <p:nvSpPr>
          <p:cNvPr id="5" name="Footer Placeholder 4"/>
          <p:cNvSpPr>
            <a:spLocks noGrp="1"/>
          </p:cNvSpPr>
          <p:nvPr>
            <p:ph type="ftr" sz="quarter" idx="11"/>
          </p:nvPr>
        </p:nvSpPr>
        <p:spPr>
          <a:xfrm>
            <a:off x="3275856" y="5157193"/>
            <a:ext cx="2743944" cy="576064"/>
          </a:xfrm>
        </p:spPr>
        <p:txBody>
          <a:bodyPr/>
          <a:lstStyle/>
          <a:p>
            <a:endParaRPr lang="en-IE" dirty="0"/>
          </a:p>
        </p:txBody>
      </p:sp>
      <p:sp>
        <p:nvSpPr>
          <p:cNvPr id="6" name="Slide Number Placeholder 5"/>
          <p:cNvSpPr>
            <a:spLocks noGrp="1"/>
          </p:cNvSpPr>
          <p:nvPr>
            <p:ph type="sldNum" sz="quarter" idx="12"/>
          </p:nvPr>
        </p:nvSpPr>
        <p:spPr/>
        <p:txBody>
          <a:bodyPr/>
          <a:lstStyle/>
          <a:p>
            <a:fld id="{82F2B037-5AA4-42C2-A051-9E790149A942}" type="slidenum">
              <a:rPr lang="en-IE" smtClean="0"/>
              <a:t>‹#›</a:t>
            </a:fld>
            <a:endParaRPr lang="en-IE"/>
          </a:p>
        </p:txBody>
      </p:sp>
      <p:pic>
        <p:nvPicPr>
          <p:cNvPr id="1027" name="Picture 3" descr="C:\Users\OHEARN~1.SAE\AppData\Local\Temp\http___www.seregassembly.ie_images_uploads_Irelands_EU_SIFP_2014_2020_Min_Size.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6157882"/>
            <a:ext cx="2201600" cy="7200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OHEARN~1.SAE\AppData\Local\Temp\http___www.seregassembly.ie_images_uploads_LogoERDF_Col_Landscape-1.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444208" y="6108122"/>
            <a:ext cx="2699791" cy="72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859199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DAB1D243-6E8C-4017-A339-88C00D2A9CA6}" type="datetimeFigureOut">
              <a:rPr lang="en-IE" smtClean="0"/>
              <a:t>20/04/2016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82F2B037-5AA4-42C2-A051-9E790149A942}" type="slidenum">
              <a:rPr lang="en-IE" smtClean="0"/>
              <a:t>‹#›</a:t>
            </a:fld>
            <a:endParaRPr lang="en-IE"/>
          </a:p>
        </p:txBody>
      </p:sp>
      <p:pic>
        <p:nvPicPr>
          <p:cNvPr id="7" name="Picture 4" descr="C:\Users\OHEARN~1.SAE\AppData\Local\Temp\http___www.seregassembly.ie_images_uploads_LogoERDF_Col_Landscape-1.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084168" y="6108122"/>
            <a:ext cx="3059831" cy="7200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3" descr="C:\Users\OHEARN~1.SAE\AppData\Local\Temp\http___www.seregassembly.ie_images_uploads_Irelands_EU_SIFP_2014_2020_Min_Size.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6157882"/>
            <a:ext cx="2201600" cy="72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618159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DAB1D243-6E8C-4017-A339-88C00D2A9CA6}" type="datetimeFigureOut">
              <a:rPr lang="en-IE" smtClean="0"/>
              <a:t>20/04/2016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82F2B037-5AA4-42C2-A051-9E790149A942}" type="slidenum">
              <a:rPr lang="en-IE" smtClean="0"/>
              <a:t>‹#›</a:t>
            </a:fld>
            <a:endParaRPr lang="en-IE"/>
          </a:p>
        </p:txBody>
      </p:sp>
      <p:pic>
        <p:nvPicPr>
          <p:cNvPr id="7" name="Picture 4" descr="C:\Users\OHEARN~1.SAE\AppData\Local\Temp\http___www.seregassembly.ie_images_uploads_LogoERDF_Col_Landscape-1.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084168" y="6108122"/>
            <a:ext cx="3059831" cy="7200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3" descr="C:\Users\OHEARN~1.SAE\AppData\Local\Temp\http___www.seregassembly.ie_images_uploads_Irelands_EU_SIFP_2014_2020_Min_Size.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6157882"/>
            <a:ext cx="2201600" cy="72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829114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idx="1"/>
          </p:nvPr>
        </p:nvSpPr>
        <p:spPr>
          <a:xfrm>
            <a:off x="539552" y="908720"/>
            <a:ext cx="8229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DAB1D243-6E8C-4017-A339-88C00D2A9CA6}" type="datetimeFigureOut">
              <a:rPr lang="en-IE" smtClean="0"/>
              <a:t>20/04/2016</a:t>
            </a:fld>
            <a:endParaRPr lang="en-IE"/>
          </a:p>
        </p:txBody>
      </p:sp>
      <p:sp>
        <p:nvSpPr>
          <p:cNvPr id="5" name="Footer Placeholder 4"/>
          <p:cNvSpPr>
            <a:spLocks noGrp="1"/>
          </p:cNvSpPr>
          <p:nvPr>
            <p:ph type="ftr" sz="quarter" idx="11"/>
          </p:nvPr>
        </p:nvSpPr>
        <p:spPr>
          <a:xfrm flipV="1">
            <a:off x="2843808" y="5805265"/>
            <a:ext cx="2895600" cy="302858"/>
          </a:xfrm>
        </p:spPr>
        <p:txBody>
          <a:bodyPr/>
          <a:lstStyle/>
          <a:p>
            <a:endParaRPr lang="en-IE" dirty="0"/>
          </a:p>
        </p:txBody>
      </p:sp>
      <p:sp>
        <p:nvSpPr>
          <p:cNvPr id="6" name="Slide Number Placeholder 5"/>
          <p:cNvSpPr>
            <a:spLocks noGrp="1"/>
          </p:cNvSpPr>
          <p:nvPr>
            <p:ph type="sldNum" sz="quarter" idx="12"/>
          </p:nvPr>
        </p:nvSpPr>
        <p:spPr/>
        <p:txBody>
          <a:bodyPr/>
          <a:lstStyle/>
          <a:p>
            <a:fld id="{82F2B037-5AA4-42C2-A051-9E790149A942}" type="slidenum">
              <a:rPr lang="en-IE" smtClean="0"/>
              <a:t>‹#›</a:t>
            </a:fld>
            <a:endParaRPr lang="en-IE"/>
          </a:p>
        </p:txBody>
      </p:sp>
      <p:pic>
        <p:nvPicPr>
          <p:cNvPr id="7" name="Picture 4" descr="C:\Users\OHEARN~1.SAE\AppData\Local\Temp\http___www.seregassembly.ie_images_uploads_LogoERDF_Col_Landscape-1.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300192" y="6108122"/>
            <a:ext cx="2843807" cy="7200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3" descr="C:\Users\OHEARN~1.SAE\AppData\Local\Temp\http___www.seregassembly.ie_images_uploads_Irelands_EU_SIFP_2014_2020_Min_Size.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6157882"/>
            <a:ext cx="2201600" cy="72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156363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AB1D243-6E8C-4017-A339-88C00D2A9CA6}" type="datetimeFigureOut">
              <a:rPr lang="en-IE" smtClean="0"/>
              <a:t>20/04/2016</a:t>
            </a:fld>
            <a:endParaRPr lang="en-IE"/>
          </a:p>
        </p:txBody>
      </p:sp>
      <p:sp>
        <p:nvSpPr>
          <p:cNvPr id="5" name="Footer Placeholder 4"/>
          <p:cNvSpPr>
            <a:spLocks noGrp="1"/>
          </p:cNvSpPr>
          <p:nvPr>
            <p:ph type="ftr" sz="quarter" idx="11"/>
          </p:nvPr>
        </p:nvSpPr>
        <p:spPr/>
        <p:txBody>
          <a:bodyPr/>
          <a:lstStyle/>
          <a:p>
            <a:endParaRPr lang="en-IE" dirty="0"/>
          </a:p>
        </p:txBody>
      </p:sp>
      <p:sp>
        <p:nvSpPr>
          <p:cNvPr id="6" name="Slide Number Placeholder 5"/>
          <p:cNvSpPr>
            <a:spLocks noGrp="1"/>
          </p:cNvSpPr>
          <p:nvPr>
            <p:ph type="sldNum" sz="quarter" idx="12"/>
          </p:nvPr>
        </p:nvSpPr>
        <p:spPr/>
        <p:txBody>
          <a:bodyPr/>
          <a:lstStyle/>
          <a:p>
            <a:fld id="{82F2B037-5AA4-42C2-A051-9E790149A942}" type="slidenum">
              <a:rPr lang="en-IE" smtClean="0"/>
              <a:t>‹#›</a:t>
            </a:fld>
            <a:endParaRPr lang="en-IE"/>
          </a:p>
        </p:txBody>
      </p:sp>
      <p:pic>
        <p:nvPicPr>
          <p:cNvPr id="7" name="Picture 4" descr="C:\Users\OHEARN~1.SAE\AppData\Local\Temp\http___www.seregassembly.ie_images_uploads_LogoERDF_Col_Landscape-1.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084168" y="6108122"/>
            <a:ext cx="3059831" cy="7200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3" descr="C:\Users\OHEARN~1.SAE\AppData\Local\Temp\http___www.seregassembly.ie_images_uploads_Irelands_EU_SIFP_2014_2020_Min_Size.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6157882"/>
            <a:ext cx="2201600" cy="72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27999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sz="half" idx="1"/>
          </p:nvPr>
        </p:nvSpPr>
        <p:spPr>
          <a:xfrm>
            <a:off x="395536" y="159876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IE"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Date Placeholder 4"/>
          <p:cNvSpPr>
            <a:spLocks noGrp="1"/>
          </p:cNvSpPr>
          <p:nvPr>
            <p:ph type="dt" sz="half" idx="10"/>
          </p:nvPr>
        </p:nvSpPr>
        <p:spPr/>
        <p:txBody>
          <a:bodyPr/>
          <a:lstStyle/>
          <a:p>
            <a:fld id="{DAB1D243-6E8C-4017-A339-88C00D2A9CA6}" type="datetimeFigureOut">
              <a:rPr lang="en-IE" smtClean="0"/>
              <a:t>20/04/2016</a:t>
            </a:fld>
            <a:endParaRPr lang="en-IE"/>
          </a:p>
        </p:txBody>
      </p:sp>
      <p:sp>
        <p:nvSpPr>
          <p:cNvPr id="6" name="Footer Placeholder 5"/>
          <p:cNvSpPr>
            <a:spLocks noGrp="1"/>
          </p:cNvSpPr>
          <p:nvPr>
            <p:ph type="ftr" sz="quarter" idx="11"/>
          </p:nvPr>
        </p:nvSpPr>
        <p:spPr/>
        <p:txBody>
          <a:bodyPr/>
          <a:lstStyle/>
          <a:p>
            <a:endParaRPr lang="en-IE" dirty="0"/>
          </a:p>
        </p:txBody>
      </p:sp>
      <p:sp>
        <p:nvSpPr>
          <p:cNvPr id="7" name="Slide Number Placeholder 6"/>
          <p:cNvSpPr>
            <a:spLocks noGrp="1"/>
          </p:cNvSpPr>
          <p:nvPr>
            <p:ph type="sldNum" sz="quarter" idx="12"/>
          </p:nvPr>
        </p:nvSpPr>
        <p:spPr/>
        <p:txBody>
          <a:bodyPr/>
          <a:lstStyle/>
          <a:p>
            <a:fld id="{82F2B037-5AA4-42C2-A051-9E790149A942}" type="slidenum">
              <a:rPr lang="en-IE" smtClean="0"/>
              <a:t>‹#›</a:t>
            </a:fld>
            <a:endParaRPr lang="en-IE"/>
          </a:p>
        </p:txBody>
      </p:sp>
      <p:pic>
        <p:nvPicPr>
          <p:cNvPr id="8" name="Picture 4" descr="C:\Users\OHEARN~1.SAE\AppData\Local\Temp\http___www.seregassembly.ie_images_uploads_LogoERDF_Col_Landscape-1.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300192" y="6108122"/>
            <a:ext cx="2843807" cy="72000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C:\Users\OHEARN~1.SAE\AppData\Local\Temp\http___www.seregassembly.ie_images_uploads_Irelands_EU_SIFP_2014_2020_Min_Size.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6157882"/>
            <a:ext cx="2201600" cy="72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9743064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7" name="Date Placeholder 6"/>
          <p:cNvSpPr>
            <a:spLocks noGrp="1"/>
          </p:cNvSpPr>
          <p:nvPr>
            <p:ph type="dt" sz="half" idx="10"/>
          </p:nvPr>
        </p:nvSpPr>
        <p:spPr/>
        <p:txBody>
          <a:bodyPr/>
          <a:lstStyle/>
          <a:p>
            <a:fld id="{DAB1D243-6E8C-4017-A339-88C00D2A9CA6}" type="datetimeFigureOut">
              <a:rPr lang="en-IE" smtClean="0"/>
              <a:t>20/04/2016</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82F2B037-5AA4-42C2-A051-9E790149A942}" type="slidenum">
              <a:rPr lang="en-IE" smtClean="0"/>
              <a:t>‹#›</a:t>
            </a:fld>
            <a:endParaRPr lang="en-IE"/>
          </a:p>
        </p:txBody>
      </p:sp>
      <p:pic>
        <p:nvPicPr>
          <p:cNvPr id="10" name="Picture 4" descr="C:\Users\OHEARN~1.SAE\AppData\Local\Temp\http___www.seregassembly.ie_images_uploads_LogoERDF_Col_Landscape-1.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084168" y="6108122"/>
            <a:ext cx="3059831" cy="720000"/>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3" descr="C:\Users\OHEARN~1.SAE\AppData\Local\Temp\http___www.seregassembly.ie_images_uploads_Irelands_EU_SIFP_2014_2020_Min_Size.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6157882"/>
            <a:ext cx="2201600" cy="72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0892643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Date Placeholder 2"/>
          <p:cNvSpPr>
            <a:spLocks noGrp="1"/>
          </p:cNvSpPr>
          <p:nvPr>
            <p:ph type="dt" sz="half" idx="10"/>
          </p:nvPr>
        </p:nvSpPr>
        <p:spPr/>
        <p:txBody>
          <a:bodyPr/>
          <a:lstStyle/>
          <a:p>
            <a:fld id="{DAB1D243-6E8C-4017-A339-88C00D2A9CA6}" type="datetimeFigureOut">
              <a:rPr lang="en-IE" smtClean="0"/>
              <a:t>20/04/2016</a:t>
            </a:fld>
            <a:endParaRPr lang="en-IE"/>
          </a:p>
        </p:txBody>
      </p:sp>
      <p:sp>
        <p:nvSpPr>
          <p:cNvPr id="4" name="Footer Placeholder 3"/>
          <p:cNvSpPr>
            <a:spLocks noGrp="1"/>
          </p:cNvSpPr>
          <p:nvPr>
            <p:ph type="ftr" sz="quarter" idx="11"/>
          </p:nvPr>
        </p:nvSpPr>
        <p:spPr/>
        <p:txBody>
          <a:bodyPr/>
          <a:lstStyle/>
          <a:p>
            <a:endParaRPr lang="en-IE" dirty="0"/>
          </a:p>
        </p:txBody>
      </p:sp>
      <p:sp>
        <p:nvSpPr>
          <p:cNvPr id="5" name="Slide Number Placeholder 4"/>
          <p:cNvSpPr>
            <a:spLocks noGrp="1"/>
          </p:cNvSpPr>
          <p:nvPr>
            <p:ph type="sldNum" sz="quarter" idx="12"/>
          </p:nvPr>
        </p:nvSpPr>
        <p:spPr/>
        <p:txBody>
          <a:bodyPr/>
          <a:lstStyle/>
          <a:p>
            <a:fld id="{82F2B037-5AA4-42C2-A051-9E790149A942}" type="slidenum">
              <a:rPr lang="en-IE" smtClean="0"/>
              <a:t>‹#›</a:t>
            </a:fld>
            <a:endParaRPr lang="en-IE"/>
          </a:p>
        </p:txBody>
      </p:sp>
      <p:pic>
        <p:nvPicPr>
          <p:cNvPr id="6" name="Picture 4" descr="C:\Users\OHEARN~1.SAE\AppData\Local\Temp\http___www.seregassembly.ie_images_uploads_LogoERDF_Col_Landscape-1.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084168" y="6108122"/>
            <a:ext cx="3059831" cy="720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3" descr="C:\Users\OHEARN~1.SAE\AppData\Local\Temp\http___www.seregassembly.ie_images_uploads_Irelands_EU_SIFP_2014_2020_Min_Size.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6157882"/>
            <a:ext cx="2201600" cy="72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759252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B1D243-6E8C-4017-A339-88C00D2A9CA6}" type="datetimeFigureOut">
              <a:rPr lang="en-IE" smtClean="0"/>
              <a:t>20/04/2016</a:t>
            </a:fld>
            <a:endParaRPr lang="en-IE"/>
          </a:p>
        </p:txBody>
      </p:sp>
      <p:sp>
        <p:nvSpPr>
          <p:cNvPr id="3" name="Footer Placeholder 2"/>
          <p:cNvSpPr>
            <a:spLocks noGrp="1"/>
          </p:cNvSpPr>
          <p:nvPr>
            <p:ph type="ftr" sz="quarter" idx="11"/>
          </p:nvPr>
        </p:nvSpPr>
        <p:spPr/>
        <p:txBody>
          <a:bodyPr/>
          <a:lstStyle/>
          <a:p>
            <a:endParaRPr lang="en-IE" dirty="0"/>
          </a:p>
        </p:txBody>
      </p:sp>
      <p:sp>
        <p:nvSpPr>
          <p:cNvPr id="4" name="Slide Number Placeholder 3"/>
          <p:cNvSpPr>
            <a:spLocks noGrp="1"/>
          </p:cNvSpPr>
          <p:nvPr>
            <p:ph type="sldNum" sz="quarter" idx="12"/>
          </p:nvPr>
        </p:nvSpPr>
        <p:spPr/>
        <p:txBody>
          <a:bodyPr/>
          <a:lstStyle/>
          <a:p>
            <a:fld id="{82F2B037-5AA4-42C2-A051-9E790149A942}" type="slidenum">
              <a:rPr lang="en-IE" smtClean="0"/>
              <a:t>‹#›</a:t>
            </a:fld>
            <a:endParaRPr lang="en-IE"/>
          </a:p>
        </p:txBody>
      </p:sp>
      <p:pic>
        <p:nvPicPr>
          <p:cNvPr id="5" name="Picture 4" descr="C:\Users\OHEARN~1.SAE\AppData\Local\Temp\http___www.seregassembly.ie_images_uploads_LogoERDF_Col_Landscape-1.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084168" y="6108122"/>
            <a:ext cx="3059831" cy="7200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3" descr="C:\Users\OHEARN~1.SAE\AppData\Local\Temp\http___www.seregassembly.ie_images_uploads_Irelands_EU_SIFP_2014_2020_Min_Size.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6157882"/>
            <a:ext cx="2201600" cy="72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832868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B1D243-6E8C-4017-A339-88C00D2A9CA6}" type="datetimeFigureOut">
              <a:rPr lang="en-IE" smtClean="0"/>
              <a:t>20/04/2016</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82F2B037-5AA4-42C2-A051-9E790149A942}" type="slidenum">
              <a:rPr lang="en-IE" smtClean="0"/>
              <a:t>‹#›</a:t>
            </a:fld>
            <a:endParaRPr lang="en-IE"/>
          </a:p>
        </p:txBody>
      </p:sp>
      <p:pic>
        <p:nvPicPr>
          <p:cNvPr id="8" name="Picture 4" descr="C:\Users\OHEARN~1.SAE\AppData\Local\Temp\http___www.seregassembly.ie_images_uploads_LogoERDF_Col_Landscape-1.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084168" y="6108122"/>
            <a:ext cx="3059831" cy="72000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C:\Users\OHEARN~1.SAE\AppData\Local\Temp\http___www.seregassembly.ie_images_uploads_Irelands_EU_SIFP_2014_2020_Min_Size.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6157882"/>
            <a:ext cx="2201600" cy="72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3138845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B1D243-6E8C-4017-A339-88C00D2A9CA6}" type="datetimeFigureOut">
              <a:rPr lang="en-IE" smtClean="0"/>
              <a:t>20/04/2016</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82F2B037-5AA4-42C2-A051-9E790149A942}" type="slidenum">
              <a:rPr lang="en-IE" smtClean="0"/>
              <a:t>‹#›</a:t>
            </a:fld>
            <a:endParaRPr lang="en-IE"/>
          </a:p>
        </p:txBody>
      </p:sp>
      <p:pic>
        <p:nvPicPr>
          <p:cNvPr id="8" name="Picture 4" descr="C:\Users\OHEARN~1.SAE\AppData\Local\Temp\http___www.seregassembly.ie_images_uploads_LogoERDF_Col_Landscape-1.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084168" y="6108122"/>
            <a:ext cx="3059831" cy="72000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C:\Users\OHEARN~1.SAE\AppData\Local\Temp\http___www.seregassembly.ie_images_uploads_Irelands_EU_SIFP_2014_2020_Min_Size.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6157882"/>
            <a:ext cx="2201600" cy="72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6541942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IE"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IE"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B1D243-6E8C-4017-A339-88C00D2A9CA6}" type="datetimeFigureOut">
              <a:rPr lang="en-IE" smtClean="0"/>
              <a:t>20/04/2016</a:t>
            </a:fld>
            <a:endParaRPr lang="en-I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F2B037-5AA4-42C2-A051-9E790149A942}" type="slidenum">
              <a:rPr lang="en-IE" smtClean="0"/>
              <a:t>‹#›</a:t>
            </a:fld>
            <a:endParaRPr lang="en-IE"/>
          </a:p>
        </p:txBody>
      </p:sp>
      <p:pic>
        <p:nvPicPr>
          <p:cNvPr id="7" name="Picture 4" descr="C:\Users\OHEARN~1.SAE\AppData\Local\Temp\http___www.seregassembly.ie_images_uploads_LogoERDF_Col_Landscape-1.jpg"/>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6804248" y="6108122"/>
            <a:ext cx="2339752" cy="7200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3" descr="C:\Users\OHEARN~1.SAE\AppData\Local\Temp\http___www.seregassembly.ie_images_uploads_Irelands_EU_SIFP_2014_2020_Min_Size.jpg"/>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0" y="6157882"/>
            <a:ext cx="1835696" cy="720000"/>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4355976" y="6106152"/>
            <a:ext cx="2088232" cy="76504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0" name="Picture 2" descr="http://nwra.ie/dubh/wp-content/uploads/2015/03/nwralogo5.png"/>
          <p:cNvPicPr>
            <a:picLocks noChangeAspect="1" noChangeArrowheads="1"/>
          </p:cNvPicPr>
          <p:nvPr userDrawn="1"/>
        </p:nvPicPr>
        <p:blipFill>
          <a:blip r:embed="rId16" cstate="print">
            <a:extLst>
              <a:ext uri="{28A0092B-C50C-407E-A947-70E740481C1C}">
                <a14:useLocalDpi xmlns:a14="http://schemas.microsoft.com/office/drawing/2010/main" val="0"/>
              </a:ext>
            </a:extLst>
          </a:blip>
          <a:srcRect/>
          <a:stretch>
            <a:fillRect/>
          </a:stretch>
        </p:blipFill>
        <p:spPr bwMode="auto">
          <a:xfrm>
            <a:off x="2339752" y="6195563"/>
            <a:ext cx="1872209" cy="586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62289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glafferty@nwra.ie" TargetMode="External"/><Relationship Id="rId2" Type="http://schemas.openxmlformats.org/officeDocument/2006/relationships/hyperlink" Target="mailto:bmooney@nwra.ie" TargetMode="External"/><Relationship Id="rId1" Type="http://schemas.openxmlformats.org/officeDocument/2006/relationships/slideLayout" Target="../slideLayouts/slideLayout2.xml"/><Relationship Id="rId5" Type="http://schemas.openxmlformats.org/officeDocument/2006/relationships/hyperlink" Target="mailto:smaurus@southernassembly.ie" TargetMode="External"/><Relationship Id="rId4" Type="http://schemas.openxmlformats.org/officeDocument/2006/relationships/hyperlink" Target="mailto:vdunphy@southernassembly.ie"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8640"/>
            <a:ext cx="7772400" cy="4536504"/>
          </a:xfrm>
        </p:spPr>
        <p:txBody>
          <a:bodyPr>
            <a:normAutofit fontScale="90000"/>
          </a:bodyPr>
          <a:lstStyle/>
          <a:p>
            <a:r>
              <a:rPr lang="en-US" sz="3800" b="1" dirty="0" smtClean="0"/>
              <a:t/>
            </a:r>
            <a:br>
              <a:rPr lang="en-US" sz="3800" b="1" dirty="0" smtClean="0"/>
            </a:br>
            <a:r>
              <a:rPr lang="en-US" sz="3800" b="1" dirty="0" smtClean="0"/>
              <a:t>S&amp;E </a:t>
            </a:r>
            <a:r>
              <a:rPr lang="en-US" sz="3800" b="1" dirty="0" smtClean="0"/>
              <a:t>and BMW Regional </a:t>
            </a:r>
            <a:r>
              <a:rPr lang="en-US" sz="3800" b="1" dirty="0"/>
              <a:t>Operational </a:t>
            </a:r>
            <a:r>
              <a:rPr lang="en-US" sz="3800" b="1" dirty="0" err="1"/>
              <a:t>Programmes</a:t>
            </a:r>
            <a:r>
              <a:rPr lang="en-US" sz="3800" b="1" dirty="0"/>
              <a:t> 14 – </a:t>
            </a:r>
            <a:r>
              <a:rPr lang="en-US" sz="3800" b="1" dirty="0" smtClean="0"/>
              <a:t>20</a:t>
            </a:r>
            <a:br>
              <a:rPr lang="en-US" sz="3800" b="1" dirty="0" smtClean="0"/>
            </a:br>
            <a:r>
              <a:rPr lang="en-US" dirty="0"/>
              <a:t/>
            </a:r>
            <a:br>
              <a:rPr lang="en-US" dirty="0"/>
            </a:br>
            <a:r>
              <a:rPr lang="en-US" sz="3800" dirty="0"/>
              <a:t>Training for Local Authorities involved in DUCGS projects, 21st April </a:t>
            </a:r>
            <a:r>
              <a:rPr lang="en-US" sz="3800" dirty="0" smtClean="0"/>
              <a:t>2016</a:t>
            </a:r>
            <a:br>
              <a:rPr lang="en-US" sz="3800" dirty="0" smtClean="0"/>
            </a:br>
            <a:r>
              <a:rPr lang="en-US" sz="3800" dirty="0"/>
              <a:t/>
            </a:r>
            <a:br>
              <a:rPr lang="en-US" sz="3800" dirty="0"/>
            </a:br>
            <a:r>
              <a:rPr lang="en-US" b="1" dirty="0" smtClean="0"/>
              <a:t>REPORTING</a:t>
            </a:r>
            <a:r>
              <a:rPr lang="en-US" b="1" dirty="0"/>
              <a:t>, DATA </a:t>
            </a:r>
            <a:r>
              <a:rPr lang="en-US" b="1" dirty="0" smtClean="0"/>
              <a:t>COLLECTION &amp; </a:t>
            </a:r>
            <a:r>
              <a:rPr lang="en-US" b="1" dirty="0"/>
              <a:t>MANAGEMENT VERIFICATIONS </a:t>
            </a:r>
            <a:endParaRPr lang="en-IE" b="1" dirty="0"/>
          </a:p>
        </p:txBody>
      </p:sp>
      <p:sp>
        <p:nvSpPr>
          <p:cNvPr id="3" name="Subtitle 2"/>
          <p:cNvSpPr>
            <a:spLocks noGrp="1"/>
          </p:cNvSpPr>
          <p:nvPr>
            <p:ph type="subTitle" idx="1"/>
          </p:nvPr>
        </p:nvSpPr>
        <p:spPr>
          <a:xfrm>
            <a:off x="683568" y="4869160"/>
            <a:ext cx="7704856" cy="1152128"/>
          </a:xfrm>
        </p:spPr>
        <p:txBody>
          <a:bodyPr>
            <a:normAutofit fontScale="62500" lnSpcReduction="20000"/>
          </a:bodyPr>
          <a:lstStyle/>
          <a:p>
            <a:pPr algn="l"/>
            <a:r>
              <a:rPr lang="en-IE" sz="3600" b="1" dirty="0">
                <a:solidFill>
                  <a:schemeClr val="tx1"/>
                </a:solidFill>
              </a:rPr>
              <a:t>Sonja </a:t>
            </a:r>
            <a:r>
              <a:rPr lang="en-IE" sz="3600" b="1" dirty="0" err="1">
                <a:solidFill>
                  <a:schemeClr val="tx1"/>
                </a:solidFill>
              </a:rPr>
              <a:t>Maurus</a:t>
            </a:r>
            <a:endParaRPr lang="en-IE" sz="3600" b="1" dirty="0">
              <a:solidFill>
                <a:schemeClr val="tx1"/>
              </a:solidFill>
            </a:endParaRPr>
          </a:p>
          <a:p>
            <a:pPr algn="l"/>
            <a:r>
              <a:rPr lang="en-IE" dirty="0">
                <a:solidFill>
                  <a:schemeClr val="tx1"/>
                </a:solidFill>
              </a:rPr>
              <a:t>Programme Executive Financial Management, Monitoring &amp; Evaluation</a:t>
            </a:r>
          </a:p>
          <a:p>
            <a:pPr algn="l"/>
            <a:r>
              <a:rPr lang="en-IE" dirty="0">
                <a:solidFill>
                  <a:schemeClr val="tx1"/>
                </a:solidFill>
              </a:rPr>
              <a:t>Southern Regional Assembly</a:t>
            </a:r>
          </a:p>
          <a:p>
            <a:pPr algn="l"/>
            <a:endParaRPr lang="en-IE" dirty="0"/>
          </a:p>
        </p:txBody>
      </p:sp>
    </p:spTree>
    <p:extLst>
      <p:ext uri="{BB962C8B-B14F-4D97-AF65-F5344CB8AC3E}">
        <p14:creationId xmlns:p14="http://schemas.microsoft.com/office/powerpoint/2010/main" val="39584744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Management Verifications</a:t>
            </a:r>
            <a:endParaRPr lang="en-IE" dirty="0"/>
          </a:p>
        </p:txBody>
      </p:sp>
      <p:sp>
        <p:nvSpPr>
          <p:cNvPr id="3" name="Content Placeholder 2"/>
          <p:cNvSpPr>
            <a:spLocks noGrp="1"/>
          </p:cNvSpPr>
          <p:nvPr>
            <p:ph idx="1"/>
          </p:nvPr>
        </p:nvSpPr>
        <p:spPr>
          <a:xfrm>
            <a:off x="457200" y="1340768"/>
            <a:ext cx="8229600" cy="4785395"/>
          </a:xfrm>
        </p:spPr>
        <p:txBody>
          <a:bodyPr>
            <a:normAutofit fontScale="62500" lnSpcReduction="20000"/>
          </a:bodyPr>
          <a:lstStyle/>
          <a:p>
            <a:pPr marL="0" indent="0" defTabSz="250825">
              <a:buNone/>
            </a:pPr>
            <a:r>
              <a:rPr lang="en-IE" b="1" dirty="0"/>
              <a:t>Purpose</a:t>
            </a:r>
            <a:r>
              <a:rPr lang="en-IE" b="1" dirty="0" smtClean="0"/>
              <a:t>: </a:t>
            </a:r>
            <a:r>
              <a:rPr lang="en-IE" dirty="0" smtClean="0"/>
              <a:t>	 Verify </a:t>
            </a:r>
            <a:r>
              <a:rPr lang="en-IE" dirty="0"/>
              <a:t>that the co-financed </a:t>
            </a:r>
            <a:r>
              <a:rPr lang="en-IE" b="1" dirty="0"/>
              <a:t>products and services have been </a:t>
            </a:r>
            <a:r>
              <a:rPr lang="en-IE" b="1" dirty="0" smtClean="0"/>
              <a:t>							delivered</a:t>
            </a:r>
            <a:r>
              <a:rPr lang="en-IE" dirty="0" smtClean="0"/>
              <a:t> </a:t>
            </a:r>
            <a:r>
              <a:rPr lang="en-IE" dirty="0"/>
              <a:t>and that expenditure declared by the beneficiaries has </a:t>
            </a:r>
            <a:r>
              <a:rPr lang="en-IE" dirty="0" smtClean="0"/>
              <a:t>						</a:t>
            </a:r>
            <a:r>
              <a:rPr lang="en-IE" b="1" dirty="0" smtClean="0"/>
              <a:t>been </a:t>
            </a:r>
            <a:r>
              <a:rPr lang="en-IE" b="1" dirty="0"/>
              <a:t>paid </a:t>
            </a:r>
            <a:r>
              <a:rPr lang="en-IE" dirty="0"/>
              <a:t>and that it </a:t>
            </a:r>
            <a:r>
              <a:rPr lang="en-IE" b="1" dirty="0"/>
              <a:t>complies with applicable law, the operational </a:t>
            </a:r>
            <a:r>
              <a:rPr lang="en-IE" b="1" dirty="0" smtClean="0"/>
              <a:t>				programme </a:t>
            </a:r>
            <a:r>
              <a:rPr lang="en-IE" b="1" dirty="0"/>
              <a:t>and the conditions for support </a:t>
            </a:r>
            <a:r>
              <a:rPr lang="en-IE" dirty="0"/>
              <a:t>of the </a:t>
            </a:r>
            <a:r>
              <a:rPr lang="en-IE" dirty="0" smtClean="0"/>
              <a:t>operation.</a:t>
            </a:r>
          </a:p>
          <a:p>
            <a:pPr marL="0" indent="0" algn="ctr">
              <a:buNone/>
            </a:pPr>
            <a:endParaRPr lang="en-IE" b="1" dirty="0" smtClean="0"/>
          </a:p>
          <a:p>
            <a:pPr marL="0" indent="0" algn="ctr">
              <a:buNone/>
            </a:pPr>
            <a:r>
              <a:rPr lang="en-IE" b="1" dirty="0" smtClean="0"/>
              <a:t>Verification, not audit, but preparation </a:t>
            </a:r>
            <a:r>
              <a:rPr lang="en-IE" b="1" dirty="0"/>
              <a:t>for audits! </a:t>
            </a:r>
          </a:p>
          <a:p>
            <a:pPr marL="0" indent="0" algn="ctr">
              <a:buNone/>
            </a:pPr>
            <a:r>
              <a:rPr lang="en-IE" b="1" dirty="0" smtClean="0"/>
              <a:t>All </a:t>
            </a:r>
            <a:r>
              <a:rPr lang="en-IE" b="1" dirty="0"/>
              <a:t>expenditure declared to EC is </a:t>
            </a:r>
            <a:r>
              <a:rPr lang="en-IE" b="1" dirty="0" smtClean="0"/>
              <a:t>subject </a:t>
            </a:r>
            <a:r>
              <a:rPr lang="en-IE" b="1" dirty="0"/>
              <a:t>to </a:t>
            </a:r>
            <a:r>
              <a:rPr lang="en-IE" b="1" dirty="0" smtClean="0"/>
              <a:t>audit!</a:t>
            </a:r>
          </a:p>
          <a:p>
            <a:pPr marL="0" indent="0">
              <a:buNone/>
            </a:pPr>
            <a:endParaRPr lang="en-IE" dirty="0"/>
          </a:p>
          <a:p>
            <a:pPr marL="0" indent="0">
              <a:buNone/>
            </a:pPr>
            <a:r>
              <a:rPr lang="en-IE" b="1" dirty="0"/>
              <a:t>When</a:t>
            </a:r>
            <a:r>
              <a:rPr lang="en-IE" b="1" dirty="0" smtClean="0"/>
              <a:t>:</a:t>
            </a:r>
            <a:r>
              <a:rPr lang="en-IE" dirty="0" smtClean="0"/>
              <a:t>	Before expenditure is declared to the European Commission 	through the Form B process</a:t>
            </a:r>
          </a:p>
          <a:p>
            <a:pPr marL="0" indent="0">
              <a:buNone/>
            </a:pPr>
            <a:endParaRPr lang="en-IE" dirty="0"/>
          </a:p>
          <a:p>
            <a:pPr marL="0" indent="0" defTabSz="982663">
              <a:buNone/>
            </a:pPr>
            <a:r>
              <a:rPr lang="en-IE" b="1" dirty="0"/>
              <a:t>Who</a:t>
            </a:r>
            <a:r>
              <a:rPr lang="en-IE" b="1" dirty="0" smtClean="0"/>
              <a:t>:</a:t>
            </a:r>
            <a:r>
              <a:rPr lang="en-IE" dirty="0" smtClean="0"/>
              <a:t>	- Managing Authority will carry out verifications</a:t>
            </a:r>
          </a:p>
          <a:p>
            <a:pPr marL="0" indent="0">
              <a:buNone/>
            </a:pPr>
            <a:r>
              <a:rPr lang="en-IE" dirty="0"/>
              <a:t>	 </a:t>
            </a:r>
            <a:r>
              <a:rPr lang="en-IE" dirty="0" smtClean="0"/>
              <a:t>- LAs need to prepare documentation</a:t>
            </a:r>
          </a:p>
          <a:p>
            <a:pPr marL="0" indent="0" defTabSz="250825">
              <a:buNone/>
            </a:pPr>
            <a:r>
              <a:rPr lang="en-IE" dirty="0" smtClean="0"/>
              <a:t>					LAs </a:t>
            </a:r>
            <a:r>
              <a:rPr lang="en-IE" dirty="0"/>
              <a:t>are responsible for ensuring that expenditure </a:t>
            </a:r>
            <a:r>
              <a:rPr lang="en-IE" dirty="0" smtClean="0"/>
              <a:t>declared is 							legal </a:t>
            </a:r>
            <a:r>
              <a:rPr lang="en-IE" dirty="0"/>
              <a:t>and regular and complies with all applicable Union and </a:t>
            </a:r>
            <a:r>
              <a:rPr lang="en-IE" dirty="0" smtClean="0"/>
              <a:t>								national </a:t>
            </a:r>
            <a:r>
              <a:rPr lang="en-IE" dirty="0"/>
              <a:t>law. </a:t>
            </a:r>
            <a:r>
              <a:rPr lang="en-IE" dirty="0" smtClean="0"/>
              <a:t> </a:t>
            </a:r>
            <a:endParaRPr lang="en-IE" dirty="0"/>
          </a:p>
          <a:p>
            <a:endParaRPr lang="en-IE" dirty="0"/>
          </a:p>
        </p:txBody>
      </p:sp>
    </p:spTree>
    <p:extLst>
      <p:ext uri="{BB962C8B-B14F-4D97-AF65-F5344CB8AC3E}">
        <p14:creationId xmlns:p14="http://schemas.microsoft.com/office/powerpoint/2010/main" val="3667493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3) Management Verifications </a:t>
            </a:r>
            <a:r>
              <a:rPr lang="en-US" sz="4000" dirty="0" smtClean="0"/>
              <a:t>(2)</a:t>
            </a:r>
            <a:endParaRPr lang="en-IE" dirty="0"/>
          </a:p>
        </p:txBody>
      </p:sp>
      <p:sp>
        <p:nvSpPr>
          <p:cNvPr id="3" name="Content Placeholder 2"/>
          <p:cNvSpPr>
            <a:spLocks noGrp="1"/>
          </p:cNvSpPr>
          <p:nvPr>
            <p:ph idx="1"/>
          </p:nvPr>
        </p:nvSpPr>
        <p:spPr>
          <a:xfrm>
            <a:off x="457200" y="1412776"/>
            <a:ext cx="8229600" cy="4608512"/>
          </a:xfrm>
        </p:spPr>
        <p:txBody>
          <a:bodyPr>
            <a:normAutofit/>
          </a:bodyPr>
          <a:lstStyle/>
          <a:p>
            <a:pPr marL="0" indent="0">
              <a:buNone/>
            </a:pPr>
            <a:endParaRPr lang="en-IE" dirty="0" smtClean="0"/>
          </a:p>
          <a:p>
            <a:pPr marL="0" indent="0">
              <a:buNone/>
            </a:pPr>
            <a:r>
              <a:rPr lang="en-IE" b="1" dirty="0" smtClean="0"/>
              <a:t>What:</a:t>
            </a:r>
            <a:r>
              <a:rPr lang="en-IE" dirty="0" smtClean="0"/>
              <a:t>	</a:t>
            </a:r>
          </a:p>
          <a:p>
            <a:pPr marL="0" indent="0">
              <a:buNone/>
            </a:pPr>
            <a:r>
              <a:rPr lang="en-IE" sz="2400" dirty="0" smtClean="0"/>
              <a:t>Management verifications to ensure, on the basis of the data reported by the beneficiaries, that both </a:t>
            </a:r>
            <a:r>
              <a:rPr lang="en-IE" sz="2400" dirty="0"/>
              <a:t>the claim itself and the relevant supporting documentation </a:t>
            </a:r>
            <a:r>
              <a:rPr lang="en-IE" sz="2400" dirty="0" smtClean="0"/>
              <a:t>is available, complete and in compliance with the rules &amp; regulations.</a:t>
            </a:r>
          </a:p>
          <a:p>
            <a:pPr marL="0" indent="0">
              <a:buNone/>
            </a:pPr>
            <a:endParaRPr lang="en-IE" dirty="0" smtClean="0"/>
          </a:p>
          <a:p>
            <a:pPr marL="0" indent="0">
              <a:buNone/>
            </a:pPr>
            <a:endParaRPr lang="en-IE" dirty="0" smtClean="0"/>
          </a:p>
          <a:p>
            <a:pPr marL="0" indent="0">
              <a:buNone/>
            </a:pPr>
            <a:r>
              <a:rPr lang="en-IE" sz="2000" dirty="0" smtClean="0"/>
              <a:t>(Legal </a:t>
            </a:r>
            <a:r>
              <a:rPr lang="en-IE" sz="2000" dirty="0"/>
              <a:t>basis:	Art. 125.4 Regulation (EU) </a:t>
            </a:r>
            <a:r>
              <a:rPr lang="en-IE" sz="2000" dirty="0" smtClean="0"/>
              <a:t>1303/2013)</a:t>
            </a:r>
            <a:endParaRPr lang="en-IE" sz="2000" dirty="0"/>
          </a:p>
          <a:p>
            <a:pPr marL="0" indent="0">
              <a:buNone/>
            </a:pPr>
            <a:endParaRPr lang="en-IE" dirty="0" smtClean="0"/>
          </a:p>
        </p:txBody>
      </p:sp>
    </p:spTree>
    <p:extLst>
      <p:ext uri="{BB962C8B-B14F-4D97-AF65-F5344CB8AC3E}">
        <p14:creationId xmlns:p14="http://schemas.microsoft.com/office/powerpoint/2010/main" val="7733176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3) Management Verifications </a:t>
            </a:r>
            <a:r>
              <a:rPr lang="en-US" sz="4000" dirty="0" smtClean="0"/>
              <a:t>(3)</a:t>
            </a:r>
            <a:endParaRPr lang="en-IE" dirty="0"/>
          </a:p>
        </p:txBody>
      </p:sp>
      <p:sp>
        <p:nvSpPr>
          <p:cNvPr id="3" name="Content Placeholder 2"/>
          <p:cNvSpPr>
            <a:spLocks noGrp="1"/>
          </p:cNvSpPr>
          <p:nvPr>
            <p:ph idx="1"/>
          </p:nvPr>
        </p:nvSpPr>
        <p:spPr>
          <a:xfrm>
            <a:off x="457200" y="1412776"/>
            <a:ext cx="8229600" cy="4896544"/>
          </a:xfrm>
        </p:spPr>
        <p:txBody>
          <a:bodyPr>
            <a:normAutofit fontScale="55000" lnSpcReduction="20000"/>
          </a:bodyPr>
          <a:lstStyle/>
          <a:p>
            <a:pPr marL="0" indent="0">
              <a:buNone/>
            </a:pPr>
            <a:r>
              <a:rPr lang="en-IE" sz="3600" b="1" dirty="0" smtClean="0"/>
              <a:t>Verifications cover in particular:</a:t>
            </a:r>
          </a:p>
          <a:p>
            <a:pPr>
              <a:buFontTx/>
              <a:buChar char="-"/>
            </a:pPr>
            <a:r>
              <a:rPr lang="en-IE" sz="3600" u="sng" dirty="0" smtClean="0"/>
              <a:t>Expenditure relates to the approved project</a:t>
            </a:r>
          </a:p>
          <a:p>
            <a:pPr>
              <a:buFontTx/>
              <a:buChar char="-"/>
            </a:pPr>
            <a:r>
              <a:rPr lang="en-IE" sz="3600" dirty="0" smtClean="0"/>
              <a:t>Compliance with funding conditions in accordance with the grant agreement</a:t>
            </a:r>
          </a:p>
          <a:p>
            <a:pPr>
              <a:buFontTx/>
              <a:buChar char="-"/>
            </a:pPr>
            <a:r>
              <a:rPr lang="en-US" sz="3600" dirty="0" smtClean="0"/>
              <a:t>Adequacy </a:t>
            </a:r>
            <a:r>
              <a:rPr lang="en-US" sz="3600" dirty="0"/>
              <a:t>of supporting documents and existence of an adequate audit </a:t>
            </a:r>
            <a:r>
              <a:rPr lang="en-US" sz="3600" dirty="0" smtClean="0"/>
              <a:t>trail</a:t>
            </a:r>
          </a:p>
          <a:p>
            <a:pPr>
              <a:buFontTx/>
              <a:buChar char="-"/>
            </a:pPr>
            <a:r>
              <a:rPr lang="en-IE" sz="3600" dirty="0" smtClean="0"/>
              <a:t>Eligibility of the expenditure (incl. incurred &amp; paid)</a:t>
            </a:r>
          </a:p>
          <a:p>
            <a:pPr>
              <a:buFontTx/>
              <a:buChar char="-"/>
            </a:pPr>
            <a:r>
              <a:rPr lang="en-IE" sz="3600" dirty="0"/>
              <a:t>C</a:t>
            </a:r>
            <a:r>
              <a:rPr lang="en-IE" sz="3600" dirty="0" smtClean="0"/>
              <a:t>ompliance </a:t>
            </a:r>
            <a:r>
              <a:rPr lang="en-IE" sz="3600" dirty="0"/>
              <a:t>with Union and national public procurement </a:t>
            </a:r>
            <a:r>
              <a:rPr lang="en-IE" sz="3600" dirty="0" smtClean="0"/>
              <a:t>rules</a:t>
            </a:r>
          </a:p>
          <a:p>
            <a:pPr>
              <a:buFontTx/>
              <a:buChar char="-"/>
            </a:pPr>
            <a:r>
              <a:rPr lang="en-IE" sz="3600" dirty="0" smtClean="0"/>
              <a:t>Compliance with Information &amp; Publicity requirements</a:t>
            </a:r>
          </a:p>
          <a:p>
            <a:pPr lvl="0">
              <a:buFontTx/>
              <a:buChar char="-"/>
            </a:pPr>
            <a:r>
              <a:rPr lang="en-IE" sz="3600" dirty="0"/>
              <a:t>Compliance with State Aid rules, sustainable development, equal opportunity and non-discrimination requirements</a:t>
            </a:r>
          </a:p>
          <a:p>
            <a:pPr>
              <a:buFontTx/>
              <a:buChar char="-"/>
            </a:pPr>
            <a:r>
              <a:rPr lang="en-IE" sz="3600" dirty="0" smtClean="0"/>
              <a:t>That data </a:t>
            </a:r>
            <a:r>
              <a:rPr lang="en-IE" sz="3600" dirty="0"/>
              <a:t>related to </a:t>
            </a:r>
            <a:r>
              <a:rPr lang="en-IE" sz="3600" dirty="0" smtClean="0"/>
              <a:t>indicators </a:t>
            </a:r>
            <a:r>
              <a:rPr lang="en-IE" sz="3600" dirty="0"/>
              <a:t>and target values is timely, complete and reliable</a:t>
            </a:r>
            <a:r>
              <a:rPr lang="en-IE" sz="3600" dirty="0" smtClean="0"/>
              <a:t>.</a:t>
            </a:r>
          </a:p>
          <a:p>
            <a:pPr>
              <a:buFontTx/>
              <a:buChar char="-"/>
            </a:pPr>
            <a:r>
              <a:rPr lang="en-IE" sz="3600" dirty="0" smtClean="0"/>
              <a:t>Physical progress and delivery of the product / service</a:t>
            </a:r>
          </a:p>
          <a:p>
            <a:pPr>
              <a:buFontTx/>
              <a:buChar char="-"/>
            </a:pPr>
            <a:r>
              <a:rPr lang="en-IE" sz="3600" dirty="0" smtClean="0"/>
              <a:t>Review of Procedures Manual (requirement in accordance with grant agreement)</a:t>
            </a:r>
            <a:endParaRPr lang="en-IE" sz="3600" dirty="0"/>
          </a:p>
        </p:txBody>
      </p:sp>
    </p:spTree>
    <p:extLst>
      <p:ext uri="{BB962C8B-B14F-4D97-AF65-F5344CB8AC3E}">
        <p14:creationId xmlns:p14="http://schemas.microsoft.com/office/powerpoint/2010/main" val="7198992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3) Management Verifications </a:t>
            </a:r>
            <a:r>
              <a:rPr lang="en-US" sz="4000" dirty="0" smtClean="0"/>
              <a:t>(4)</a:t>
            </a:r>
            <a:endParaRPr lang="en-IE" dirty="0"/>
          </a:p>
        </p:txBody>
      </p:sp>
      <p:sp>
        <p:nvSpPr>
          <p:cNvPr id="3" name="Content Placeholder 2"/>
          <p:cNvSpPr>
            <a:spLocks noGrp="1"/>
          </p:cNvSpPr>
          <p:nvPr>
            <p:ph idx="1"/>
          </p:nvPr>
        </p:nvSpPr>
        <p:spPr>
          <a:xfrm>
            <a:off x="457200" y="1268761"/>
            <a:ext cx="8229600" cy="4680520"/>
          </a:xfrm>
        </p:spPr>
        <p:txBody>
          <a:bodyPr>
            <a:normAutofit fontScale="92500" lnSpcReduction="20000"/>
          </a:bodyPr>
          <a:lstStyle/>
          <a:p>
            <a:pPr marL="0" indent="0">
              <a:buNone/>
            </a:pPr>
            <a:r>
              <a:rPr lang="en-IE" b="1" dirty="0" smtClean="0"/>
              <a:t>Procedure</a:t>
            </a:r>
            <a:r>
              <a:rPr lang="en-IE" dirty="0" smtClean="0"/>
              <a:t>:	Administrative </a:t>
            </a:r>
            <a:r>
              <a:rPr lang="en-IE" dirty="0"/>
              <a:t>&amp;</a:t>
            </a:r>
            <a:r>
              <a:rPr lang="en-IE" dirty="0" smtClean="0"/>
              <a:t> on-the-spot checks</a:t>
            </a:r>
          </a:p>
          <a:p>
            <a:pPr marL="0" indent="0">
              <a:buNone/>
            </a:pPr>
            <a:r>
              <a:rPr lang="en-IE" dirty="0"/>
              <a:t>	</a:t>
            </a:r>
            <a:r>
              <a:rPr lang="en-IE" dirty="0" smtClean="0"/>
              <a:t>	- Administrative checks : 100% of 			  claimed expenditure is verified </a:t>
            </a:r>
          </a:p>
          <a:p>
            <a:pPr marL="0" indent="0">
              <a:buNone/>
            </a:pPr>
            <a:r>
              <a:rPr lang="en-IE" dirty="0" smtClean="0"/>
              <a:t>		- On-the-spot checks: Carried out on 		   sample basis</a:t>
            </a:r>
          </a:p>
          <a:p>
            <a:pPr marL="0" indent="0">
              <a:buNone/>
            </a:pPr>
            <a:endParaRPr lang="en-IE" sz="1900" dirty="0" smtClean="0"/>
          </a:p>
          <a:p>
            <a:pPr marL="0" indent="0">
              <a:buNone/>
            </a:pPr>
            <a:r>
              <a:rPr lang="en-IE" b="1" dirty="0" smtClean="0"/>
              <a:t>How:</a:t>
            </a:r>
          </a:p>
          <a:p>
            <a:pPr marL="0" indent="0">
              <a:buNone/>
            </a:pPr>
            <a:r>
              <a:rPr lang="en-IE" dirty="0" smtClean="0"/>
              <a:t>Standardised checklist </a:t>
            </a:r>
            <a:r>
              <a:rPr lang="en-IE" sz="2600" dirty="0"/>
              <a:t>(joint procedures SRA &amp; NWRA</a:t>
            </a:r>
            <a:r>
              <a:rPr lang="en-IE" sz="2600" dirty="0" smtClean="0"/>
              <a:t>)</a:t>
            </a:r>
          </a:p>
          <a:p>
            <a:pPr marL="0" indent="0">
              <a:buNone/>
            </a:pPr>
            <a:r>
              <a:rPr lang="en-IE" dirty="0" smtClean="0"/>
              <a:t>All verifications are recorded. </a:t>
            </a:r>
          </a:p>
          <a:p>
            <a:pPr marL="0" indent="0">
              <a:buNone/>
            </a:pPr>
            <a:r>
              <a:rPr lang="en-IE" dirty="0" smtClean="0"/>
              <a:t>Findings &amp; recommendations are communicated to the LAs. </a:t>
            </a:r>
            <a:endParaRPr lang="en-IE" dirty="0"/>
          </a:p>
        </p:txBody>
      </p:sp>
    </p:spTree>
    <p:extLst>
      <p:ext uri="{BB962C8B-B14F-4D97-AF65-F5344CB8AC3E}">
        <p14:creationId xmlns:p14="http://schemas.microsoft.com/office/powerpoint/2010/main" val="31641997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Contacts 	</a:t>
            </a:r>
            <a:endParaRPr lang="en-IE" dirty="0"/>
          </a:p>
        </p:txBody>
      </p:sp>
      <p:sp>
        <p:nvSpPr>
          <p:cNvPr id="3" name="Content Placeholder 2"/>
          <p:cNvSpPr>
            <a:spLocks noGrp="1"/>
          </p:cNvSpPr>
          <p:nvPr>
            <p:ph idx="1"/>
          </p:nvPr>
        </p:nvSpPr>
        <p:spPr>
          <a:xfrm>
            <a:off x="539552" y="1340768"/>
            <a:ext cx="8229600" cy="4525963"/>
          </a:xfrm>
        </p:spPr>
        <p:txBody>
          <a:bodyPr>
            <a:normAutofit/>
          </a:bodyPr>
          <a:lstStyle/>
          <a:p>
            <a:r>
              <a:rPr lang="en-IE" sz="2000" dirty="0" smtClean="0"/>
              <a:t>NWRA </a:t>
            </a:r>
            <a:r>
              <a:rPr lang="en-IE" sz="2000" dirty="0"/>
              <a:t>: </a:t>
            </a:r>
            <a:r>
              <a:rPr lang="en-IE" sz="2000" dirty="0" smtClean="0"/>
              <a:t>	</a:t>
            </a:r>
            <a:r>
              <a:rPr lang="en-IE" sz="2000" b="1" dirty="0" smtClean="0"/>
              <a:t>Brendan Mooney</a:t>
            </a:r>
            <a:r>
              <a:rPr lang="en-IE" sz="2000" dirty="0" smtClean="0"/>
              <a:t>, Auditor</a:t>
            </a:r>
          </a:p>
          <a:p>
            <a:pPr marL="0" indent="0">
              <a:buNone/>
            </a:pPr>
            <a:r>
              <a:rPr lang="en-IE" sz="2000" dirty="0" smtClean="0"/>
              <a:t>		Tel 094 9877251, e-mail: </a:t>
            </a:r>
            <a:r>
              <a:rPr lang="en-IE" sz="2000" dirty="0" smtClean="0">
                <a:hlinkClick r:id="rId2"/>
              </a:rPr>
              <a:t>bmooney@nwra.ie</a:t>
            </a:r>
            <a:r>
              <a:rPr lang="en-IE" sz="2000" dirty="0" smtClean="0"/>
              <a:t>  </a:t>
            </a:r>
          </a:p>
          <a:p>
            <a:pPr marL="0" indent="0">
              <a:buNone/>
            </a:pPr>
            <a:r>
              <a:rPr lang="en-IE" sz="2000" dirty="0"/>
              <a:t>	</a:t>
            </a:r>
            <a:r>
              <a:rPr lang="en-IE" sz="2000" dirty="0" smtClean="0"/>
              <a:t>	</a:t>
            </a:r>
            <a:r>
              <a:rPr lang="en-IE" sz="2000" b="1" dirty="0" err="1" smtClean="0"/>
              <a:t>Gerardine</a:t>
            </a:r>
            <a:r>
              <a:rPr lang="en-IE" sz="2000" b="1" dirty="0" smtClean="0"/>
              <a:t> Lafferty</a:t>
            </a:r>
            <a:r>
              <a:rPr lang="en-IE" sz="2000" dirty="0" smtClean="0"/>
              <a:t>, </a:t>
            </a:r>
            <a:r>
              <a:rPr lang="en-IE" sz="2000" dirty="0" smtClean="0"/>
              <a:t>Asst. </a:t>
            </a:r>
            <a:r>
              <a:rPr lang="en-IE" sz="2000" dirty="0"/>
              <a:t>Staff Officer, </a:t>
            </a:r>
            <a:endParaRPr lang="en-IE" sz="2000" dirty="0" smtClean="0"/>
          </a:p>
          <a:p>
            <a:pPr marL="0" indent="0">
              <a:buNone/>
            </a:pPr>
            <a:r>
              <a:rPr lang="en-IE" sz="2000" dirty="0" smtClean="0"/>
              <a:t>		Tel 094 9877014, e-mail</a:t>
            </a:r>
            <a:r>
              <a:rPr lang="en-IE" sz="2000" dirty="0" smtClean="0"/>
              <a:t>: </a:t>
            </a:r>
            <a:r>
              <a:rPr lang="en-IE" sz="2000" dirty="0" smtClean="0">
                <a:hlinkClick r:id="rId3"/>
              </a:rPr>
              <a:t>glafferty@nwra.ie</a:t>
            </a:r>
            <a:r>
              <a:rPr lang="en-IE" sz="2000" dirty="0" smtClean="0"/>
              <a:t>  </a:t>
            </a:r>
          </a:p>
          <a:p>
            <a:pPr marL="0" indent="0">
              <a:buNone/>
            </a:pPr>
            <a:endParaRPr lang="en-IE" sz="2000" dirty="0"/>
          </a:p>
          <a:p>
            <a:r>
              <a:rPr lang="en-IE" sz="2000" dirty="0" smtClean="0"/>
              <a:t>SRA :		</a:t>
            </a:r>
            <a:r>
              <a:rPr lang="en-IE" sz="2000" b="1" dirty="0" smtClean="0"/>
              <a:t>Vincent Dunphy</a:t>
            </a:r>
            <a:r>
              <a:rPr lang="en-IE" sz="2000" dirty="0" smtClean="0"/>
              <a:t>, Programme Executive</a:t>
            </a:r>
          </a:p>
          <a:p>
            <a:pPr marL="0" indent="0">
              <a:buNone/>
            </a:pPr>
            <a:r>
              <a:rPr lang="en-IE" sz="2000" dirty="0"/>
              <a:t>	</a:t>
            </a:r>
            <a:r>
              <a:rPr lang="en-IE" sz="2000" dirty="0" smtClean="0"/>
              <a:t>	Tel.: 051 860700, e-mail: </a:t>
            </a:r>
            <a:r>
              <a:rPr lang="en-IE" sz="2000" dirty="0" smtClean="0">
                <a:hlinkClick r:id="rId4"/>
              </a:rPr>
              <a:t>vdunphy@southernassembly.ie</a:t>
            </a:r>
            <a:r>
              <a:rPr lang="en-IE" sz="2000" dirty="0" smtClean="0"/>
              <a:t> </a:t>
            </a:r>
          </a:p>
          <a:p>
            <a:pPr marL="0" indent="0">
              <a:buNone/>
            </a:pPr>
            <a:r>
              <a:rPr lang="en-IE" sz="2000" dirty="0"/>
              <a:t>	</a:t>
            </a:r>
            <a:r>
              <a:rPr lang="en-IE" sz="2000" dirty="0" smtClean="0"/>
              <a:t>	(Waterford &amp; Cork Gateways, Mallow, Ennis &amp;Wexford 		Hubs)</a:t>
            </a:r>
          </a:p>
          <a:p>
            <a:pPr marL="0" indent="0">
              <a:buNone/>
            </a:pPr>
            <a:r>
              <a:rPr lang="en-IE" sz="2000" dirty="0"/>
              <a:t>	</a:t>
            </a:r>
            <a:r>
              <a:rPr lang="en-IE" sz="2000" dirty="0" smtClean="0"/>
              <a:t>	</a:t>
            </a:r>
            <a:r>
              <a:rPr lang="en-IE" sz="2000" b="1" dirty="0" smtClean="0"/>
              <a:t>Sonja Maurus</a:t>
            </a:r>
            <a:r>
              <a:rPr lang="en-IE" sz="2000" dirty="0" smtClean="0"/>
              <a:t>, Programme Executive</a:t>
            </a:r>
          </a:p>
          <a:p>
            <a:pPr marL="0" indent="0">
              <a:buNone/>
            </a:pPr>
            <a:r>
              <a:rPr lang="en-IE" sz="2000" dirty="0"/>
              <a:t>	</a:t>
            </a:r>
            <a:r>
              <a:rPr lang="en-IE" sz="2000" dirty="0" smtClean="0"/>
              <a:t>	Tel.: 051 860700, e-mail: </a:t>
            </a:r>
            <a:r>
              <a:rPr lang="en-IE" sz="2000" dirty="0" smtClean="0">
                <a:hlinkClick r:id="rId5"/>
              </a:rPr>
              <a:t>smaurus@southernassembly.ie</a:t>
            </a:r>
            <a:r>
              <a:rPr lang="en-IE" sz="2000" dirty="0" smtClean="0"/>
              <a:t> 		(Dublin &amp; Limerick Gateways, Tralee &amp; Kilkenny Hubs)</a:t>
            </a:r>
            <a:endParaRPr lang="en-IE" sz="2000" dirty="0"/>
          </a:p>
        </p:txBody>
      </p:sp>
    </p:spTree>
    <p:extLst>
      <p:ext uri="{BB962C8B-B14F-4D97-AF65-F5344CB8AC3E}">
        <p14:creationId xmlns:p14="http://schemas.microsoft.com/office/powerpoint/2010/main" val="86466411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THANK YOU!</a:t>
            </a:r>
            <a:endParaRPr lang="en-IE" dirty="0"/>
          </a:p>
        </p:txBody>
      </p:sp>
      <p:sp>
        <p:nvSpPr>
          <p:cNvPr id="3" name="Content Placeholder 2"/>
          <p:cNvSpPr>
            <a:spLocks noGrp="1"/>
          </p:cNvSpPr>
          <p:nvPr>
            <p:ph sz="half" idx="1"/>
          </p:nvPr>
        </p:nvSpPr>
        <p:spPr/>
        <p:txBody>
          <a:bodyPr>
            <a:normAutofit/>
          </a:bodyPr>
          <a:lstStyle/>
          <a:p>
            <a:pPr marL="0" indent="0">
              <a:buNone/>
            </a:pPr>
            <a:endParaRPr lang="en-IE" dirty="0" smtClean="0"/>
          </a:p>
          <a:p>
            <a:pPr marL="0" indent="0">
              <a:buNone/>
            </a:pPr>
            <a:r>
              <a:rPr lang="en-IE" b="1" dirty="0" smtClean="0"/>
              <a:t>ANY QUESTIONS?</a:t>
            </a:r>
          </a:p>
          <a:p>
            <a:pPr marL="0" indent="0">
              <a:buNone/>
            </a:pPr>
            <a:endParaRPr lang="en-IE" b="1" dirty="0"/>
          </a:p>
          <a:p>
            <a:pPr marL="0" indent="0">
              <a:buNone/>
            </a:pPr>
            <a:endParaRPr lang="en-IE" dirty="0" smtClean="0"/>
          </a:p>
          <a:p>
            <a:pPr marL="0" indent="0">
              <a:buNone/>
            </a:pPr>
            <a:endParaRPr lang="en-IE" dirty="0" smtClean="0"/>
          </a:p>
          <a:p>
            <a:pPr marL="0" indent="0">
              <a:buNone/>
            </a:pPr>
            <a:r>
              <a:rPr lang="en-IE" dirty="0" smtClean="0"/>
              <a:t>Sonja </a:t>
            </a:r>
            <a:r>
              <a:rPr lang="en-IE" dirty="0" err="1"/>
              <a:t>Maurus</a:t>
            </a:r>
            <a:endParaRPr lang="en-IE" dirty="0"/>
          </a:p>
          <a:p>
            <a:pPr marL="0" indent="0">
              <a:buNone/>
            </a:pPr>
            <a:endParaRPr lang="en-IE" sz="2000" dirty="0" smtClean="0"/>
          </a:p>
          <a:p>
            <a:pPr marL="0" indent="0">
              <a:buNone/>
            </a:pPr>
            <a:r>
              <a:rPr lang="en-IE" sz="2000" dirty="0" smtClean="0"/>
              <a:t>Programme </a:t>
            </a:r>
            <a:r>
              <a:rPr lang="en-IE" sz="2000" dirty="0"/>
              <a:t>Executive Financial Management, Monitoring &amp; Evaluation</a:t>
            </a:r>
          </a:p>
          <a:p>
            <a:pPr marL="0" indent="0">
              <a:buNone/>
            </a:pPr>
            <a:endParaRPr lang="en-IE" dirty="0"/>
          </a:p>
        </p:txBody>
      </p:sp>
      <p:sp>
        <p:nvSpPr>
          <p:cNvPr id="4" name="Content Placeholder 3"/>
          <p:cNvSpPr>
            <a:spLocks noGrp="1"/>
          </p:cNvSpPr>
          <p:nvPr>
            <p:ph sz="half" idx="2"/>
          </p:nvPr>
        </p:nvSpPr>
        <p:spPr>
          <a:xfrm>
            <a:off x="4648200" y="4077072"/>
            <a:ext cx="4388296" cy="2049091"/>
          </a:xfrm>
        </p:spPr>
        <p:txBody>
          <a:bodyPr>
            <a:normAutofit/>
          </a:bodyPr>
          <a:lstStyle/>
          <a:p>
            <a:pPr marL="0" indent="0">
              <a:buNone/>
            </a:pPr>
            <a:r>
              <a:rPr lang="en-IE" sz="2000" dirty="0"/>
              <a:t>Southern Regional Assembly</a:t>
            </a:r>
          </a:p>
          <a:p>
            <a:pPr marL="0" indent="0">
              <a:buNone/>
            </a:pPr>
            <a:r>
              <a:rPr lang="en-IE" sz="2000" dirty="0"/>
              <a:t>O’Connell Street, Waterford</a:t>
            </a:r>
          </a:p>
          <a:p>
            <a:pPr marL="0" indent="0">
              <a:buNone/>
            </a:pPr>
            <a:r>
              <a:rPr lang="en-IE" sz="2000" dirty="0"/>
              <a:t>Phone: 051 860 700</a:t>
            </a:r>
          </a:p>
          <a:p>
            <a:pPr marL="0" indent="0">
              <a:buNone/>
            </a:pPr>
            <a:r>
              <a:rPr lang="en-IE" sz="2000" dirty="0"/>
              <a:t>E-mail: smaurus@southernassembly.ie</a:t>
            </a:r>
          </a:p>
          <a:p>
            <a:pPr marL="0" indent="0">
              <a:buNone/>
            </a:pPr>
            <a:r>
              <a:rPr lang="en-IE" sz="2000" dirty="0" smtClean="0"/>
              <a:t>www.southernassembly.ie</a:t>
            </a:r>
            <a:endParaRPr lang="en-IE" sz="2000" dirty="0"/>
          </a:p>
        </p:txBody>
      </p:sp>
    </p:spTree>
    <p:extLst>
      <p:ext uri="{BB962C8B-B14F-4D97-AF65-F5344CB8AC3E}">
        <p14:creationId xmlns:p14="http://schemas.microsoft.com/office/powerpoint/2010/main" val="22273869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b="1" dirty="0" smtClean="0"/>
              <a:t>OVERVIEW</a:t>
            </a:r>
            <a:endParaRPr lang="en-IE" b="1" dirty="0"/>
          </a:p>
        </p:txBody>
      </p:sp>
      <p:sp>
        <p:nvSpPr>
          <p:cNvPr id="3" name="Content Placeholder 2"/>
          <p:cNvSpPr>
            <a:spLocks noGrp="1"/>
          </p:cNvSpPr>
          <p:nvPr>
            <p:ph idx="1"/>
          </p:nvPr>
        </p:nvSpPr>
        <p:spPr>
          <a:xfrm>
            <a:off x="539552" y="1844824"/>
            <a:ext cx="8229600" cy="3589859"/>
          </a:xfrm>
        </p:spPr>
        <p:txBody>
          <a:bodyPr/>
          <a:lstStyle/>
          <a:p>
            <a:pPr marL="800100" lvl="1" indent="-342900">
              <a:lnSpc>
                <a:spcPct val="150000"/>
              </a:lnSpc>
              <a:spcBef>
                <a:spcPts val="1200"/>
              </a:spcBef>
              <a:spcAft>
                <a:spcPts val="600"/>
              </a:spcAft>
              <a:buFont typeface="+mj-lt"/>
              <a:buAutoNum type="arabicParenR"/>
            </a:pPr>
            <a:r>
              <a:rPr lang="en-IE" sz="3200" b="1" dirty="0"/>
              <a:t> Reporting Requirements</a:t>
            </a:r>
          </a:p>
          <a:p>
            <a:pPr marL="800100" lvl="1" indent="-342900">
              <a:lnSpc>
                <a:spcPct val="150000"/>
              </a:lnSpc>
              <a:spcBef>
                <a:spcPts val="1200"/>
              </a:spcBef>
              <a:spcAft>
                <a:spcPts val="600"/>
              </a:spcAft>
              <a:buFont typeface="+mj-lt"/>
              <a:buAutoNum type="arabicParenR"/>
            </a:pPr>
            <a:r>
              <a:rPr lang="en-IE" sz="3200" b="1" dirty="0"/>
              <a:t> Data Collection Requirements</a:t>
            </a:r>
          </a:p>
          <a:p>
            <a:pPr marL="800100" lvl="1" indent="-342900">
              <a:lnSpc>
                <a:spcPct val="150000"/>
              </a:lnSpc>
              <a:spcBef>
                <a:spcPts val="1200"/>
              </a:spcBef>
              <a:spcAft>
                <a:spcPts val="600"/>
              </a:spcAft>
              <a:buFont typeface="+mj-lt"/>
              <a:buAutoNum type="arabicParenR"/>
            </a:pPr>
            <a:r>
              <a:rPr lang="en-IE" sz="3200" b="1" dirty="0"/>
              <a:t> Management Verifications</a:t>
            </a:r>
          </a:p>
          <a:p>
            <a:pPr marL="0" indent="0">
              <a:buNone/>
            </a:pPr>
            <a:endParaRPr lang="en-IE" dirty="0"/>
          </a:p>
        </p:txBody>
      </p:sp>
    </p:spTree>
    <p:extLst>
      <p:ext uri="{BB962C8B-B14F-4D97-AF65-F5344CB8AC3E}">
        <p14:creationId xmlns:p14="http://schemas.microsoft.com/office/powerpoint/2010/main" val="14679138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Reporting Requirements</a:t>
            </a:r>
            <a:endParaRPr lang="en-IE" dirty="0"/>
          </a:p>
        </p:txBody>
      </p:sp>
      <p:sp>
        <p:nvSpPr>
          <p:cNvPr id="3" name="Content Placeholder 2"/>
          <p:cNvSpPr>
            <a:spLocks noGrp="1"/>
          </p:cNvSpPr>
          <p:nvPr>
            <p:ph idx="1"/>
          </p:nvPr>
        </p:nvSpPr>
        <p:spPr>
          <a:xfrm>
            <a:off x="457200" y="1484784"/>
            <a:ext cx="8229600" cy="4641379"/>
          </a:xfrm>
        </p:spPr>
        <p:txBody>
          <a:bodyPr>
            <a:normAutofit fontScale="85000" lnSpcReduction="20000"/>
          </a:bodyPr>
          <a:lstStyle/>
          <a:p>
            <a:pPr lvl="0"/>
            <a:r>
              <a:rPr lang="en-US" sz="3300" b="1" dirty="0"/>
              <a:t>Annual Implementation Report</a:t>
            </a:r>
          </a:p>
          <a:p>
            <a:pPr marL="457200" lvl="1" indent="0">
              <a:buNone/>
            </a:pPr>
            <a:r>
              <a:rPr lang="en-US" b="1" dirty="0"/>
              <a:t>When:</a:t>
            </a:r>
            <a:r>
              <a:rPr lang="en-US" dirty="0"/>
              <a:t>	Once per year (in January) request for report on 		progress with project implementation relating to 		previous calendar year </a:t>
            </a:r>
            <a:endParaRPr lang="en-US" dirty="0" smtClean="0"/>
          </a:p>
          <a:p>
            <a:pPr marL="457200" lvl="1" indent="0">
              <a:buNone/>
            </a:pPr>
            <a:endParaRPr lang="en-US" dirty="0"/>
          </a:p>
          <a:p>
            <a:pPr marL="457200" lvl="1" indent="0">
              <a:buNone/>
            </a:pPr>
            <a:r>
              <a:rPr lang="en-US" b="1" dirty="0"/>
              <a:t>What:</a:t>
            </a:r>
            <a:r>
              <a:rPr lang="en-US" dirty="0"/>
              <a:t>	</a:t>
            </a:r>
            <a:r>
              <a:rPr lang="en-US" dirty="0" smtClean="0"/>
              <a:t>Report to contain project </a:t>
            </a:r>
            <a:r>
              <a:rPr lang="en-US" dirty="0"/>
              <a:t>data </a:t>
            </a:r>
            <a:r>
              <a:rPr lang="en-US" dirty="0" smtClean="0"/>
              <a:t>in relation to:</a:t>
            </a:r>
            <a:endParaRPr lang="en-US" dirty="0"/>
          </a:p>
          <a:p>
            <a:pPr marL="457200" lvl="1" indent="0">
              <a:buNone/>
            </a:pPr>
            <a:r>
              <a:rPr lang="en-US" dirty="0" smtClean="0"/>
              <a:t>		- </a:t>
            </a:r>
            <a:r>
              <a:rPr lang="en-US" dirty="0"/>
              <a:t>Expenditure incurred during reporting </a:t>
            </a:r>
            <a:r>
              <a:rPr lang="en-US" dirty="0" smtClean="0"/>
              <a:t>year</a:t>
            </a:r>
            <a:endParaRPr lang="en-US" dirty="0"/>
          </a:p>
          <a:p>
            <a:pPr marL="457200" lvl="1" indent="0">
              <a:buNone/>
            </a:pPr>
            <a:r>
              <a:rPr lang="en-US" dirty="0" smtClean="0"/>
              <a:t>		- </a:t>
            </a:r>
            <a:r>
              <a:rPr lang="en-US" dirty="0"/>
              <a:t>Achievements  (</a:t>
            </a:r>
            <a:r>
              <a:rPr lang="en-US" dirty="0" smtClean="0"/>
              <a:t>outputs) </a:t>
            </a:r>
            <a:r>
              <a:rPr lang="en-US" dirty="0"/>
              <a:t>during </a:t>
            </a:r>
            <a:r>
              <a:rPr lang="en-US" dirty="0" smtClean="0"/>
              <a:t>reporting year</a:t>
            </a:r>
            <a:endParaRPr lang="en-US" dirty="0"/>
          </a:p>
          <a:p>
            <a:pPr marL="457200" lvl="1" indent="0">
              <a:buNone/>
            </a:pPr>
            <a:r>
              <a:rPr lang="en-US" dirty="0" smtClean="0"/>
              <a:t>		- </a:t>
            </a:r>
            <a:r>
              <a:rPr lang="en-US" dirty="0"/>
              <a:t>Any issues / difficulties affecting project 			  performance experienced during reporting </a:t>
            </a:r>
            <a:r>
              <a:rPr lang="en-US" dirty="0" smtClean="0"/>
              <a:t>year</a:t>
            </a:r>
            <a:endParaRPr lang="en-US" dirty="0"/>
          </a:p>
          <a:p>
            <a:pPr marL="457200" lvl="1" indent="0">
              <a:buNone/>
            </a:pPr>
            <a:r>
              <a:rPr lang="en-US" dirty="0" smtClean="0"/>
              <a:t>		- </a:t>
            </a:r>
            <a:r>
              <a:rPr lang="en-US" dirty="0"/>
              <a:t>Progress towards Horizontal Principles</a:t>
            </a:r>
          </a:p>
          <a:p>
            <a:pPr marL="457200" lvl="1" indent="0">
              <a:buNone/>
            </a:pPr>
            <a:r>
              <a:rPr lang="en-US" dirty="0" smtClean="0"/>
              <a:t>		- </a:t>
            </a:r>
            <a:r>
              <a:rPr lang="en-US" dirty="0"/>
              <a:t>Examples for information &amp; publicity actions</a:t>
            </a:r>
          </a:p>
          <a:p>
            <a:endParaRPr lang="en-IE" dirty="0"/>
          </a:p>
        </p:txBody>
      </p:sp>
    </p:spTree>
    <p:extLst>
      <p:ext uri="{BB962C8B-B14F-4D97-AF65-F5344CB8AC3E}">
        <p14:creationId xmlns:p14="http://schemas.microsoft.com/office/powerpoint/2010/main" val="31088597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1) Reporting </a:t>
            </a:r>
            <a:r>
              <a:rPr lang="en-US" dirty="0" smtClean="0"/>
              <a:t>Requirements </a:t>
            </a:r>
            <a:r>
              <a:rPr lang="en-US" sz="4000" dirty="0" smtClean="0"/>
              <a:t>(2)</a:t>
            </a:r>
            <a:endParaRPr lang="en-IE" sz="4000" dirty="0"/>
          </a:p>
        </p:txBody>
      </p:sp>
      <p:sp>
        <p:nvSpPr>
          <p:cNvPr id="3" name="Content Placeholder 2"/>
          <p:cNvSpPr>
            <a:spLocks noGrp="1"/>
          </p:cNvSpPr>
          <p:nvPr>
            <p:ph idx="1"/>
          </p:nvPr>
        </p:nvSpPr>
        <p:spPr>
          <a:xfrm>
            <a:off x="539552" y="1700808"/>
            <a:ext cx="8229600" cy="3733875"/>
          </a:xfrm>
        </p:spPr>
        <p:txBody>
          <a:bodyPr>
            <a:normAutofit fontScale="85000" lnSpcReduction="20000"/>
          </a:bodyPr>
          <a:lstStyle/>
          <a:p>
            <a:pPr lvl="0"/>
            <a:r>
              <a:rPr lang="en-US" b="1" dirty="0"/>
              <a:t>Annual Implementation Report (2)</a:t>
            </a:r>
          </a:p>
          <a:p>
            <a:pPr marL="457200" lvl="1" indent="0">
              <a:spcBef>
                <a:spcPts val="0"/>
              </a:spcBef>
              <a:buNone/>
              <a:defRPr/>
            </a:pPr>
            <a:r>
              <a:rPr lang="en-US" dirty="0" smtClean="0">
                <a:solidFill>
                  <a:srgbClr val="FF0000"/>
                </a:solidFill>
              </a:rPr>
              <a:t>		</a:t>
            </a:r>
            <a:endParaRPr lang="en-US" dirty="0"/>
          </a:p>
          <a:p>
            <a:pPr marL="457200" lvl="1" indent="0">
              <a:spcBef>
                <a:spcPts val="0"/>
              </a:spcBef>
              <a:buNone/>
              <a:defRPr/>
            </a:pPr>
            <a:r>
              <a:rPr lang="en-US" b="1" dirty="0" smtClean="0"/>
              <a:t>Who/When:</a:t>
            </a:r>
            <a:r>
              <a:rPr lang="en-US" dirty="0"/>
              <a:t>	</a:t>
            </a:r>
            <a:endParaRPr lang="en-US" dirty="0" smtClean="0"/>
          </a:p>
          <a:p>
            <a:pPr marL="457200" lvl="1" indent="0">
              <a:spcBef>
                <a:spcPts val="0"/>
              </a:spcBef>
              <a:buNone/>
              <a:defRPr/>
            </a:pPr>
            <a:endParaRPr lang="en-US" dirty="0"/>
          </a:p>
          <a:p>
            <a:pPr marL="457200" lvl="1" indent="0">
              <a:spcBef>
                <a:spcPts val="0"/>
              </a:spcBef>
              <a:buNone/>
              <a:defRPr/>
            </a:pPr>
            <a:r>
              <a:rPr lang="en-US" dirty="0" smtClean="0"/>
              <a:t>	Request will be sent </a:t>
            </a:r>
            <a:r>
              <a:rPr lang="en-US" dirty="0"/>
              <a:t>by MA to LA </a:t>
            </a:r>
            <a:r>
              <a:rPr lang="en-US" dirty="0" smtClean="0"/>
              <a:t>including deadline for 	response (see section 10 grant agreement)</a:t>
            </a:r>
            <a:endParaRPr lang="en-US" dirty="0"/>
          </a:p>
          <a:p>
            <a:pPr marL="457200" lvl="1" indent="0">
              <a:spcBef>
                <a:spcPts val="0"/>
              </a:spcBef>
              <a:buNone/>
              <a:defRPr/>
            </a:pPr>
            <a:endParaRPr lang="en-US" dirty="0"/>
          </a:p>
          <a:p>
            <a:pPr marL="457200" lvl="1" indent="0">
              <a:spcBef>
                <a:spcPts val="0"/>
              </a:spcBef>
              <a:buNone/>
              <a:defRPr/>
            </a:pPr>
            <a:r>
              <a:rPr lang="en-US" dirty="0"/>
              <a:t>	</a:t>
            </a:r>
            <a:r>
              <a:rPr lang="en-US" dirty="0" smtClean="0"/>
              <a:t>Template </a:t>
            </a:r>
            <a:r>
              <a:rPr lang="en-US" dirty="0"/>
              <a:t>for </a:t>
            </a:r>
            <a:r>
              <a:rPr lang="en-US" dirty="0" smtClean="0"/>
              <a:t>reporting will be provided </a:t>
            </a:r>
            <a:r>
              <a:rPr lang="en-US" dirty="0"/>
              <a:t>by MAs.</a:t>
            </a:r>
          </a:p>
          <a:p>
            <a:pPr marL="457200" lvl="1" indent="0">
              <a:spcBef>
                <a:spcPts val="0"/>
              </a:spcBef>
              <a:buNone/>
              <a:defRPr/>
            </a:pPr>
            <a:endParaRPr lang="en-US" dirty="0"/>
          </a:p>
          <a:p>
            <a:pPr marL="457200" lvl="1" indent="0">
              <a:spcBef>
                <a:spcPts val="0"/>
              </a:spcBef>
              <a:buNone/>
              <a:defRPr/>
            </a:pPr>
            <a:r>
              <a:rPr lang="en-US" dirty="0"/>
              <a:t>	</a:t>
            </a:r>
            <a:r>
              <a:rPr lang="en-US" dirty="0" smtClean="0"/>
              <a:t>Timelines </a:t>
            </a:r>
            <a:r>
              <a:rPr lang="en-US" dirty="0"/>
              <a:t>are important because strict </a:t>
            </a:r>
            <a:r>
              <a:rPr lang="en-US" dirty="0" smtClean="0"/>
              <a:t>deadline for 	submission </a:t>
            </a:r>
            <a:r>
              <a:rPr lang="en-US" dirty="0"/>
              <a:t>of </a:t>
            </a:r>
            <a:r>
              <a:rPr lang="en-US" dirty="0" err="1"/>
              <a:t>Programme</a:t>
            </a:r>
            <a:r>
              <a:rPr lang="en-US" dirty="0"/>
              <a:t> </a:t>
            </a:r>
            <a:r>
              <a:rPr lang="en-US" dirty="0" smtClean="0"/>
              <a:t>Annual Implementation 	Report </a:t>
            </a:r>
            <a:r>
              <a:rPr lang="en-US" dirty="0"/>
              <a:t>to EC.</a:t>
            </a:r>
          </a:p>
        </p:txBody>
      </p:sp>
    </p:spTree>
    <p:extLst>
      <p:ext uri="{BB962C8B-B14F-4D97-AF65-F5344CB8AC3E}">
        <p14:creationId xmlns:p14="http://schemas.microsoft.com/office/powerpoint/2010/main" val="27054787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1) Reporting </a:t>
            </a:r>
            <a:r>
              <a:rPr lang="en-US" dirty="0" smtClean="0"/>
              <a:t>Requirements (3)</a:t>
            </a:r>
            <a:endParaRPr lang="en-IE" dirty="0"/>
          </a:p>
        </p:txBody>
      </p:sp>
      <p:sp>
        <p:nvSpPr>
          <p:cNvPr id="3" name="Content Placeholder 2"/>
          <p:cNvSpPr>
            <a:spLocks noGrp="1"/>
          </p:cNvSpPr>
          <p:nvPr>
            <p:ph idx="1"/>
          </p:nvPr>
        </p:nvSpPr>
        <p:spPr>
          <a:xfrm>
            <a:off x="457200" y="1484784"/>
            <a:ext cx="8229600" cy="4641379"/>
          </a:xfrm>
        </p:spPr>
        <p:txBody>
          <a:bodyPr>
            <a:normAutofit fontScale="40000" lnSpcReduction="20000"/>
          </a:bodyPr>
          <a:lstStyle/>
          <a:p>
            <a:pPr lvl="0"/>
            <a:r>
              <a:rPr lang="en-US" sz="5100" b="1" dirty="0"/>
              <a:t>Annual Implementation Report (3</a:t>
            </a:r>
            <a:r>
              <a:rPr lang="en-US" sz="5100" b="1" dirty="0" smtClean="0"/>
              <a:t>)</a:t>
            </a:r>
          </a:p>
          <a:p>
            <a:pPr marL="0" lvl="0" indent="0">
              <a:buNone/>
            </a:pPr>
            <a:endParaRPr lang="en-US" sz="5100" b="1" dirty="0"/>
          </a:p>
          <a:p>
            <a:pPr marL="457200" lvl="1" indent="0">
              <a:buNone/>
            </a:pPr>
            <a:r>
              <a:rPr lang="en-US" sz="5100" b="1" dirty="0"/>
              <a:t>Why:</a:t>
            </a:r>
            <a:r>
              <a:rPr lang="en-US" sz="5100" dirty="0"/>
              <a:t>	Legal basis: Articles 50 &amp; 111 Regulation (EU) </a:t>
            </a:r>
            <a:r>
              <a:rPr lang="en-US" sz="5100" dirty="0" smtClean="0"/>
              <a:t>1303/2013</a:t>
            </a:r>
            <a:endParaRPr lang="en-US" sz="5100" dirty="0"/>
          </a:p>
          <a:p>
            <a:pPr marL="457200" lvl="1" indent="0">
              <a:buNone/>
            </a:pPr>
            <a:endParaRPr lang="en-US" sz="5100" dirty="0"/>
          </a:p>
          <a:p>
            <a:pPr marL="457200" lvl="1" indent="0">
              <a:buNone/>
            </a:pPr>
            <a:r>
              <a:rPr lang="en-US" sz="5100" dirty="0" smtClean="0"/>
              <a:t>		MA’s </a:t>
            </a:r>
            <a:r>
              <a:rPr lang="en-US" sz="5100" dirty="0"/>
              <a:t>need to compile data from all schemes into 		</a:t>
            </a:r>
            <a:r>
              <a:rPr lang="en-US" sz="5100" dirty="0" smtClean="0"/>
              <a:t>	</a:t>
            </a:r>
            <a:r>
              <a:rPr lang="en-US" sz="5100" dirty="0" err="1" smtClean="0"/>
              <a:t>Programme</a:t>
            </a:r>
            <a:r>
              <a:rPr lang="en-US" sz="5100" dirty="0" smtClean="0"/>
              <a:t> </a:t>
            </a:r>
            <a:r>
              <a:rPr lang="en-US" sz="5100" dirty="0"/>
              <a:t>Annual Implementation Report for </a:t>
            </a:r>
            <a:r>
              <a:rPr lang="en-US" sz="5100" dirty="0" smtClean="0"/>
              <a:t>reporting 		progress </a:t>
            </a:r>
            <a:r>
              <a:rPr lang="en-US" sz="5100" dirty="0"/>
              <a:t>with </a:t>
            </a:r>
            <a:r>
              <a:rPr lang="en-US" sz="5100" dirty="0" err="1"/>
              <a:t>programme</a:t>
            </a:r>
            <a:r>
              <a:rPr lang="en-US" sz="5100" dirty="0"/>
              <a:t> </a:t>
            </a:r>
            <a:r>
              <a:rPr lang="en-US" sz="5100" dirty="0" smtClean="0"/>
              <a:t>implementation to </a:t>
            </a:r>
            <a:r>
              <a:rPr lang="en-US" sz="5100" dirty="0"/>
              <a:t>EC.</a:t>
            </a:r>
          </a:p>
          <a:p>
            <a:pPr marL="457200" lvl="1" indent="0">
              <a:buNone/>
            </a:pPr>
            <a:endParaRPr lang="en-US" sz="5100" dirty="0"/>
          </a:p>
          <a:p>
            <a:pPr marL="457200" lvl="1" indent="0">
              <a:buNone/>
            </a:pPr>
            <a:r>
              <a:rPr lang="en-US" sz="5100" dirty="0" smtClean="0"/>
              <a:t>		Reports </a:t>
            </a:r>
            <a:r>
              <a:rPr lang="en-US" sz="5100" dirty="0"/>
              <a:t>need to be approved by </a:t>
            </a:r>
            <a:r>
              <a:rPr lang="en-US" sz="5100" dirty="0" err="1"/>
              <a:t>Programme</a:t>
            </a:r>
            <a:r>
              <a:rPr lang="en-US" sz="5100" dirty="0"/>
              <a:t> </a:t>
            </a:r>
            <a:r>
              <a:rPr lang="en-US" sz="5100" dirty="0" smtClean="0"/>
              <a:t>Monitoring 		Committee </a:t>
            </a:r>
            <a:r>
              <a:rPr lang="en-US" sz="5100" dirty="0"/>
              <a:t>before submission to EC.</a:t>
            </a:r>
          </a:p>
          <a:p>
            <a:pPr lvl="1"/>
            <a:endParaRPr lang="en-US" sz="5100" dirty="0"/>
          </a:p>
          <a:p>
            <a:pPr marL="457200" lvl="1" indent="0">
              <a:buNone/>
            </a:pPr>
            <a:r>
              <a:rPr lang="en-US" sz="5100" dirty="0" smtClean="0"/>
              <a:t>		If </a:t>
            </a:r>
            <a:r>
              <a:rPr lang="en-US" sz="5100" dirty="0"/>
              <a:t>the EC does not find the Annual </a:t>
            </a:r>
            <a:r>
              <a:rPr lang="en-US" sz="5100" dirty="0" smtClean="0"/>
              <a:t>Implementation Report 		admissible</a:t>
            </a:r>
            <a:r>
              <a:rPr lang="en-US" sz="5100" dirty="0"/>
              <a:t>, EC can decide to interrupt interim </a:t>
            </a:r>
            <a:r>
              <a:rPr lang="en-US" sz="5100" dirty="0" smtClean="0"/>
              <a:t>payments </a:t>
            </a:r>
            <a:r>
              <a:rPr lang="en-US" sz="5100" dirty="0"/>
              <a:t>to </a:t>
            </a:r>
            <a:r>
              <a:rPr lang="en-US" sz="5100" dirty="0" smtClean="0"/>
              <a:t>		Member </a:t>
            </a:r>
            <a:r>
              <a:rPr lang="en-US" sz="5100" dirty="0"/>
              <a:t>State.</a:t>
            </a:r>
            <a:endParaRPr lang="en-IE" sz="5100" dirty="0"/>
          </a:p>
        </p:txBody>
      </p:sp>
    </p:spTree>
    <p:extLst>
      <p:ext uri="{BB962C8B-B14F-4D97-AF65-F5344CB8AC3E}">
        <p14:creationId xmlns:p14="http://schemas.microsoft.com/office/powerpoint/2010/main" val="14161204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2) Data Collection </a:t>
            </a:r>
            <a:r>
              <a:rPr lang="en-US" dirty="0" smtClean="0"/>
              <a:t>Requirements</a:t>
            </a:r>
            <a:endParaRPr lang="en-IE" sz="3600" dirty="0"/>
          </a:p>
        </p:txBody>
      </p:sp>
      <p:sp>
        <p:nvSpPr>
          <p:cNvPr id="3" name="Content Placeholder 2"/>
          <p:cNvSpPr>
            <a:spLocks noGrp="1"/>
          </p:cNvSpPr>
          <p:nvPr>
            <p:ph idx="1"/>
          </p:nvPr>
        </p:nvSpPr>
        <p:spPr>
          <a:xfrm>
            <a:off x="539552" y="1916832"/>
            <a:ext cx="8229600" cy="3960440"/>
          </a:xfrm>
        </p:spPr>
        <p:txBody>
          <a:bodyPr>
            <a:normAutofit lnSpcReduction="10000"/>
          </a:bodyPr>
          <a:lstStyle/>
          <a:p>
            <a:pPr marL="0" indent="0">
              <a:buNone/>
            </a:pPr>
            <a:r>
              <a:rPr lang="en-US" b="1" dirty="0" smtClean="0"/>
              <a:t>	Data </a:t>
            </a:r>
            <a:r>
              <a:rPr lang="en-US" b="1" dirty="0"/>
              <a:t>to be recorded and stored in </a:t>
            </a:r>
            <a:r>
              <a:rPr lang="en-US" b="1" dirty="0" smtClean="0"/>
              <a:t>	</a:t>
            </a:r>
            <a:r>
              <a:rPr lang="en-US" b="1" dirty="0" err="1" smtClean="0"/>
              <a:t>computerised</a:t>
            </a:r>
            <a:r>
              <a:rPr lang="en-US" b="1" dirty="0" smtClean="0"/>
              <a:t> </a:t>
            </a:r>
            <a:r>
              <a:rPr lang="en-US" b="1" dirty="0"/>
              <a:t>form </a:t>
            </a:r>
            <a:r>
              <a:rPr lang="en-US" dirty="0" smtClean="0"/>
              <a:t>(</a:t>
            </a:r>
            <a:r>
              <a:rPr lang="en-US" dirty="0"/>
              <a:t>Article 125(8) of </a:t>
            </a:r>
            <a:r>
              <a:rPr lang="en-US" dirty="0" smtClean="0"/>
              <a:t>	Regulation </a:t>
            </a:r>
            <a:r>
              <a:rPr lang="en-US" dirty="0"/>
              <a:t>(EU) No 1303/2013) </a:t>
            </a:r>
          </a:p>
          <a:p>
            <a:pPr marL="0" indent="0">
              <a:buNone/>
            </a:pPr>
            <a:r>
              <a:rPr lang="en-US" dirty="0" smtClean="0"/>
              <a:t>	</a:t>
            </a:r>
            <a:r>
              <a:rPr lang="en-US" b="1" u="sng" dirty="0" smtClean="0"/>
              <a:t>… for each operation</a:t>
            </a:r>
            <a:endParaRPr lang="en-US" b="1" u="sng" dirty="0"/>
          </a:p>
          <a:p>
            <a:pPr marL="0" indent="0">
              <a:buNone/>
            </a:pPr>
            <a:endParaRPr lang="en-US" sz="1600" i="1" dirty="0" smtClean="0"/>
          </a:p>
          <a:p>
            <a:pPr marL="0" indent="0" algn="ctr">
              <a:buNone/>
            </a:pPr>
            <a:r>
              <a:rPr lang="en-US" sz="1800" i="1" dirty="0" smtClean="0"/>
              <a:t>Delegated </a:t>
            </a:r>
            <a:r>
              <a:rPr lang="en-US" sz="1800" i="1" dirty="0"/>
              <a:t>Regulation (EU) 480/2014, Article 24 </a:t>
            </a:r>
          </a:p>
          <a:p>
            <a:pPr marL="0" indent="0">
              <a:buNone/>
            </a:pPr>
            <a:endParaRPr lang="en-IE" sz="2400" dirty="0" smtClean="0"/>
          </a:p>
          <a:p>
            <a:pPr marL="0" indent="0">
              <a:buNone/>
            </a:pPr>
            <a:r>
              <a:rPr lang="en-IE" sz="2400" dirty="0" smtClean="0"/>
              <a:t>Legal </a:t>
            </a:r>
            <a:r>
              <a:rPr lang="en-IE" sz="2400" dirty="0"/>
              <a:t>basis: </a:t>
            </a:r>
            <a:r>
              <a:rPr lang="en-IE" sz="2400" dirty="0" smtClean="0"/>
              <a:t>	Art</a:t>
            </a:r>
            <a:r>
              <a:rPr lang="en-IE" sz="2400" dirty="0"/>
              <a:t>. 125.8 CPR and Art. 24 &amp; Annex III of </a:t>
            </a:r>
            <a:r>
              <a:rPr lang="en-IE" sz="2400" dirty="0" smtClean="0"/>
              <a:t>			Delegated </a:t>
            </a:r>
            <a:r>
              <a:rPr lang="en-IE" sz="2400" dirty="0"/>
              <a:t>Regulation (EU) 480/2014 </a:t>
            </a:r>
          </a:p>
          <a:p>
            <a:pPr marL="0" indent="0">
              <a:buNone/>
            </a:pPr>
            <a:endParaRPr lang="en-IE" dirty="0"/>
          </a:p>
        </p:txBody>
      </p:sp>
    </p:spTree>
    <p:extLst>
      <p:ext uri="{BB962C8B-B14F-4D97-AF65-F5344CB8AC3E}">
        <p14:creationId xmlns:p14="http://schemas.microsoft.com/office/powerpoint/2010/main" val="2588380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2) Data Collection </a:t>
            </a:r>
            <a:r>
              <a:rPr lang="en-US" dirty="0" smtClean="0"/>
              <a:t>Requirements (2)</a:t>
            </a:r>
            <a:endParaRPr lang="en-IE" dirty="0"/>
          </a:p>
        </p:txBody>
      </p:sp>
      <p:sp>
        <p:nvSpPr>
          <p:cNvPr id="3" name="Content Placeholder 2"/>
          <p:cNvSpPr>
            <a:spLocks noGrp="1"/>
          </p:cNvSpPr>
          <p:nvPr>
            <p:ph idx="1"/>
          </p:nvPr>
        </p:nvSpPr>
        <p:spPr>
          <a:xfrm>
            <a:off x="539552" y="1556792"/>
            <a:ext cx="8229600" cy="3877891"/>
          </a:xfrm>
        </p:spPr>
        <p:txBody>
          <a:bodyPr>
            <a:normAutofit/>
          </a:bodyPr>
          <a:lstStyle/>
          <a:p>
            <a:pPr marL="1074738" indent="-263525"/>
            <a:r>
              <a:rPr lang="en-IE" b="1" dirty="0"/>
              <a:t>NEW IT System</a:t>
            </a:r>
            <a:r>
              <a:rPr lang="en-IE" dirty="0"/>
              <a:t>! </a:t>
            </a:r>
          </a:p>
          <a:p>
            <a:pPr marL="1074738" indent="-263525"/>
            <a:r>
              <a:rPr lang="en-IE" dirty="0"/>
              <a:t>Expected to be operational towards end 2016 – interim arrangements until then</a:t>
            </a:r>
          </a:p>
          <a:p>
            <a:pPr marL="1074738" indent="-263525"/>
            <a:r>
              <a:rPr lang="en-IE" dirty="0"/>
              <a:t>LAs required to record project data (financial &amp; activity</a:t>
            </a:r>
            <a:r>
              <a:rPr lang="en-IE" dirty="0" smtClean="0"/>
              <a:t>)</a:t>
            </a:r>
            <a:endParaRPr lang="en-IE" dirty="0"/>
          </a:p>
        </p:txBody>
      </p:sp>
    </p:spTree>
    <p:extLst>
      <p:ext uri="{BB962C8B-B14F-4D97-AF65-F5344CB8AC3E}">
        <p14:creationId xmlns:p14="http://schemas.microsoft.com/office/powerpoint/2010/main" val="20259309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fontScale="90000"/>
          </a:bodyPr>
          <a:lstStyle/>
          <a:p>
            <a:r>
              <a:rPr lang="en-US" dirty="0"/>
              <a:t>2) Data Collection Requirements </a:t>
            </a:r>
            <a:r>
              <a:rPr lang="en-US" sz="3600" dirty="0" smtClean="0"/>
              <a:t>(3)</a:t>
            </a:r>
            <a:endParaRPr lang="en-IE" dirty="0"/>
          </a:p>
        </p:txBody>
      </p:sp>
      <p:sp>
        <p:nvSpPr>
          <p:cNvPr id="3" name="Content Placeholder 2"/>
          <p:cNvSpPr>
            <a:spLocks noGrp="1"/>
          </p:cNvSpPr>
          <p:nvPr>
            <p:ph idx="1"/>
          </p:nvPr>
        </p:nvSpPr>
        <p:spPr>
          <a:xfrm>
            <a:off x="457200" y="980728"/>
            <a:ext cx="8229600" cy="5184576"/>
          </a:xfrm>
        </p:spPr>
        <p:txBody>
          <a:bodyPr>
            <a:noAutofit/>
          </a:bodyPr>
          <a:lstStyle/>
          <a:p>
            <a:pPr marL="0" indent="0">
              <a:buNone/>
            </a:pPr>
            <a:r>
              <a:rPr lang="en-US" sz="2000" b="1" dirty="0" smtClean="0"/>
              <a:t>List </a:t>
            </a:r>
            <a:r>
              <a:rPr lang="en-US" sz="2000" b="1" dirty="0"/>
              <a:t>of data to be recorded and stored in </a:t>
            </a:r>
            <a:r>
              <a:rPr lang="en-US" sz="2000" b="1" dirty="0" err="1"/>
              <a:t>computerised</a:t>
            </a:r>
            <a:r>
              <a:rPr lang="en-US" sz="2000" b="1" dirty="0"/>
              <a:t> form in the monitoring system (referred to in Article 24</a:t>
            </a:r>
            <a:r>
              <a:rPr lang="en-US" sz="2000" b="1" dirty="0" smtClean="0"/>
              <a:t>)</a:t>
            </a:r>
          </a:p>
          <a:p>
            <a:r>
              <a:rPr lang="en-US" sz="2000" dirty="0" smtClean="0"/>
              <a:t>113 </a:t>
            </a:r>
            <a:r>
              <a:rPr lang="en-US" sz="2000" dirty="0"/>
              <a:t>fields in total</a:t>
            </a:r>
          </a:p>
          <a:p>
            <a:r>
              <a:rPr lang="en-IE" sz="2000" dirty="0"/>
              <a:t>IT system will cover all relevant fields (less than 113!)</a:t>
            </a:r>
          </a:p>
          <a:p>
            <a:r>
              <a:rPr lang="en-IE" sz="2000" u="sng" dirty="0"/>
              <a:t>Examples for data to be </a:t>
            </a:r>
            <a:r>
              <a:rPr lang="en-IE" sz="2000" u="sng" dirty="0" smtClean="0"/>
              <a:t>recorded </a:t>
            </a:r>
            <a:r>
              <a:rPr lang="en-IE" sz="2000" dirty="0"/>
              <a:t>(list is not exhaustive):</a:t>
            </a:r>
          </a:p>
          <a:p>
            <a:pPr marL="536575" indent="-182563">
              <a:spcBef>
                <a:spcPts val="0"/>
              </a:spcBef>
              <a:buFontTx/>
              <a:buChar char="-"/>
            </a:pPr>
            <a:r>
              <a:rPr lang="en-IE" sz="1800" dirty="0"/>
              <a:t>Data on the beneficiary (legal status, VAT situation, contact details)</a:t>
            </a:r>
          </a:p>
          <a:p>
            <a:pPr marL="536575" indent="-182563">
              <a:spcBef>
                <a:spcPts val="0"/>
              </a:spcBef>
              <a:buFontTx/>
              <a:buChar char="-"/>
            </a:pPr>
            <a:r>
              <a:rPr lang="en-IE" sz="1800" dirty="0"/>
              <a:t>Data on the operation (project ref., description, start/end dates)</a:t>
            </a:r>
          </a:p>
          <a:p>
            <a:pPr marL="536575" indent="-182563">
              <a:spcBef>
                <a:spcPts val="0"/>
              </a:spcBef>
              <a:buFontTx/>
              <a:buChar char="-"/>
            </a:pPr>
            <a:r>
              <a:rPr lang="en-IE" sz="1800" dirty="0"/>
              <a:t>Data on categories of intervention (e.g. location)</a:t>
            </a:r>
          </a:p>
          <a:p>
            <a:pPr marL="536575" indent="-182563">
              <a:spcBef>
                <a:spcPts val="0"/>
              </a:spcBef>
              <a:buFontTx/>
              <a:buChar char="-"/>
            </a:pPr>
            <a:r>
              <a:rPr lang="en-IE" sz="1800" dirty="0"/>
              <a:t>Data on indicators (result &amp; output, incl. targets and achievements, broken down by gender, if relevant)</a:t>
            </a:r>
          </a:p>
          <a:p>
            <a:pPr marL="536575" indent="-182563">
              <a:spcBef>
                <a:spcPts val="0"/>
              </a:spcBef>
              <a:buFontTx/>
              <a:buChar char="-"/>
            </a:pPr>
            <a:r>
              <a:rPr lang="en-IE" sz="1800" dirty="0"/>
              <a:t>Financial data (total eligible expenditure, total public expenditure as approved and actual costs)</a:t>
            </a:r>
          </a:p>
          <a:p>
            <a:pPr marL="536575" indent="-182563">
              <a:spcBef>
                <a:spcPts val="0"/>
              </a:spcBef>
              <a:buFontTx/>
              <a:buChar char="-"/>
            </a:pPr>
            <a:r>
              <a:rPr lang="en-IE" sz="1800" dirty="0"/>
              <a:t>Data on payment claims (date of receipt, date of payment, amounts, net revenue generated, date of verifications, date of </a:t>
            </a:r>
            <a:r>
              <a:rPr lang="en-IE" sz="1800" dirty="0" smtClean="0"/>
              <a:t>audits,)</a:t>
            </a:r>
          </a:p>
          <a:p>
            <a:pPr marL="536575" indent="-182563">
              <a:spcBef>
                <a:spcPts val="0"/>
              </a:spcBef>
              <a:buFontTx/>
              <a:buChar char="-"/>
            </a:pPr>
            <a:r>
              <a:rPr lang="en-IE" sz="1800" dirty="0" smtClean="0"/>
              <a:t>Data </a:t>
            </a:r>
            <a:r>
              <a:rPr lang="en-IE" sz="1800" dirty="0"/>
              <a:t>on expenditure in payment claim (incurred &amp; paid, eligibility, contracts incl. procurement </a:t>
            </a:r>
            <a:r>
              <a:rPr lang="en-IE" sz="1800" dirty="0" smtClean="0"/>
              <a:t>procedures, irregularities)</a:t>
            </a:r>
            <a:endParaRPr lang="en-IE" sz="1800" dirty="0"/>
          </a:p>
          <a:p>
            <a:pPr marL="352425" indent="-169863">
              <a:spcBef>
                <a:spcPts val="600"/>
              </a:spcBef>
              <a:buNone/>
            </a:pPr>
            <a:r>
              <a:rPr lang="en-US" sz="1800" i="1" dirty="0" smtClean="0"/>
              <a:t>(Delegated </a:t>
            </a:r>
            <a:r>
              <a:rPr lang="en-US" sz="1800" i="1" dirty="0"/>
              <a:t>Regulation (EU) 480/2014, ANNEX </a:t>
            </a:r>
            <a:r>
              <a:rPr lang="en-US" sz="1800" i="1" dirty="0" smtClean="0"/>
              <a:t>III) </a:t>
            </a:r>
            <a:endParaRPr lang="en-US" sz="1800" i="1" dirty="0"/>
          </a:p>
          <a:p>
            <a:pPr marL="536575" indent="-182563">
              <a:spcBef>
                <a:spcPts val="0"/>
              </a:spcBef>
              <a:buFontTx/>
              <a:buChar char="-"/>
            </a:pPr>
            <a:endParaRPr lang="en-IE" sz="1800" dirty="0" smtClean="0"/>
          </a:p>
        </p:txBody>
      </p:sp>
    </p:spTree>
    <p:extLst>
      <p:ext uri="{BB962C8B-B14F-4D97-AF65-F5344CB8AC3E}">
        <p14:creationId xmlns:p14="http://schemas.microsoft.com/office/powerpoint/2010/main" val="42033283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2) Data Collection Requirements </a:t>
            </a:r>
            <a:r>
              <a:rPr lang="en-US" sz="3600" dirty="0" smtClean="0"/>
              <a:t>(4)</a:t>
            </a:r>
            <a:endParaRPr lang="en-IE" dirty="0"/>
          </a:p>
        </p:txBody>
      </p:sp>
      <p:sp>
        <p:nvSpPr>
          <p:cNvPr id="3" name="Content Placeholder 2"/>
          <p:cNvSpPr>
            <a:spLocks noGrp="1"/>
          </p:cNvSpPr>
          <p:nvPr>
            <p:ph idx="1"/>
          </p:nvPr>
        </p:nvSpPr>
        <p:spPr>
          <a:xfrm>
            <a:off x="539552" y="1556792"/>
            <a:ext cx="8229600" cy="4464496"/>
          </a:xfrm>
        </p:spPr>
        <p:txBody>
          <a:bodyPr>
            <a:normAutofit fontScale="77500" lnSpcReduction="20000"/>
          </a:bodyPr>
          <a:lstStyle/>
          <a:p>
            <a:pPr marL="0" indent="0">
              <a:buNone/>
            </a:pPr>
            <a:r>
              <a:rPr lang="en-US" b="1" dirty="0" smtClean="0"/>
              <a:t>Use </a:t>
            </a:r>
            <a:r>
              <a:rPr lang="en-US" b="1" dirty="0"/>
              <a:t>of data </a:t>
            </a:r>
            <a:r>
              <a:rPr lang="en-US" b="1" dirty="0" smtClean="0"/>
              <a:t>collected:</a:t>
            </a:r>
            <a:endParaRPr lang="en-US" b="1" dirty="0"/>
          </a:p>
          <a:p>
            <a:r>
              <a:rPr lang="en-US" dirty="0" smtClean="0"/>
              <a:t>… </a:t>
            </a:r>
            <a:r>
              <a:rPr lang="en-US" dirty="0"/>
              <a:t>take all necessary measures to prevent any </a:t>
            </a:r>
            <a:r>
              <a:rPr lang="en-US" dirty="0" err="1" smtClean="0"/>
              <a:t>unauthorised</a:t>
            </a:r>
            <a:r>
              <a:rPr lang="en-US" dirty="0" smtClean="0"/>
              <a:t> </a:t>
            </a:r>
            <a:r>
              <a:rPr lang="en-US" dirty="0"/>
              <a:t>disclosure of, or access to, the data </a:t>
            </a:r>
            <a:r>
              <a:rPr lang="en-US" dirty="0" smtClean="0"/>
              <a:t>collected </a:t>
            </a:r>
            <a:endParaRPr lang="en-US" dirty="0"/>
          </a:p>
          <a:p>
            <a:endParaRPr lang="en-US" dirty="0"/>
          </a:p>
          <a:p>
            <a:r>
              <a:rPr lang="en-US" dirty="0" smtClean="0"/>
              <a:t>… use </a:t>
            </a:r>
            <a:r>
              <a:rPr lang="en-US" dirty="0"/>
              <a:t>the data collected </a:t>
            </a:r>
            <a:r>
              <a:rPr lang="en-US" dirty="0" smtClean="0"/>
              <a:t>for </a:t>
            </a:r>
            <a:r>
              <a:rPr lang="en-US" dirty="0"/>
              <a:t>the sole purpose of fulfilling its </a:t>
            </a:r>
            <a:r>
              <a:rPr lang="en-US" dirty="0" smtClean="0"/>
              <a:t>responsibilities </a:t>
            </a:r>
            <a:endParaRPr lang="en-US" dirty="0"/>
          </a:p>
          <a:p>
            <a:endParaRPr lang="en-US" dirty="0"/>
          </a:p>
          <a:p>
            <a:r>
              <a:rPr lang="en-US" dirty="0" smtClean="0"/>
              <a:t>… </a:t>
            </a:r>
            <a:r>
              <a:rPr lang="en-US" dirty="0"/>
              <a:t>data collected shall not be sent to persons other than those in the Member States or within the Union institutions whose duties require that they have access to it in accordance with the applicable </a:t>
            </a:r>
            <a:r>
              <a:rPr lang="en-US" dirty="0" smtClean="0"/>
              <a:t>rules.</a:t>
            </a:r>
          </a:p>
          <a:p>
            <a:pPr marL="0" indent="0">
              <a:spcBef>
                <a:spcPts val="1200"/>
              </a:spcBef>
              <a:buNone/>
            </a:pPr>
            <a:r>
              <a:rPr lang="en-US" sz="2600" i="1" dirty="0"/>
              <a:t>Delegated Regulation (EU) 480/2014, Article 26 </a:t>
            </a:r>
            <a:endParaRPr lang="en-US" sz="2600" dirty="0" smtClean="0"/>
          </a:p>
          <a:p>
            <a:endParaRPr lang="en-US" dirty="0"/>
          </a:p>
        </p:txBody>
      </p:sp>
    </p:spTree>
    <p:extLst>
      <p:ext uri="{BB962C8B-B14F-4D97-AF65-F5344CB8AC3E}">
        <p14:creationId xmlns:p14="http://schemas.microsoft.com/office/powerpoint/2010/main" val="249524133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275</TotalTime>
  <Words>557</Words>
  <Application>Microsoft Office PowerPoint</Application>
  <PresentationFormat>On-screen Show (4:3)</PresentationFormat>
  <Paragraphs>134</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 S&amp;E and BMW Regional Operational Programmes 14 – 20  Training for Local Authorities involved in DUCGS projects, 21st April 2016  REPORTING, DATA COLLECTION &amp; MANAGEMENT VERIFICATIONS </vt:lpstr>
      <vt:lpstr>OVERVIEW</vt:lpstr>
      <vt:lpstr>1) Reporting Requirements</vt:lpstr>
      <vt:lpstr>1) Reporting Requirements (2)</vt:lpstr>
      <vt:lpstr>1) Reporting Requirements (3)</vt:lpstr>
      <vt:lpstr>2) Data Collection Requirements</vt:lpstr>
      <vt:lpstr>2) Data Collection Requirements (2)</vt:lpstr>
      <vt:lpstr>2) Data Collection Requirements (3)</vt:lpstr>
      <vt:lpstr>2) Data Collection Requirements (4)</vt:lpstr>
      <vt:lpstr>3) Management Verifications</vt:lpstr>
      <vt:lpstr>3) Management Verifications (2)</vt:lpstr>
      <vt:lpstr>3) Management Verifications (3)</vt:lpstr>
      <vt:lpstr>3) Management Verifications (4)</vt:lpstr>
      <vt:lpstr>Contacts  </vt:lpstr>
      <vt:lpstr>THANK YOU!</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Oonagh Hearne</dc:creator>
  <cp:lastModifiedBy>Karen Coughlan</cp:lastModifiedBy>
  <cp:revision>34</cp:revision>
  <dcterms:created xsi:type="dcterms:W3CDTF">2014-11-24T17:09:39Z</dcterms:created>
  <dcterms:modified xsi:type="dcterms:W3CDTF">2016-04-20T09:34:17Z</dcterms:modified>
</cp:coreProperties>
</file>