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 id="2147483736" r:id="rId2"/>
  </p:sldMasterIdLst>
  <p:notesMasterIdLst>
    <p:notesMasterId r:id="rId34"/>
  </p:notesMasterIdLst>
  <p:handoutMasterIdLst>
    <p:handoutMasterId r:id="rId35"/>
  </p:handoutMasterIdLst>
  <p:sldIdLst>
    <p:sldId id="385" r:id="rId3"/>
    <p:sldId id="443" r:id="rId4"/>
    <p:sldId id="470" r:id="rId5"/>
    <p:sldId id="466" r:id="rId6"/>
    <p:sldId id="440" r:id="rId7"/>
    <p:sldId id="441" r:id="rId8"/>
    <p:sldId id="442" r:id="rId9"/>
    <p:sldId id="444" r:id="rId10"/>
    <p:sldId id="445" r:id="rId11"/>
    <p:sldId id="459" r:id="rId12"/>
    <p:sldId id="454" r:id="rId13"/>
    <p:sldId id="446" r:id="rId14"/>
    <p:sldId id="449" r:id="rId15"/>
    <p:sldId id="468" r:id="rId16"/>
    <p:sldId id="460" r:id="rId17"/>
    <p:sldId id="295" r:id="rId18"/>
    <p:sldId id="464" r:id="rId19"/>
    <p:sldId id="438" r:id="rId20"/>
    <p:sldId id="472" r:id="rId21"/>
    <p:sldId id="452" r:id="rId22"/>
    <p:sldId id="455" r:id="rId23"/>
    <p:sldId id="462" r:id="rId24"/>
    <p:sldId id="474" r:id="rId25"/>
    <p:sldId id="458" r:id="rId26"/>
    <p:sldId id="463" r:id="rId27"/>
    <p:sldId id="476" r:id="rId28"/>
    <p:sldId id="447" r:id="rId29"/>
    <p:sldId id="465" r:id="rId30"/>
    <p:sldId id="448" r:id="rId31"/>
    <p:sldId id="439" r:id="rId32"/>
    <p:sldId id="47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B7D"/>
    <a:srgbClr val="9FE3EC"/>
    <a:srgbClr val="8EC8B0"/>
    <a:srgbClr val="4EBEC0"/>
    <a:srgbClr val="4DBEC1"/>
    <a:srgbClr val="4FBFC1"/>
    <a:srgbClr val="A4C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00" autoAdjust="0"/>
    <p:restoredTop sz="94676" autoAdjust="0"/>
  </p:normalViewPr>
  <p:slideViewPr>
    <p:cSldViewPr snapToGrid="0">
      <p:cViewPr varScale="1">
        <p:scale>
          <a:sx n="69" d="100"/>
          <a:sy n="69" d="100"/>
        </p:scale>
        <p:origin x="77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A8E42-DD79-40BB-9F42-0AB128325CC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90B2BB8E-C740-462C-9BDD-F8F7C8BFEA27}">
      <dgm:prSet phldrT="[Text]" custT="1"/>
      <dgm:spPr>
        <a:solidFill>
          <a:srgbClr val="1F497D"/>
        </a:solidFill>
      </dgm:spPr>
      <dgm:t>
        <a:bodyPr/>
        <a:lstStyle/>
        <a:p>
          <a:pPr algn="ctr"/>
          <a:r>
            <a:rPr lang="de-DE" sz="2000" b="1" dirty="0">
              <a:solidFill>
                <a:schemeClr val="bg1"/>
              </a:solidFill>
              <a:latin typeface="Arial" pitchFamily="34" charset="0"/>
              <a:cs typeface="Arial" pitchFamily="34" charset="0"/>
            </a:rPr>
            <a:t>First Level Control</a:t>
          </a:r>
          <a:endParaRPr lang="en-GB" sz="2000" b="1" dirty="0">
            <a:solidFill>
              <a:schemeClr val="bg1"/>
            </a:solidFill>
            <a:latin typeface="Arial" pitchFamily="34" charset="0"/>
            <a:cs typeface="Arial" pitchFamily="34" charset="0"/>
          </a:endParaRPr>
        </a:p>
      </dgm:t>
    </dgm:pt>
    <dgm:pt modelId="{8006488D-E110-4EB7-B838-1B45E0BBCE58}" type="parTrans" cxnId="{112582C9-071A-4B5C-93F1-BE4CC2F19C4A}">
      <dgm:prSet/>
      <dgm:spPr/>
      <dgm:t>
        <a:bodyPr/>
        <a:lstStyle/>
        <a:p>
          <a:pPr algn="ctr"/>
          <a:endParaRPr lang="en-GB">
            <a:latin typeface="Arial" pitchFamily="34" charset="0"/>
            <a:cs typeface="Arial" pitchFamily="34" charset="0"/>
          </a:endParaRPr>
        </a:p>
      </dgm:t>
    </dgm:pt>
    <dgm:pt modelId="{38244212-883C-46C0-BCEB-415CAC3CE27B}" type="sibTrans" cxnId="{112582C9-071A-4B5C-93F1-BE4CC2F19C4A}">
      <dgm:prSet/>
      <dgm:spPr/>
      <dgm:t>
        <a:bodyPr/>
        <a:lstStyle/>
        <a:p>
          <a:pPr algn="ctr"/>
          <a:endParaRPr lang="en-GB">
            <a:latin typeface="Arial" pitchFamily="34" charset="0"/>
            <a:cs typeface="Arial" pitchFamily="34" charset="0"/>
          </a:endParaRPr>
        </a:p>
      </dgm:t>
    </dgm:pt>
    <dgm:pt modelId="{158767C1-56BB-4488-AF8A-63D369AEDA8D}">
      <dgm:prSet phldrT="[Text]" custT="1"/>
      <dgm:spPr>
        <a:solidFill>
          <a:srgbClr val="FFC000"/>
        </a:solidFill>
      </dgm:spPr>
      <dgm:t>
        <a:bodyPr/>
        <a:lstStyle/>
        <a:p>
          <a:pPr algn="ctr"/>
          <a:r>
            <a:rPr lang="en-GB" sz="1800" b="1" dirty="0">
              <a:solidFill>
                <a:schemeClr val="bg2"/>
              </a:solidFill>
              <a:latin typeface="Arial" pitchFamily="34" charset="0"/>
              <a:cs typeface="Arial" pitchFamily="34" charset="0"/>
            </a:rPr>
            <a:t>Centralised</a:t>
          </a:r>
          <a:r>
            <a:rPr lang="en-GB" sz="1800" dirty="0">
              <a:solidFill>
                <a:schemeClr val="bg2"/>
              </a:solidFill>
              <a:latin typeface="Arial" pitchFamily="34" charset="0"/>
              <a:cs typeface="Arial" pitchFamily="34" charset="0"/>
            </a:rPr>
            <a:t> First Level Control</a:t>
          </a:r>
        </a:p>
      </dgm:t>
    </dgm:pt>
    <dgm:pt modelId="{20E36968-2560-4331-8B69-B46130C19916}" type="parTrans" cxnId="{FF01AE9C-0E0D-494A-B581-A412E7EAA025}">
      <dgm:prSet/>
      <dgm:spPr/>
      <dgm:t>
        <a:bodyPr/>
        <a:lstStyle/>
        <a:p>
          <a:pPr algn="ctr"/>
          <a:endParaRPr lang="en-GB">
            <a:latin typeface="Arial" pitchFamily="34" charset="0"/>
            <a:cs typeface="Arial" pitchFamily="34" charset="0"/>
          </a:endParaRPr>
        </a:p>
      </dgm:t>
    </dgm:pt>
    <dgm:pt modelId="{5BDADC14-F44A-4F8D-9D86-AAA9537EC1BF}" type="sibTrans" cxnId="{FF01AE9C-0E0D-494A-B581-A412E7EAA025}">
      <dgm:prSet/>
      <dgm:spPr/>
      <dgm:t>
        <a:bodyPr/>
        <a:lstStyle/>
        <a:p>
          <a:pPr algn="ctr"/>
          <a:endParaRPr lang="en-GB">
            <a:latin typeface="Arial" pitchFamily="34" charset="0"/>
            <a:cs typeface="Arial" pitchFamily="34" charset="0"/>
          </a:endParaRPr>
        </a:p>
      </dgm:t>
    </dgm:pt>
    <dgm:pt modelId="{F2042F68-9E5F-4834-AB22-6506C3CBDC08}">
      <dgm:prSet phldrT="[Text]" custT="1"/>
      <dgm:spPr>
        <a:solidFill>
          <a:srgbClr val="FFC000"/>
        </a:solidFill>
      </dgm:spPr>
      <dgm:t>
        <a:bodyPr/>
        <a:lstStyle/>
        <a:p>
          <a:pPr algn="ctr"/>
          <a:r>
            <a:rPr lang="en-GB" sz="1800" dirty="0">
              <a:solidFill>
                <a:schemeClr val="bg2"/>
              </a:solidFill>
              <a:latin typeface="Arial" pitchFamily="34" charset="0"/>
              <a:cs typeface="Arial" pitchFamily="34" charset="0"/>
            </a:rPr>
            <a:t>public controller</a:t>
          </a:r>
        </a:p>
      </dgm:t>
    </dgm:pt>
    <dgm:pt modelId="{6259E040-3FBA-447F-A384-E4EDCA2308B2}" type="parTrans" cxnId="{9EF52FCC-79C4-4955-9FC0-D9F660693AA7}">
      <dgm:prSet/>
      <dgm:spPr/>
      <dgm:t>
        <a:bodyPr/>
        <a:lstStyle/>
        <a:p>
          <a:pPr algn="ctr"/>
          <a:endParaRPr lang="en-GB">
            <a:latin typeface="Arial" pitchFamily="34" charset="0"/>
            <a:cs typeface="Arial" pitchFamily="34" charset="0"/>
          </a:endParaRPr>
        </a:p>
      </dgm:t>
    </dgm:pt>
    <dgm:pt modelId="{CD13D514-FD8F-4D69-BAE9-356CC4AB636F}" type="sibTrans" cxnId="{9EF52FCC-79C4-4955-9FC0-D9F660693AA7}">
      <dgm:prSet/>
      <dgm:spPr/>
      <dgm:t>
        <a:bodyPr/>
        <a:lstStyle/>
        <a:p>
          <a:pPr algn="ctr"/>
          <a:endParaRPr lang="en-GB">
            <a:latin typeface="Arial" pitchFamily="34" charset="0"/>
            <a:cs typeface="Arial" pitchFamily="34" charset="0"/>
          </a:endParaRPr>
        </a:p>
      </dgm:t>
    </dgm:pt>
    <dgm:pt modelId="{8C224C22-A857-42AF-A58D-2C5AFA6BA43C}">
      <dgm:prSet phldrT="[Text]" custT="1"/>
      <dgm:spPr>
        <a:solidFill>
          <a:srgbClr val="FFC000"/>
        </a:solidFill>
      </dgm:spPr>
      <dgm:t>
        <a:bodyPr/>
        <a:lstStyle/>
        <a:p>
          <a:pPr algn="ctr"/>
          <a:r>
            <a:rPr lang="en-GB" sz="1800" dirty="0">
              <a:solidFill>
                <a:schemeClr val="bg2"/>
              </a:solidFill>
              <a:latin typeface="Arial" pitchFamily="34" charset="0"/>
              <a:cs typeface="Arial" pitchFamily="34" charset="0"/>
            </a:rPr>
            <a:t>private controller</a:t>
          </a:r>
        </a:p>
      </dgm:t>
    </dgm:pt>
    <dgm:pt modelId="{D89B4E44-81B6-4045-9555-22DD8137CCC9}" type="parTrans" cxnId="{BBB744AE-C7B0-40BA-B836-3AC58A3ED0EC}">
      <dgm:prSet/>
      <dgm:spPr/>
      <dgm:t>
        <a:bodyPr/>
        <a:lstStyle/>
        <a:p>
          <a:pPr algn="ctr"/>
          <a:endParaRPr lang="en-GB">
            <a:latin typeface="Arial" pitchFamily="34" charset="0"/>
            <a:cs typeface="Arial" pitchFamily="34" charset="0"/>
          </a:endParaRPr>
        </a:p>
      </dgm:t>
    </dgm:pt>
    <dgm:pt modelId="{DC181B5A-8D58-4F75-8C03-86064E5B69E8}" type="sibTrans" cxnId="{BBB744AE-C7B0-40BA-B836-3AC58A3ED0EC}">
      <dgm:prSet/>
      <dgm:spPr/>
      <dgm:t>
        <a:bodyPr/>
        <a:lstStyle/>
        <a:p>
          <a:pPr algn="ctr"/>
          <a:endParaRPr lang="en-GB">
            <a:latin typeface="Arial" pitchFamily="34" charset="0"/>
            <a:cs typeface="Arial" pitchFamily="34" charset="0"/>
          </a:endParaRPr>
        </a:p>
      </dgm:t>
    </dgm:pt>
    <dgm:pt modelId="{6953154F-F87B-4F63-BB2C-9E7D62C8879F}">
      <dgm:prSet phldrT="[Text]" custT="1"/>
      <dgm:spPr>
        <a:solidFill>
          <a:srgbClr val="008000"/>
        </a:solidFill>
      </dgm:spPr>
      <dgm:t>
        <a:bodyPr/>
        <a:lstStyle/>
        <a:p>
          <a:pPr algn="ctr"/>
          <a:r>
            <a:rPr lang="en-GB" sz="1800" b="1" dirty="0">
              <a:latin typeface="Arial" pitchFamily="34" charset="0"/>
              <a:cs typeface="Arial" pitchFamily="34" charset="0"/>
            </a:rPr>
            <a:t>Decentralised</a:t>
          </a:r>
          <a:r>
            <a:rPr lang="en-GB" sz="1800" dirty="0">
              <a:latin typeface="Arial" pitchFamily="34" charset="0"/>
              <a:cs typeface="Arial" pitchFamily="34" charset="0"/>
            </a:rPr>
            <a:t> First Level Control</a:t>
          </a:r>
        </a:p>
      </dgm:t>
    </dgm:pt>
    <dgm:pt modelId="{E2365475-7F26-4957-BBDF-6B724AAF5D1B}" type="parTrans" cxnId="{54A7326A-F8CE-4478-B361-12CAD2BC6390}">
      <dgm:prSet/>
      <dgm:spPr/>
      <dgm:t>
        <a:bodyPr/>
        <a:lstStyle/>
        <a:p>
          <a:pPr algn="ctr"/>
          <a:endParaRPr lang="en-GB">
            <a:latin typeface="Arial" pitchFamily="34" charset="0"/>
            <a:cs typeface="Arial" pitchFamily="34" charset="0"/>
          </a:endParaRPr>
        </a:p>
      </dgm:t>
    </dgm:pt>
    <dgm:pt modelId="{1D78E819-37A6-42EB-977F-EE250137BB30}" type="sibTrans" cxnId="{54A7326A-F8CE-4478-B361-12CAD2BC6390}">
      <dgm:prSet/>
      <dgm:spPr/>
      <dgm:t>
        <a:bodyPr/>
        <a:lstStyle/>
        <a:p>
          <a:pPr algn="ctr"/>
          <a:endParaRPr lang="en-GB">
            <a:latin typeface="Arial" pitchFamily="34" charset="0"/>
            <a:cs typeface="Arial" pitchFamily="34" charset="0"/>
          </a:endParaRPr>
        </a:p>
      </dgm:t>
    </dgm:pt>
    <dgm:pt modelId="{07089901-AD44-4CF1-97A7-B22DAD8462ED}">
      <dgm:prSet phldrT="[Text]" custT="1"/>
      <dgm:spPr>
        <a:solidFill>
          <a:srgbClr val="008000"/>
        </a:solidFill>
      </dgm:spPr>
      <dgm:t>
        <a:bodyPr/>
        <a:lstStyle/>
        <a:p>
          <a:pPr algn="ctr"/>
          <a:r>
            <a:rPr lang="en-GB" sz="1800" dirty="0">
              <a:latin typeface="Arial" pitchFamily="34" charset="0"/>
              <a:cs typeface="Arial" pitchFamily="34" charset="0"/>
            </a:rPr>
            <a:t>shortlist</a:t>
          </a:r>
        </a:p>
      </dgm:t>
    </dgm:pt>
    <dgm:pt modelId="{E40CD534-87D6-4533-9412-D52C1F5DE916}" type="parTrans" cxnId="{C2B6A193-3518-4F16-BE11-76FB4BEF5438}">
      <dgm:prSet/>
      <dgm:spPr>
        <a:solidFill>
          <a:srgbClr val="C00000"/>
        </a:solidFill>
      </dgm:spPr>
      <dgm:t>
        <a:bodyPr/>
        <a:lstStyle/>
        <a:p>
          <a:pPr algn="ctr"/>
          <a:endParaRPr lang="en-GB">
            <a:latin typeface="Arial" pitchFamily="34" charset="0"/>
            <a:cs typeface="Arial" pitchFamily="34" charset="0"/>
          </a:endParaRPr>
        </a:p>
      </dgm:t>
    </dgm:pt>
    <dgm:pt modelId="{56DF2BC0-10A9-43F9-A6CC-3829AFEFEE0A}" type="sibTrans" cxnId="{C2B6A193-3518-4F16-BE11-76FB4BEF5438}">
      <dgm:prSet/>
      <dgm:spPr/>
      <dgm:t>
        <a:bodyPr/>
        <a:lstStyle/>
        <a:p>
          <a:pPr algn="ctr"/>
          <a:endParaRPr lang="en-GB">
            <a:latin typeface="Arial" pitchFamily="34" charset="0"/>
            <a:cs typeface="Arial" pitchFamily="34" charset="0"/>
          </a:endParaRPr>
        </a:p>
      </dgm:t>
    </dgm:pt>
    <dgm:pt modelId="{C15EE72D-1791-4491-9A2D-11CF55245070}">
      <dgm:prSet custT="1"/>
      <dgm:spPr>
        <a:solidFill>
          <a:srgbClr val="008000"/>
        </a:solidFill>
      </dgm:spPr>
      <dgm:t>
        <a:bodyPr/>
        <a:lstStyle/>
        <a:p>
          <a:pPr algn="ctr"/>
          <a:r>
            <a:rPr lang="en-GB" sz="1800" dirty="0">
              <a:latin typeface="Arial" pitchFamily="34" charset="0"/>
              <a:cs typeface="Arial" pitchFamily="34" charset="0"/>
            </a:rPr>
            <a:t>proposed by partner and approved by PS</a:t>
          </a:r>
        </a:p>
      </dgm:t>
    </dgm:pt>
    <dgm:pt modelId="{B624BB26-4F01-4894-9814-805C9F8A2A85}" type="parTrans" cxnId="{93BB641B-1651-4540-80AE-B579624C8828}">
      <dgm:prSet/>
      <dgm:spPr>
        <a:solidFill>
          <a:srgbClr val="C00000"/>
        </a:solidFill>
      </dgm:spPr>
      <dgm:t>
        <a:bodyPr/>
        <a:lstStyle/>
        <a:p>
          <a:pPr algn="ctr"/>
          <a:endParaRPr lang="en-GB">
            <a:latin typeface="Arial" pitchFamily="34" charset="0"/>
            <a:cs typeface="Arial" pitchFamily="34" charset="0"/>
          </a:endParaRPr>
        </a:p>
      </dgm:t>
    </dgm:pt>
    <dgm:pt modelId="{A84F8404-DAD9-4BE5-A771-450973B60CC7}" type="sibTrans" cxnId="{93BB641B-1651-4540-80AE-B579624C8828}">
      <dgm:prSet/>
      <dgm:spPr/>
      <dgm:t>
        <a:bodyPr/>
        <a:lstStyle/>
        <a:p>
          <a:pPr algn="ctr"/>
          <a:endParaRPr lang="en-GB">
            <a:latin typeface="Arial" pitchFamily="34" charset="0"/>
            <a:cs typeface="Arial" pitchFamily="34" charset="0"/>
          </a:endParaRPr>
        </a:p>
      </dgm:t>
    </dgm:pt>
    <dgm:pt modelId="{FA9D262F-5E34-453F-8F90-AE2E06B1837C}" type="pres">
      <dgm:prSet presAssocID="{7A9A8E42-DD79-40BB-9F42-0AB128325CCE}" presName="mainComposite" presStyleCnt="0">
        <dgm:presLayoutVars>
          <dgm:chPref val="1"/>
          <dgm:dir/>
          <dgm:animOne val="branch"/>
          <dgm:animLvl val="lvl"/>
          <dgm:resizeHandles val="exact"/>
        </dgm:presLayoutVars>
      </dgm:prSet>
      <dgm:spPr/>
      <dgm:t>
        <a:bodyPr/>
        <a:lstStyle/>
        <a:p>
          <a:endParaRPr lang="en-US"/>
        </a:p>
      </dgm:t>
    </dgm:pt>
    <dgm:pt modelId="{F51E6649-1BBA-4FBC-B4B3-F03B254E4A79}" type="pres">
      <dgm:prSet presAssocID="{7A9A8E42-DD79-40BB-9F42-0AB128325CCE}" presName="hierFlow" presStyleCnt="0"/>
      <dgm:spPr/>
    </dgm:pt>
    <dgm:pt modelId="{65584AE1-A233-4E6D-9C21-6A04C8700FA6}" type="pres">
      <dgm:prSet presAssocID="{7A9A8E42-DD79-40BB-9F42-0AB128325CCE}" presName="hierChild1" presStyleCnt="0">
        <dgm:presLayoutVars>
          <dgm:chPref val="1"/>
          <dgm:animOne val="branch"/>
          <dgm:animLvl val="lvl"/>
        </dgm:presLayoutVars>
      </dgm:prSet>
      <dgm:spPr/>
    </dgm:pt>
    <dgm:pt modelId="{943578DF-BF4A-45ED-932F-32025A72E748}" type="pres">
      <dgm:prSet presAssocID="{90B2BB8E-C740-462C-9BDD-F8F7C8BFEA27}" presName="Name14" presStyleCnt="0"/>
      <dgm:spPr/>
    </dgm:pt>
    <dgm:pt modelId="{6EED26FB-D5B5-4C76-B46F-156E600553A1}" type="pres">
      <dgm:prSet presAssocID="{90B2BB8E-C740-462C-9BDD-F8F7C8BFEA27}" presName="level1Shape" presStyleLbl="node0" presStyleIdx="0" presStyleCnt="1" custScaleX="453273" custScaleY="47006" custLinFactNeighborX="3083">
        <dgm:presLayoutVars>
          <dgm:chPref val="3"/>
        </dgm:presLayoutVars>
      </dgm:prSet>
      <dgm:spPr/>
      <dgm:t>
        <a:bodyPr/>
        <a:lstStyle/>
        <a:p>
          <a:endParaRPr lang="en-US"/>
        </a:p>
      </dgm:t>
    </dgm:pt>
    <dgm:pt modelId="{60F74296-912C-4557-A63A-C428797D3284}" type="pres">
      <dgm:prSet presAssocID="{90B2BB8E-C740-462C-9BDD-F8F7C8BFEA27}" presName="hierChild2" presStyleCnt="0"/>
      <dgm:spPr/>
    </dgm:pt>
    <dgm:pt modelId="{65AC3922-266C-4304-919B-A68A9FB9EFAE}" type="pres">
      <dgm:prSet presAssocID="{20E36968-2560-4331-8B69-B46130C19916}" presName="Name19" presStyleLbl="parChTrans1D2" presStyleIdx="0" presStyleCnt="2"/>
      <dgm:spPr/>
      <dgm:t>
        <a:bodyPr/>
        <a:lstStyle/>
        <a:p>
          <a:endParaRPr lang="en-US"/>
        </a:p>
      </dgm:t>
    </dgm:pt>
    <dgm:pt modelId="{32C3A85F-5560-4F84-AA21-7E104817E2FE}" type="pres">
      <dgm:prSet presAssocID="{158767C1-56BB-4488-AF8A-63D369AEDA8D}" presName="Name21" presStyleCnt="0"/>
      <dgm:spPr/>
    </dgm:pt>
    <dgm:pt modelId="{A49378BB-2D45-4D32-9116-BCB72306A368}" type="pres">
      <dgm:prSet presAssocID="{158767C1-56BB-4488-AF8A-63D369AEDA8D}" presName="level2Shape" presStyleLbl="node2" presStyleIdx="0" presStyleCnt="2" custScaleX="320129" custScaleY="47016"/>
      <dgm:spPr/>
      <dgm:t>
        <a:bodyPr/>
        <a:lstStyle/>
        <a:p>
          <a:endParaRPr lang="en-US"/>
        </a:p>
      </dgm:t>
    </dgm:pt>
    <dgm:pt modelId="{58EF6C5C-837C-44C8-B581-EC8217641109}" type="pres">
      <dgm:prSet presAssocID="{158767C1-56BB-4488-AF8A-63D369AEDA8D}" presName="hierChild3" presStyleCnt="0"/>
      <dgm:spPr/>
    </dgm:pt>
    <dgm:pt modelId="{6410F368-AA39-4D57-99E2-805B61AEE5EF}" type="pres">
      <dgm:prSet presAssocID="{6259E040-3FBA-447F-A384-E4EDCA2308B2}" presName="Name19" presStyleLbl="parChTrans1D3" presStyleIdx="0" presStyleCnt="4"/>
      <dgm:spPr/>
      <dgm:t>
        <a:bodyPr/>
        <a:lstStyle/>
        <a:p>
          <a:endParaRPr lang="en-US"/>
        </a:p>
      </dgm:t>
    </dgm:pt>
    <dgm:pt modelId="{B2E7D764-395E-40EF-943E-3ABBC09A0C6E}" type="pres">
      <dgm:prSet presAssocID="{F2042F68-9E5F-4834-AB22-6506C3CBDC08}" presName="Name21" presStyleCnt="0"/>
      <dgm:spPr/>
    </dgm:pt>
    <dgm:pt modelId="{0EDD4E50-3367-4979-9F30-A2FDF30B5CE1}" type="pres">
      <dgm:prSet presAssocID="{F2042F68-9E5F-4834-AB22-6506C3CBDC08}" presName="level2Shape" presStyleLbl="node3" presStyleIdx="0" presStyleCnt="4" custScaleX="164138" custScaleY="79062"/>
      <dgm:spPr/>
      <dgm:t>
        <a:bodyPr/>
        <a:lstStyle/>
        <a:p>
          <a:endParaRPr lang="en-US"/>
        </a:p>
      </dgm:t>
    </dgm:pt>
    <dgm:pt modelId="{C4429C0F-6D24-4CC5-BE4F-5F9F304C1C0C}" type="pres">
      <dgm:prSet presAssocID="{F2042F68-9E5F-4834-AB22-6506C3CBDC08}" presName="hierChild3" presStyleCnt="0"/>
      <dgm:spPr/>
    </dgm:pt>
    <dgm:pt modelId="{4ABA9895-E9FC-4530-9176-B5728CE74990}" type="pres">
      <dgm:prSet presAssocID="{D89B4E44-81B6-4045-9555-22DD8137CCC9}" presName="Name19" presStyleLbl="parChTrans1D3" presStyleIdx="1" presStyleCnt="4"/>
      <dgm:spPr/>
      <dgm:t>
        <a:bodyPr/>
        <a:lstStyle/>
        <a:p>
          <a:endParaRPr lang="en-US"/>
        </a:p>
      </dgm:t>
    </dgm:pt>
    <dgm:pt modelId="{200751AF-01F7-4F89-99E2-0AE0D5873774}" type="pres">
      <dgm:prSet presAssocID="{8C224C22-A857-42AF-A58D-2C5AFA6BA43C}" presName="Name21" presStyleCnt="0"/>
      <dgm:spPr/>
    </dgm:pt>
    <dgm:pt modelId="{B83D78AF-83A8-40BA-90F9-ECC02DFD84FE}" type="pres">
      <dgm:prSet presAssocID="{8C224C22-A857-42AF-A58D-2C5AFA6BA43C}" presName="level2Shape" presStyleLbl="node3" presStyleIdx="1" presStyleCnt="4" custScaleX="144519" custScaleY="79062"/>
      <dgm:spPr/>
      <dgm:t>
        <a:bodyPr/>
        <a:lstStyle/>
        <a:p>
          <a:endParaRPr lang="en-US"/>
        </a:p>
      </dgm:t>
    </dgm:pt>
    <dgm:pt modelId="{C921AE02-7505-46F6-82D0-F9D17BC3C1E9}" type="pres">
      <dgm:prSet presAssocID="{8C224C22-A857-42AF-A58D-2C5AFA6BA43C}" presName="hierChild3" presStyleCnt="0"/>
      <dgm:spPr/>
    </dgm:pt>
    <dgm:pt modelId="{0FCECAC0-1029-44ED-8D12-2500E6AEAD06}" type="pres">
      <dgm:prSet presAssocID="{E2365475-7F26-4957-BBDF-6B724AAF5D1B}" presName="Name19" presStyleLbl="parChTrans1D2" presStyleIdx="1" presStyleCnt="2"/>
      <dgm:spPr/>
      <dgm:t>
        <a:bodyPr/>
        <a:lstStyle/>
        <a:p>
          <a:endParaRPr lang="en-US"/>
        </a:p>
      </dgm:t>
    </dgm:pt>
    <dgm:pt modelId="{883D195D-A879-4E3B-85C9-DA33A93C49AB}" type="pres">
      <dgm:prSet presAssocID="{6953154F-F87B-4F63-BB2C-9E7D62C8879F}" presName="Name21" presStyleCnt="0"/>
      <dgm:spPr/>
    </dgm:pt>
    <dgm:pt modelId="{D6ECE8B1-707A-498D-B6CC-4C4456799C8B}" type="pres">
      <dgm:prSet presAssocID="{6953154F-F87B-4F63-BB2C-9E7D62C8879F}" presName="level2Shape" presStyleLbl="node2" presStyleIdx="1" presStyleCnt="2" custScaleX="325045" custScaleY="50238"/>
      <dgm:spPr/>
      <dgm:t>
        <a:bodyPr/>
        <a:lstStyle/>
        <a:p>
          <a:endParaRPr lang="en-US"/>
        </a:p>
      </dgm:t>
    </dgm:pt>
    <dgm:pt modelId="{F81D0239-4DC7-4A41-A39B-480D62A28E57}" type="pres">
      <dgm:prSet presAssocID="{6953154F-F87B-4F63-BB2C-9E7D62C8879F}" presName="hierChild3" presStyleCnt="0"/>
      <dgm:spPr/>
    </dgm:pt>
    <dgm:pt modelId="{89A54B42-5E66-4E1C-AF1F-40FAE69C69C5}" type="pres">
      <dgm:prSet presAssocID="{E40CD534-87D6-4533-9412-D52C1F5DE916}" presName="Name19" presStyleLbl="parChTrans1D3" presStyleIdx="2" presStyleCnt="4"/>
      <dgm:spPr/>
      <dgm:t>
        <a:bodyPr/>
        <a:lstStyle/>
        <a:p>
          <a:endParaRPr lang="en-US"/>
        </a:p>
      </dgm:t>
    </dgm:pt>
    <dgm:pt modelId="{305666DE-99C8-4D93-A1D2-4FF0DD31F760}" type="pres">
      <dgm:prSet presAssocID="{07089901-AD44-4CF1-97A7-B22DAD8462ED}" presName="Name21" presStyleCnt="0"/>
      <dgm:spPr/>
    </dgm:pt>
    <dgm:pt modelId="{7C5D99ED-66FC-4347-990A-65991D39F6F7}" type="pres">
      <dgm:prSet presAssocID="{07089901-AD44-4CF1-97A7-B22DAD8462ED}" presName="level2Shape" presStyleLbl="node3" presStyleIdx="2" presStyleCnt="4" custScaleX="144323" custScaleY="83645"/>
      <dgm:spPr/>
      <dgm:t>
        <a:bodyPr/>
        <a:lstStyle/>
        <a:p>
          <a:endParaRPr lang="en-US"/>
        </a:p>
      </dgm:t>
    </dgm:pt>
    <dgm:pt modelId="{B5358C71-0CDC-4766-AF7B-FFD7CE2A6318}" type="pres">
      <dgm:prSet presAssocID="{07089901-AD44-4CF1-97A7-B22DAD8462ED}" presName="hierChild3" presStyleCnt="0"/>
      <dgm:spPr/>
    </dgm:pt>
    <dgm:pt modelId="{AC6B9ECF-8122-4FA0-99E5-72253F21BA33}" type="pres">
      <dgm:prSet presAssocID="{B624BB26-4F01-4894-9814-805C9F8A2A85}" presName="Name19" presStyleLbl="parChTrans1D3" presStyleIdx="3" presStyleCnt="4"/>
      <dgm:spPr/>
      <dgm:t>
        <a:bodyPr/>
        <a:lstStyle/>
        <a:p>
          <a:endParaRPr lang="en-US"/>
        </a:p>
      </dgm:t>
    </dgm:pt>
    <dgm:pt modelId="{1238CF05-FC3A-4747-9E35-98DCB01ED4E7}" type="pres">
      <dgm:prSet presAssocID="{C15EE72D-1791-4491-9A2D-11CF55245070}" presName="Name21" presStyleCnt="0"/>
      <dgm:spPr/>
    </dgm:pt>
    <dgm:pt modelId="{7425B4E1-5D4F-4516-904B-C8E949504132}" type="pres">
      <dgm:prSet presAssocID="{C15EE72D-1791-4491-9A2D-11CF55245070}" presName="level2Shape" presStyleLbl="node3" presStyleIdx="3" presStyleCnt="4" custScaleX="154233"/>
      <dgm:spPr/>
      <dgm:t>
        <a:bodyPr/>
        <a:lstStyle/>
        <a:p>
          <a:endParaRPr lang="en-US"/>
        </a:p>
      </dgm:t>
    </dgm:pt>
    <dgm:pt modelId="{DD31F2EB-155A-4776-B0C9-C64546E00EF1}" type="pres">
      <dgm:prSet presAssocID="{C15EE72D-1791-4491-9A2D-11CF55245070}" presName="hierChild3" presStyleCnt="0"/>
      <dgm:spPr/>
    </dgm:pt>
    <dgm:pt modelId="{951A4C8A-04C2-49AB-A4DB-97787B87CF00}" type="pres">
      <dgm:prSet presAssocID="{7A9A8E42-DD79-40BB-9F42-0AB128325CCE}" presName="bgShapesFlow" presStyleCnt="0"/>
      <dgm:spPr/>
    </dgm:pt>
  </dgm:ptLst>
  <dgm:cxnLst>
    <dgm:cxn modelId="{50693847-8D58-40B3-BB15-03EF1478CAD9}" type="presOf" srcId="{7A9A8E42-DD79-40BB-9F42-0AB128325CCE}" destId="{FA9D262F-5E34-453F-8F90-AE2E06B1837C}" srcOrd="0" destOrd="0" presId="urn:microsoft.com/office/officeart/2005/8/layout/hierarchy6"/>
    <dgm:cxn modelId="{D2452062-C44B-45DE-AA0F-610F694A4AEE}" type="presOf" srcId="{6953154F-F87B-4F63-BB2C-9E7D62C8879F}" destId="{D6ECE8B1-707A-498D-B6CC-4C4456799C8B}" srcOrd="0" destOrd="0" presId="urn:microsoft.com/office/officeart/2005/8/layout/hierarchy6"/>
    <dgm:cxn modelId="{79F6DFDB-7C5B-4CE9-B150-00218042682D}" type="presOf" srcId="{B624BB26-4F01-4894-9814-805C9F8A2A85}" destId="{AC6B9ECF-8122-4FA0-99E5-72253F21BA33}" srcOrd="0" destOrd="0" presId="urn:microsoft.com/office/officeart/2005/8/layout/hierarchy6"/>
    <dgm:cxn modelId="{805B0DE6-1CB4-4A64-8C9E-9E0FA89322FD}" type="presOf" srcId="{158767C1-56BB-4488-AF8A-63D369AEDA8D}" destId="{A49378BB-2D45-4D32-9116-BCB72306A368}" srcOrd="0" destOrd="0" presId="urn:microsoft.com/office/officeart/2005/8/layout/hierarchy6"/>
    <dgm:cxn modelId="{1B0FE795-C98A-4437-8108-355AEDBC1C33}" type="presOf" srcId="{E2365475-7F26-4957-BBDF-6B724AAF5D1B}" destId="{0FCECAC0-1029-44ED-8D12-2500E6AEAD06}" srcOrd="0" destOrd="0" presId="urn:microsoft.com/office/officeart/2005/8/layout/hierarchy6"/>
    <dgm:cxn modelId="{FF01AE9C-0E0D-494A-B581-A412E7EAA025}" srcId="{90B2BB8E-C740-462C-9BDD-F8F7C8BFEA27}" destId="{158767C1-56BB-4488-AF8A-63D369AEDA8D}" srcOrd="0" destOrd="0" parTransId="{20E36968-2560-4331-8B69-B46130C19916}" sibTransId="{5BDADC14-F44A-4F8D-9D86-AAA9537EC1BF}"/>
    <dgm:cxn modelId="{2DF58935-9B2B-4061-ACB6-EEE73AFC4FD6}" type="presOf" srcId="{8C224C22-A857-42AF-A58D-2C5AFA6BA43C}" destId="{B83D78AF-83A8-40BA-90F9-ECC02DFD84FE}" srcOrd="0" destOrd="0" presId="urn:microsoft.com/office/officeart/2005/8/layout/hierarchy6"/>
    <dgm:cxn modelId="{515E119A-3257-4307-8550-5706C730D0ED}" type="presOf" srcId="{C15EE72D-1791-4491-9A2D-11CF55245070}" destId="{7425B4E1-5D4F-4516-904B-C8E949504132}" srcOrd="0" destOrd="0" presId="urn:microsoft.com/office/officeart/2005/8/layout/hierarchy6"/>
    <dgm:cxn modelId="{870AE56F-036E-432A-8F01-A7AE9F1229BD}" type="presOf" srcId="{90B2BB8E-C740-462C-9BDD-F8F7C8BFEA27}" destId="{6EED26FB-D5B5-4C76-B46F-156E600553A1}" srcOrd="0" destOrd="0" presId="urn:microsoft.com/office/officeart/2005/8/layout/hierarchy6"/>
    <dgm:cxn modelId="{6EDBD459-65FA-490A-8E6B-888D666D7EB8}" type="presOf" srcId="{20E36968-2560-4331-8B69-B46130C19916}" destId="{65AC3922-266C-4304-919B-A68A9FB9EFAE}" srcOrd="0" destOrd="0" presId="urn:microsoft.com/office/officeart/2005/8/layout/hierarchy6"/>
    <dgm:cxn modelId="{A3EBA4EB-5EBB-4D5C-9107-9DE7B9130FED}" type="presOf" srcId="{E40CD534-87D6-4533-9412-D52C1F5DE916}" destId="{89A54B42-5E66-4E1C-AF1F-40FAE69C69C5}" srcOrd="0" destOrd="0" presId="urn:microsoft.com/office/officeart/2005/8/layout/hierarchy6"/>
    <dgm:cxn modelId="{9EF52FCC-79C4-4955-9FC0-D9F660693AA7}" srcId="{158767C1-56BB-4488-AF8A-63D369AEDA8D}" destId="{F2042F68-9E5F-4834-AB22-6506C3CBDC08}" srcOrd="0" destOrd="0" parTransId="{6259E040-3FBA-447F-A384-E4EDCA2308B2}" sibTransId="{CD13D514-FD8F-4D69-BAE9-356CC4AB636F}"/>
    <dgm:cxn modelId="{AE7330B6-FD78-4D6C-80C4-8564A7EC9A80}" type="presOf" srcId="{F2042F68-9E5F-4834-AB22-6506C3CBDC08}" destId="{0EDD4E50-3367-4979-9F30-A2FDF30B5CE1}" srcOrd="0" destOrd="0" presId="urn:microsoft.com/office/officeart/2005/8/layout/hierarchy6"/>
    <dgm:cxn modelId="{54A7326A-F8CE-4478-B361-12CAD2BC6390}" srcId="{90B2BB8E-C740-462C-9BDD-F8F7C8BFEA27}" destId="{6953154F-F87B-4F63-BB2C-9E7D62C8879F}" srcOrd="1" destOrd="0" parTransId="{E2365475-7F26-4957-BBDF-6B724AAF5D1B}" sibTransId="{1D78E819-37A6-42EB-977F-EE250137BB30}"/>
    <dgm:cxn modelId="{BBB744AE-C7B0-40BA-B836-3AC58A3ED0EC}" srcId="{158767C1-56BB-4488-AF8A-63D369AEDA8D}" destId="{8C224C22-A857-42AF-A58D-2C5AFA6BA43C}" srcOrd="1" destOrd="0" parTransId="{D89B4E44-81B6-4045-9555-22DD8137CCC9}" sibTransId="{DC181B5A-8D58-4F75-8C03-86064E5B69E8}"/>
    <dgm:cxn modelId="{2ED3EBAC-91BD-4BC5-AA4A-C3C47DD6A433}" type="presOf" srcId="{07089901-AD44-4CF1-97A7-B22DAD8462ED}" destId="{7C5D99ED-66FC-4347-990A-65991D39F6F7}" srcOrd="0" destOrd="0" presId="urn:microsoft.com/office/officeart/2005/8/layout/hierarchy6"/>
    <dgm:cxn modelId="{C5EBBDBC-31B9-4C3C-ABE5-A193300634ED}" type="presOf" srcId="{6259E040-3FBA-447F-A384-E4EDCA2308B2}" destId="{6410F368-AA39-4D57-99E2-805B61AEE5EF}" srcOrd="0" destOrd="0" presId="urn:microsoft.com/office/officeart/2005/8/layout/hierarchy6"/>
    <dgm:cxn modelId="{E72002A1-9930-4459-84C0-0378AB165EED}" type="presOf" srcId="{D89B4E44-81B6-4045-9555-22DD8137CCC9}" destId="{4ABA9895-E9FC-4530-9176-B5728CE74990}" srcOrd="0" destOrd="0" presId="urn:microsoft.com/office/officeart/2005/8/layout/hierarchy6"/>
    <dgm:cxn modelId="{93BB641B-1651-4540-80AE-B579624C8828}" srcId="{6953154F-F87B-4F63-BB2C-9E7D62C8879F}" destId="{C15EE72D-1791-4491-9A2D-11CF55245070}" srcOrd="1" destOrd="0" parTransId="{B624BB26-4F01-4894-9814-805C9F8A2A85}" sibTransId="{A84F8404-DAD9-4BE5-A771-450973B60CC7}"/>
    <dgm:cxn modelId="{C2B6A193-3518-4F16-BE11-76FB4BEF5438}" srcId="{6953154F-F87B-4F63-BB2C-9E7D62C8879F}" destId="{07089901-AD44-4CF1-97A7-B22DAD8462ED}" srcOrd="0" destOrd="0" parTransId="{E40CD534-87D6-4533-9412-D52C1F5DE916}" sibTransId="{56DF2BC0-10A9-43F9-A6CC-3829AFEFEE0A}"/>
    <dgm:cxn modelId="{112582C9-071A-4B5C-93F1-BE4CC2F19C4A}" srcId="{7A9A8E42-DD79-40BB-9F42-0AB128325CCE}" destId="{90B2BB8E-C740-462C-9BDD-F8F7C8BFEA27}" srcOrd="0" destOrd="0" parTransId="{8006488D-E110-4EB7-B838-1B45E0BBCE58}" sibTransId="{38244212-883C-46C0-BCEB-415CAC3CE27B}"/>
    <dgm:cxn modelId="{83A9E12D-6066-41E0-AEF6-E4F81CE6786C}" type="presParOf" srcId="{FA9D262F-5E34-453F-8F90-AE2E06B1837C}" destId="{F51E6649-1BBA-4FBC-B4B3-F03B254E4A79}" srcOrd="0" destOrd="0" presId="urn:microsoft.com/office/officeart/2005/8/layout/hierarchy6"/>
    <dgm:cxn modelId="{E821D3B6-7A02-41B6-8A18-3878A452E9BC}" type="presParOf" srcId="{F51E6649-1BBA-4FBC-B4B3-F03B254E4A79}" destId="{65584AE1-A233-4E6D-9C21-6A04C8700FA6}" srcOrd="0" destOrd="0" presId="urn:microsoft.com/office/officeart/2005/8/layout/hierarchy6"/>
    <dgm:cxn modelId="{1C80C62B-D2AB-4313-AC05-1276FDD0A97E}" type="presParOf" srcId="{65584AE1-A233-4E6D-9C21-6A04C8700FA6}" destId="{943578DF-BF4A-45ED-932F-32025A72E748}" srcOrd="0" destOrd="0" presId="urn:microsoft.com/office/officeart/2005/8/layout/hierarchy6"/>
    <dgm:cxn modelId="{E9D5D85B-5B7A-41D3-B8A0-072CC5F989BD}" type="presParOf" srcId="{943578DF-BF4A-45ED-932F-32025A72E748}" destId="{6EED26FB-D5B5-4C76-B46F-156E600553A1}" srcOrd="0" destOrd="0" presId="urn:microsoft.com/office/officeart/2005/8/layout/hierarchy6"/>
    <dgm:cxn modelId="{9E8043E7-48C6-43A6-88DA-63827203477D}" type="presParOf" srcId="{943578DF-BF4A-45ED-932F-32025A72E748}" destId="{60F74296-912C-4557-A63A-C428797D3284}" srcOrd="1" destOrd="0" presId="urn:microsoft.com/office/officeart/2005/8/layout/hierarchy6"/>
    <dgm:cxn modelId="{DAB53E6E-8851-474F-92E8-4FA3AE3874D4}" type="presParOf" srcId="{60F74296-912C-4557-A63A-C428797D3284}" destId="{65AC3922-266C-4304-919B-A68A9FB9EFAE}" srcOrd="0" destOrd="0" presId="urn:microsoft.com/office/officeart/2005/8/layout/hierarchy6"/>
    <dgm:cxn modelId="{4DF90951-E3E8-419C-9B1C-24A1A9C4695A}" type="presParOf" srcId="{60F74296-912C-4557-A63A-C428797D3284}" destId="{32C3A85F-5560-4F84-AA21-7E104817E2FE}" srcOrd="1" destOrd="0" presId="urn:microsoft.com/office/officeart/2005/8/layout/hierarchy6"/>
    <dgm:cxn modelId="{2D216672-3E5E-4720-8EB4-1198118377DA}" type="presParOf" srcId="{32C3A85F-5560-4F84-AA21-7E104817E2FE}" destId="{A49378BB-2D45-4D32-9116-BCB72306A368}" srcOrd="0" destOrd="0" presId="urn:microsoft.com/office/officeart/2005/8/layout/hierarchy6"/>
    <dgm:cxn modelId="{69033646-BBE0-490A-BFA3-DC7935E64C9E}" type="presParOf" srcId="{32C3A85F-5560-4F84-AA21-7E104817E2FE}" destId="{58EF6C5C-837C-44C8-B581-EC8217641109}" srcOrd="1" destOrd="0" presId="urn:microsoft.com/office/officeart/2005/8/layout/hierarchy6"/>
    <dgm:cxn modelId="{930912B1-C310-475C-A84C-C2BD000CBB2D}" type="presParOf" srcId="{58EF6C5C-837C-44C8-B581-EC8217641109}" destId="{6410F368-AA39-4D57-99E2-805B61AEE5EF}" srcOrd="0" destOrd="0" presId="urn:microsoft.com/office/officeart/2005/8/layout/hierarchy6"/>
    <dgm:cxn modelId="{EF45FD9D-AC63-46DC-8A11-5FEE47EE3B43}" type="presParOf" srcId="{58EF6C5C-837C-44C8-B581-EC8217641109}" destId="{B2E7D764-395E-40EF-943E-3ABBC09A0C6E}" srcOrd="1" destOrd="0" presId="urn:microsoft.com/office/officeart/2005/8/layout/hierarchy6"/>
    <dgm:cxn modelId="{0FC3D0EB-5AF8-4202-877B-BB65487158B4}" type="presParOf" srcId="{B2E7D764-395E-40EF-943E-3ABBC09A0C6E}" destId="{0EDD4E50-3367-4979-9F30-A2FDF30B5CE1}" srcOrd="0" destOrd="0" presId="urn:microsoft.com/office/officeart/2005/8/layout/hierarchy6"/>
    <dgm:cxn modelId="{75F74B04-AFB8-45E8-BBC3-459AAA4E1376}" type="presParOf" srcId="{B2E7D764-395E-40EF-943E-3ABBC09A0C6E}" destId="{C4429C0F-6D24-4CC5-BE4F-5F9F304C1C0C}" srcOrd="1" destOrd="0" presId="urn:microsoft.com/office/officeart/2005/8/layout/hierarchy6"/>
    <dgm:cxn modelId="{B373E48A-E491-4B6B-BC5E-96E12A3932FE}" type="presParOf" srcId="{58EF6C5C-837C-44C8-B581-EC8217641109}" destId="{4ABA9895-E9FC-4530-9176-B5728CE74990}" srcOrd="2" destOrd="0" presId="urn:microsoft.com/office/officeart/2005/8/layout/hierarchy6"/>
    <dgm:cxn modelId="{7EECC649-B5E3-475E-A7A3-908067751C30}" type="presParOf" srcId="{58EF6C5C-837C-44C8-B581-EC8217641109}" destId="{200751AF-01F7-4F89-99E2-0AE0D5873774}" srcOrd="3" destOrd="0" presId="urn:microsoft.com/office/officeart/2005/8/layout/hierarchy6"/>
    <dgm:cxn modelId="{0BFB3B03-E17B-4B76-A99C-E81237270944}" type="presParOf" srcId="{200751AF-01F7-4F89-99E2-0AE0D5873774}" destId="{B83D78AF-83A8-40BA-90F9-ECC02DFD84FE}" srcOrd="0" destOrd="0" presId="urn:microsoft.com/office/officeart/2005/8/layout/hierarchy6"/>
    <dgm:cxn modelId="{FB723E7E-DB70-4F9B-8FE8-4D07C262AC6F}" type="presParOf" srcId="{200751AF-01F7-4F89-99E2-0AE0D5873774}" destId="{C921AE02-7505-46F6-82D0-F9D17BC3C1E9}" srcOrd="1" destOrd="0" presId="urn:microsoft.com/office/officeart/2005/8/layout/hierarchy6"/>
    <dgm:cxn modelId="{A8B3E4B5-61C5-4CDC-9485-12306BDD82E3}" type="presParOf" srcId="{60F74296-912C-4557-A63A-C428797D3284}" destId="{0FCECAC0-1029-44ED-8D12-2500E6AEAD06}" srcOrd="2" destOrd="0" presId="urn:microsoft.com/office/officeart/2005/8/layout/hierarchy6"/>
    <dgm:cxn modelId="{FE70D5FB-EC8C-4430-893C-B12980AAFAAC}" type="presParOf" srcId="{60F74296-912C-4557-A63A-C428797D3284}" destId="{883D195D-A879-4E3B-85C9-DA33A93C49AB}" srcOrd="3" destOrd="0" presId="urn:microsoft.com/office/officeart/2005/8/layout/hierarchy6"/>
    <dgm:cxn modelId="{439B4419-3F36-4F03-A6B2-7CABEA997288}" type="presParOf" srcId="{883D195D-A879-4E3B-85C9-DA33A93C49AB}" destId="{D6ECE8B1-707A-498D-B6CC-4C4456799C8B}" srcOrd="0" destOrd="0" presId="urn:microsoft.com/office/officeart/2005/8/layout/hierarchy6"/>
    <dgm:cxn modelId="{D4EA0951-8DA8-4E16-B247-EFF8CC4D2526}" type="presParOf" srcId="{883D195D-A879-4E3B-85C9-DA33A93C49AB}" destId="{F81D0239-4DC7-4A41-A39B-480D62A28E57}" srcOrd="1" destOrd="0" presId="urn:microsoft.com/office/officeart/2005/8/layout/hierarchy6"/>
    <dgm:cxn modelId="{F7B125A7-ABDF-4981-AF68-347550119597}" type="presParOf" srcId="{F81D0239-4DC7-4A41-A39B-480D62A28E57}" destId="{89A54B42-5E66-4E1C-AF1F-40FAE69C69C5}" srcOrd="0" destOrd="0" presId="urn:microsoft.com/office/officeart/2005/8/layout/hierarchy6"/>
    <dgm:cxn modelId="{7AE06098-D708-4BD4-8E87-0B7BA4E8E046}" type="presParOf" srcId="{F81D0239-4DC7-4A41-A39B-480D62A28E57}" destId="{305666DE-99C8-4D93-A1D2-4FF0DD31F760}" srcOrd="1" destOrd="0" presId="urn:microsoft.com/office/officeart/2005/8/layout/hierarchy6"/>
    <dgm:cxn modelId="{BED8A339-45BA-485B-97E2-26B2B9DE8EF3}" type="presParOf" srcId="{305666DE-99C8-4D93-A1D2-4FF0DD31F760}" destId="{7C5D99ED-66FC-4347-990A-65991D39F6F7}" srcOrd="0" destOrd="0" presId="urn:microsoft.com/office/officeart/2005/8/layout/hierarchy6"/>
    <dgm:cxn modelId="{BAD5EDAD-B3D6-4C37-A064-1EC51BCC37B4}" type="presParOf" srcId="{305666DE-99C8-4D93-A1D2-4FF0DD31F760}" destId="{B5358C71-0CDC-4766-AF7B-FFD7CE2A6318}" srcOrd="1" destOrd="0" presId="urn:microsoft.com/office/officeart/2005/8/layout/hierarchy6"/>
    <dgm:cxn modelId="{3B060460-3CF2-49CC-82CE-E1829DC790BF}" type="presParOf" srcId="{F81D0239-4DC7-4A41-A39B-480D62A28E57}" destId="{AC6B9ECF-8122-4FA0-99E5-72253F21BA33}" srcOrd="2" destOrd="0" presId="urn:microsoft.com/office/officeart/2005/8/layout/hierarchy6"/>
    <dgm:cxn modelId="{5E46A055-AA0D-4AD8-913F-8568F68C7350}" type="presParOf" srcId="{F81D0239-4DC7-4A41-A39B-480D62A28E57}" destId="{1238CF05-FC3A-4747-9E35-98DCB01ED4E7}" srcOrd="3" destOrd="0" presId="urn:microsoft.com/office/officeart/2005/8/layout/hierarchy6"/>
    <dgm:cxn modelId="{D4AB3A21-0CA6-4DD3-94BA-B6D6549BB517}" type="presParOf" srcId="{1238CF05-FC3A-4747-9E35-98DCB01ED4E7}" destId="{7425B4E1-5D4F-4516-904B-C8E949504132}" srcOrd="0" destOrd="0" presId="urn:microsoft.com/office/officeart/2005/8/layout/hierarchy6"/>
    <dgm:cxn modelId="{1A8128A2-4E06-42CE-A14D-4E3EF1CB2D43}" type="presParOf" srcId="{1238CF05-FC3A-4747-9E35-98DCB01ED4E7}" destId="{DD31F2EB-155A-4776-B0C9-C64546E00EF1}" srcOrd="1" destOrd="0" presId="urn:microsoft.com/office/officeart/2005/8/layout/hierarchy6"/>
    <dgm:cxn modelId="{0187FB4D-2797-4F11-9437-56337FEA0283}" type="presParOf" srcId="{FA9D262F-5E34-453F-8F90-AE2E06B1837C}" destId="{951A4C8A-04C2-49AB-A4DB-97787B87CF0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26FB-D5B5-4C76-B46F-156E600553A1}">
      <dsp:nvSpPr>
        <dsp:cNvPr id="0" name=""/>
        <dsp:cNvSpPr/>
      </dsp:nvSpPr>
      <dsp:spPr>
        <a:xfrm>
          <a:off x="1522512" y="1173053"/>
          <a:ext cx="5345849" cy="369588"/>
        </a:xfrm>
        <a:prstGeom prst="roundRect">
          <a:avLst>
            <a:gd name="adj" fmla="val 10000"/>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solidFill>
                <a:schemeClr val="bg1"/>
              </a:solidFill>
              <a:latin typeface="Arial" pitchFamily="34" charset="0"/>
              <a:cs typeface="Arial" pitchFamily="34" charset="0"/>
            </a:rPr>
            <a:t>First Level Control</a:t>
          </a:r>
          <a:endParaRPr lang="en-GB" sz="2000" b="1" kern="1200" dirty="0">
            <a:solidFill>
              <a:schemeClr val="bg1"/>
            </a:solidFill>
            <a:latin typeface="Arial" pitchFamily="34" charset="0"/>
            <a:cs typeface="Arial" pitchFamily="34" charset="0"/>
          </a:endParaRPr>
        </a:p>
      </dsp:txBody>
      <dsp:txXfrm>
        <a:off x="1533337" y="1183878"/>
        <a:ext cx="5324199" cy="347938"/>
      </dsp:txXfrm>
    </dsp:sp>
    <dsp:sp modelId="{65AC3922-266C-4304-919B-A68A9FB9EFAE}">
      <dsp:nvSpPr>
        <dsp:cNvPr id="0" name=""/>
        <dsp:cNvSpPr/>
      </dsp:nvSpPr>
      <dsp:spPr>
        <a:xfrm>
          <a:off x="2000415" y="1542642"/>
          <a:ext cx="2195021" cy="314503"/>
        </a:xfrm>
        <a:custGeom>
          <a:avLst/>
          <a:gdLst/>
          <a:ahLst/>
          <a:cxnLst/>
          <a:rect l="0" t="0" r="0" b="0"/>
          <a:pathLst>
            <a:path>
              <a:moveTo>
                <a:pt x="2195021" y="0"/>
              </a:moveTo>
              <a:lnTo>
                <a:pt x="2195021" y="157251"/>
              </a:lnTo>
              <a:lnTo>
                <a:pt x="0" y="157251"/>
              </a:lnTo>
              <a:lnTo>
                <a:pt x="0" y="314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378BB-2D45-4D32-9116-BCB72306A368}">
      <dsp:nvSpPr>
        <dsp:cNvPr id="0" name=""/>
        <dsp:cNvSpPr/>
      </dsp:nvSpPr>
      <dsp:spPr>
        <a:xfrm>
          <a:off x="112633" y="1857146"/>
          <a:ext cx="3775564" cy="36966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solidFill>
                <a:schemeClr val="bg2"/>
              </a:solidFill>
              <a:latin typeface="Arial" pitchFamily="34" charset="0"/>
              <a:cs typeface="Arial" pitchFamily="34" charset="0"/>
            </a:rPr>
            <a:t>Centralised</a:t>
          </a:r>
          <a:r>
            <a:rPr lang="en-GB" sz="1800" kern="1200" dirty="0">
              <a:solidFill>
                <a:schemeClr val="bg2"/>
              </a:solidFill>
              <a:latin typeface="Arial" pitchFamily="34" charset="0"/>
              <a:cs typeface="Arial" pitchFamily="34" charset="0"/>
            </a:rPr>
            <a:t> First Level Control</a:t>
          </a:r>
        </a:p>
      </dsp:txBody>
      <dsp:txXfrm>
        <a:off x="123460" y="1867973"/>
        <a:ext cx="3753910" cy="348013"/>
      </dsp:txXfrm>
    </dsp:sp>
    <dsp:sp modelId="{6410F368-AA39-4D57-99E2-805B61AEE5EF}">
      <dsp:nvSpPr>
        <dsp:cNvPr id="0" name=""/>
        <dsp:cNvSpPr/>
      </dsp:nvSpPr>
      <dsp:spPr>
        <a:xfrm>
          <a:off x="971287" y="2226813"/>
          <a:ext cx="1029128" cy="314503"/>
        </a:xfrm>
        <a:custGeom>
          <a:avLst/>
          <a:gdLst/>
          <a:ahLst/>
          <a:cxnLst/>
          <a:rect l="0" t="0" r="0" b="0"/>
          <a:pathLst>
            <a:path>
              <a:moveTo>
                <a:pt x="1029128" y="0"/>
              </a:moveTo>
              <a:lnTo>
                <a:pt x="1029128" y="157251"/>
              </a:lnTo>
              <a:lnTo>
                <a:pt x="0" y="157251"/>
              </a:lnTo>
              <a:lnTo>
                <a:pt x="0" y="314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D4E50-3367-4979-9F30-A2FDF30B5CE1}">
      <dsp:nvSpPr>
        <dsp:cNvPr id="0" name=""/>
        <dsp:cNvSpPr/>
      </dsp:nvSpPr>
      <dsp:spPr>
        <a:xfrm>
          <a:off x="3375" y="2541317"/>
          <a:ext cx="1935824" cy="62163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bg2"/>
              </a:solidFill>
              <a:latin typeface="Arial" pitchFamily="34" charset="0"/>
              <a:cs typeface="Arial" pitchFamily="34" charset="0"/>
            </a:rPr>
            <a:t>public controller</a:t>
          </a:r>
        </a:p>
      </dsp:txBody>
      <dsp:txXfrm>
        <a:off x="21582" y="2559524"/>
        <a:ext cx="1899410" cy="585218"/>
      </dsp:txXfrm>
    </dsp:sp>
    <dsp:sp modelId="{4ABA9895-E9FC-4530-9176-B5728CE74990}">
      <dsp:nvSpPr>
        <dsp:cNvPr id="0" name=""/>
        <dsp:cNvSpPr/>
      </dsp:nvSpPr>
      <dsp:spPr>
        <a:xfrm>
          <a:off x="2000415" y="2226813"/>
          <a:ext cx="1144820" cy="314503"/>
        </a:xfrm>
        <a:custGeom>
          <a:avLst/>
          <a:gdLst/>
          <a:ahLst/>
          <a:cxnLst/>
          <a:rect l="0" t="0" r="0" b="0"/>
          <a:pathLst>
            <a:path>
              <a:moveTo>
                <a:pt x="0" y="0"/>
              </a:moveTo>
              <a:lnTo>
                <a:pt x="0" y="157251"/>
              </a:lnTo>
              <a:lnTo>
                <a:pt x="1144820" y="157251"/>
              </a:lnTo>
              <a:lnTo>
                <a:pt x="1144820" y="314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D78AF-83A8-40BA-90F9-ECC02DFD84FE}">
      <dsp:nvSpPr>
        <dsp:cNvPr id="0" name=""/>
        <dsp:cNvSpPr/>
      </dsp:nvSpPr>
      <dsp:spPr>
        <a:xfrm>
          <a:off x="2293016" y="2541317"/>
          <a:ext cx="1704440" cy="62163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bg2"/>
              </a:solidFill>
              <a:latin typeface="Arial" pitchFamily="34" charset="0"/>
              <a:cs typeface="Arial" pitchFamily="34" charset="0"/>
            </a:rPr>
            <a:t>private controller</a:t>
          </a:r>
        </a:p>
      </dsp:txBody>
      <dsp:txXfrm>
        <a:off x="2311223" y="2559524"/>
        <a:ext cx="1668026" cy="585218"/>
      </dsp:txXfrm>
    </dsp:sp>
    <dsp:sp modelId="{0FCECAC0-1029-44ED-8D12-2500E6AEAD06}">
      <dsp:nvSpPr>
        <dsp:cNvPr id="0" name=""/>
        <dsp:cNvSpPr/>
      </dsp:nvSpPr>
      <dsp:spPr>
        <a:xfrm>
          <a:off x="4195437" y="1542642"/>
          <a:ext cx="2093311" cy="314503"/>
        </a:xfrm>
        <a:custGeom>
          <a:avLst/>
          <a:gdLst/>
          <a:ahLst/>
          <a:cxnLst/>
          <a:rect l="0" t="0" r="0" b="0"/>
          <a:pathLst>
            <a:path>
              <a:moveTo>
                <a:pt x="0" y="0"/>
              </a:moveTo>
              <a:lnTo>
                <a:pt x="0" y="157251"/>
              </a:lnTo>
              <a:lnTo>
                <a:pt x="2093311" y="157251"/>
              </a:lnTo>
              <a:lnTo>
                <a:pt x="2093311" y="314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CE8B1-707A-498D-B6CC-4C4456799C8B}">
      <dsp:nvSpPr>
        <dsp:cNvPr id="0" name=""/>
        <dsp:cNvSpPr/>
      </dsp:nvSpPr>
      <dsp:spPr>
        <a:xfrm>
          <a:off x="4371977" y="1857146"/>
          <a:ext cx="3833543" cy="395000"/>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latin typeface="Arial" pitchFamily="34" charset="0"/>
              <a:cs typeface="Arial" pitchFamily="34" charset="0"/>
            </a:rPr>
            <a:t>Decentralised</a:t>
          </a:r>
          <a:r>
            <a:rPr lang="en-GB" sz="1800" kern="1200" dirty="0">
              <a:latin typeface="Arial" pitchFamily="34" charset="0"/>
              <a:cs typeface="Arial" pitchFamily="34" charset="0"/>
            </a:rPr>
            <a:t> First Level Control</a:t>
          </a:r>
        </a:p>
      </dsp:txBody>
      <dsp:txXfrm>
        <a:off x="4383546" y="1868715"/>
        <a:ext cx="3810405" cy="371862"/>
      </dsp:txXfrm>
    </dsp:sp>
    <dsp:sp modelId="{89A54B42-5E66-4E1C-AF1F-40FAE69C69C5}">
      <dsp:nvSpPr>
        <dsp:cNvPr id="0" name=""/>
        <dsp:cNvSpPr/>
      </dsp:nvSpPr>
      <dsp:spPr>
        <a:xfrm>
          <a:off x="5202337" y="2252146"/>
          <a:ext cx="1086411" cy="314503"/>
        </a:xfrm>
        <a:custGeom>
          <a:avLst/>
          <a:gdLst/>
          <a:ahLst/>
          <a:cxnLst/>
          <a:rect l="0" t="0" r="0" b="0"/>
          <a:pathLst>
            <a:path>
              <a:moveTo>
                <a:pt x="1086411" y="0"/>
              </a:moveTo>
              <a:lnTo>
                <a:pt x="1086411" y="157251"/>
              </a:lnTo>
              <a:lnTo>
                <a:pt x="0" y="157251"/>
              </a:lnTo>
              <a:lnTo>
                <a:pt x="0" y="314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D99ED-66FC-4347-990A-65991D39F6F7}">
      <dsp:nvSpPr>
        <dsp:cNvPr id="0" name=""/>
        <dsp:cNvSpPr/>
      </dsp:nvSpPr>
      <dsp:spPr>
        <a:xfrm>
          <a:off x="4351273" y="2566650"/>
          <a:ext cx="1702128" cy="657666"/>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itchFamily="34" charset="0"/>
              <a:cs typeface="Arial" pitchFamily="34" charset="0"/>
            </a:rPr>
            <a:t>shortlist</a:t>
          </a:r>
        </a:p>
      </dsp:txBody>
      <dsp:txXfrm>
        <a:off x="4370535" y="2585912"/>
        <a:ext cx="1663604" cy="619142"/>
      </dsp:txXfrm>
    </dsp:sp>
    <dsp:sp modelId="{AC6B9ECF-8122-4FA0-99E5-72253F21BA33}">
      <dsp:nvSpPr>
        <dsp:cNvPr id="0" name=""/>
        <dsp:cNvSpPr/>
      </dsp:nvSpPr>
      <dsp:spPr>
        <a:xfrm>
          <a:off x="6288749" y="2252146"/>
          <a:ext cx="1027972" cy="314503"/>
        </a:xfrm>
        <a:custGeom>
          <a:avLst/>
          <a:gdLst/>
          <a:ahLst/>
          <a:cxnLst/>
          <a:rect l="0" t="0" r="0" b="0"/>
          <a:pathLst>
            <a:path>
              <a:moveTo>
                <a:pt x="0" y="0"/>
              </a:moveTo>
              <a:lnTo>
                <a:pt x="0" y="157251"/>
              </a:lnTo>
              <a:lnTo>
                <a:pt x="1027972" y="157251"/>
              </a:lnTo>
              <a:lnTo>
                <a:pt x="1027972" y="3145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5B4E1-5D4F-4516-904B-C8E949504132}">
      <dsp:nvSpPr>
        <dsp:cNvPr id="0" name=""/>
        <dsp:cNvSpPr/>
      </dsp:nvSpPr>
      <dsp:spPr>
        <a:xfrm>
          <a:off x="6407218" y="2566650"/>
          <a:ext cx="1819006" cy="786258"/>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itchFamily="34" charset="0"/>
              <a:cs typeface="Arial" pitchFamily="34" charset="0"/>
            </a:rPr>
            <a:t>proposed by partner and approved by PS</a:t>
          </a:r>
        </a:p>
      </dsp:txBody>
      <dsp:txXfrm>
        <a:off x="6430247" y="2589679"/>
        <a:ext cx="1772948" cy="740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B32A48-42E0-4E57-A515-0DA0414FBFBF}" type="datetimeFigureOut">
              <a:rPr lang="en-IE" smtClean="0"/>
              <a:t>02/10/2019</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31713-0BA5-4941-AB0F-CB22AF784921}" type="slidenum">
              <a:rPr lang="en-IE" smtClean="0"/>
              <a:t>‹#›</a:t>
            </a:fld>
            <a:endParaRPr lang="en-IE"/>
          </a:p>
        </p:txBody>
      </p:sp>
    </p:spTree>
    <p:extLst>
      <p:ext uri="{BB962C8B-B14F-4D97-AF65-F5344CB8AC3E}">
        <p14:creationId xmlns:p14="http://schemas.microsoft.com/office/powerpoint/2010/main" val="381491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95FFB-FE7B-4C60-94E6-7EA7100EFF48}" type="datetimeFigureOut">
              <a:rPr lang="en-IE" smtClean="0"/>
              <a:t>02/10/2019</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D1A33-806C-430D-AB82-9ED2916AD4B6}" type="slidenum">
              <a:rPr lang="en-IE" smtClean="0"/>
              <a:t>‹#›</a:t>
            </a:fld>
            <a:endParaRPr lang="en-IE"/>
          </a:p>
        </p:txBody>
      </p:sp>
    </p:spTree>
    <p:extLst>
      <p:ext uri="{BB962C8B-B14F-4D97-AF65-F5344CB8AC3E}">
        <p14:creationId xmlns:p14="http://schemas.microsoft.com/office/powerpoint/2010/main" val="12626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AD1A33-806C-430D-AB82-9ED2916AD4B6}" type="slidenum">
              <a:rPr lang="en-IE" smtClean="0"/>
              <a:t>1</a:t>
            </a:fld>
            <a:endParaRPr lang="en-IE"/>
          </a:p>
        </p:txBody>
      </p:sp>
    </p:spTree>
    <p:extLst>
      <p:ext uri="{BB962C8B-B14F-4D97-AF65-F5344CB8AC3E}">
        <p14:creationId xmlns:p14="http://schemas.microsoft.com/office/powerpoint/2010/main" val="387135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AD1A33-806C-430D-AB82-9ED2916AD4B6}" type="slidenum">
              <a:rPr lang="en-IE" smtClean="0"/>
              <a:t>10</a:t>
            </a:fld>
            <a:endParaRPr lang="en-IE"/>
          </a:p>
        </p:txBody>
      </p:sp>
    </p:spTree>
    <p:extLst>
      <p:ext uri="{BB962C8B-B14F-4D97-AF65-F5344CB8AC3E}">
        <p14:creationId xmlns:p14="http://schemas.microsoft.com/office/powerpoint/2010/main" val="5705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14C25AD-3C64-408B-B94C-CFE5B6C47E31}" type="slidenum">
              <a:rPr lang="en-IE" smtClean="0"/>
              <a:t>16</a:t>
            </a:fld>
            <a:endParaRPr lang="en-IE"/>
          </a:p>
        </p:txBody>
      </p:sp>
    </p:spTree>
    <p:extLst>
      <p:ext uri="{BB962C8B-B14F-4D97-AF65-F5344CB8AC3E}">
        <p14:creationId xmlns:p14="http://schemas.microsoft.com/office/powerpoint/2010/main" val="326369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AD1A33-806C-430D-AB82-9ED2916AD4B6}" type="slidenum">
              <a:rPr lang="en-IE" smtClean="0"/>
              <a:t>28</a:t>
            </a:fld>
            <a:endParaRPr lang="en-IE"/>
          </a:p>
        </p:txBody>
      </p:sp>
    </p:spTree>
    <p:extLst>
      <p:ext uri="{BB962C8B-B14F-4D97-AF65-F5344CB8AC3E}">
        <p14:creationId xmlns:p14="http://schemas.microsoft.com/office/powerpoint/2010/main" val="368367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bg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5266568" y="4782197"/>
            <a:ext cx="3216275" cy="1184275"/>
          </a:xfrm>
        </p:spPr>
        <p:txBody>
          <a:bodyPr/>
          <a:lstStyle/>
          <a:p>
            <a:endParaRPr lang="en-IE"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8752" y="5027125"/>
            <a:ext cx="2671905" cy="846531"/>
          </a:xfrm>
          <a:prstGeom prst="rect">
            <a:avLst/>
          </a:prstGeom>
        </p:spPr>
      </p:pic>
    </p:spTree>
    <p:extLst>
      <p:ext uri="{BB962C8B-B14F-4D97-AF65-F5344CB8AC3E}">
        <p14:creationId xmlns:p14="http://schemas.microsoft.com/office/powerpoint/2010/main" val="20310935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089385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145148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8624D31-43A5-475A-80CF-332C9F6DCF35}"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54140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28FC5F6-F338-4AE4-BB23-26385BCFC423}"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14581078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531403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9AB4D41-86C1-4908-B66A-0B50CEB3BF29}"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06692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6426E2C-56C1-4E0D-A793-0088A7FDD37E}" type="datetimeFigureOut">
              <a:rPr lang="en-US" smtClean="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234248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C8C39B41-D8B5-4052-B551-9B5525EAA8B6}" type="datetimeFigureOut">
              <a:rPr lang="en-US" smtClean="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88485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73685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4556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93290900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8739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E2D6473-DF6D-4702-B328-E0DD40540A4E}"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457083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26F7E3A-B166-407D-9866-32884E7D5B37}"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800974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7885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9"/>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16116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866519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4039689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97356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fld id="{32ABBEA6-7C60-4B02-AE87-00D78D8422AF}" type="datetimeFigureOut">
              <a:rPr lang="en-US" smtClean="0"/>
              <a:t>10/2/2019</a:t>
            </a:fld>
            <a:endParaRPr lang="en-US" dirty="0"/>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67011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43966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10/2/2019</a:t>
            </a:fld>
            <a:endParaRPr lang="en-US" dirty="0"/>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699992" y="4943260"/>
            <a:ext cx="3015308" cy="955331"/>
          </a:xfrm>
          <a:prstGeom prst="rect">
            <a:avLst/>
          </a:prstGeom>
        </p:spPr>
      </p:pic>
    </p:spTree>
    <p:extLst>
      <p:ext uri="{BB962C8B-B14F-4D97-AF65-F5344CB8AC3E}">
        <p14:creationId xmlns:p14="http://schemas.microsoft.com/office/powerpoint/2010/main" val="42216864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push dir="u"/>
  </p:transition>
  <p:hf sldNum="0" hdr="0" ftr="0" dt="0"/>
  <p:txStyles>
    <p:titleStyle>
      <a:lvl1pPr algn="l" defTabSz="914400" rtl="0" eaLnBrk="1" latinLnBrk="0" hangingPunct="1">
        <a:lnSpc>
          <a:spcPct val="85000"/>
        </a:lnSpc>
        <a:spcBef>
          <a:spcPct val="0"/>
        </a:spcBef>
        <a:buNone/>
        <a:defRPr sz="4800" b="1" kern="1200" spc="-50" baseline="0">
          <a:solidFill>
            <a:schemeClr val="bg1">
              <a:lumMod val="50000"/>
            </a:schemeClr>
          </a:solidFill>
          <a:latin typeface="Candara" panose="020E0502030303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1">
              <a:lumMod val="50000"/>
            </a:schemeClr>
          </a:solidFill>
          <a:latin typeface="Candara" panose="020E0502030303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1">
              <a:lumMod val="50000"/>
            </a:schemeClr>
          </a:solidFill>
          <a:latin typeface="Candara" panose="020E0502030303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99992" y="4943260"/>
            <a:ext cx="3015308" cy="955331"/>
          </a:xfrm>
          <a:prstGeom prst="rect">
            <a:avLst/>
          </a:prstGeom>
        </p:spPr>
      </p:pic>
    </p:spTree>
    <p:extLst>
      <p:ext uri="{BB962C8B-B14F-4D97-AF65-F5344CB8AC3E}">
        <p14:creationId xmlns:p14="http://schemas.microsoft.com/office/powerpoint/2010/main" val="6448102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push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s://ems.nweurope.eu/" TargetMode="External"/><Relationship Id="rId7" Type="http://schemas.openxmlformats.org/officeDocument/2006/relationships/image" Target="../media/image7.png"/><Relationship Id="rId2" Type="http://schemas.openxmlformats.org/officeDocument/2006/relationships/hyperlink" Target="https://www.iolf.eu/" TargetMode="External"/><Relationship Id="rId1" Type="http://schemas.openxmlformats.org/officeDocument/2006/relationships/slideLayout" Target="../slideLayouts/slideLayout13.xml"/><Relationship Id="rId6" Type="http://schemas.openxmlformats.org/officeDocument/2006/relationships/hyperlink" Target="https://www.access.service.gov.uk/" TargetMode="External"/><Relationship Id="rId5" Type="http://schemas.openxmlformats.org/officeDocument/2006/relationships/hyperlink" Target="https://synergie-cte.asp-public.fr/" TargetMode="External"/><Relationship Id="rId4" Type="http://schemas.openxmlformats.org/officeDocument/2006/relationships/hyperlink" Target="https://ems.interreg-npa.eu/"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interregeurope.eu/" TargetMode="External"/><Relationship Id="rId3" Type="http://schemas.openxmlformats.org/officeDocument/2006/relationships/image" Target="../media/image4.jpeg"/><Relationship Id="rId7" Type="http://schemas.openxmlformats.org/officeDocument/2006/relationships/hyperlink" Target="https://www.atlanticarea.eu/" TargetMode="External"/><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hyperlink" Target="http://www.interreg-npa.eu/" TargetMode="External"/><Relationship Id="rId5" Type="http://schemas.openxmlformats.org/officeDocument/2006/relationships/hyperlink" Target="https://www.nweurope.eu/" TargetMode="External"/><Relationship Id="rId10" Type="http://schemas.openxmlformats.org/officeDocument/2006/relationships/image" Target="../media/image7.png"/><Relationship Id="rId4" Type="http://schemas.openxmlformats.org/officeDocument/2006/relationships/hyperlink" Target="https://irelandwales.eu/" TargetMode="External"/><Relationship Id="rId9" Type="http://schemas.openxmlformats.org/officeDocument/2006/relationships/hyperlink" Target="https://urbact.e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7455"/>
            <a:ext cx="9196882" cy="6895452"/>
          </a:xfrm>
        </p:spPr>
      </p:pic>
      <p:sp>
        <p:nvSpPr>
          <p:cNvPr id="8" name="Subtitle 2"/>
          <p:cNvSpPr txBox="1">
            <a:spLocks/>
          </p:cNvSpPr>
          <p:nvPr/>
        </p:nvSpPr>
        <p:spPr>
          <a:xfrm>
            <a:off x="0" y="4611665"/>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1">
                    <a:lumMod val="50000"/>
                  </a:schemeClr>
                </a:solidFill>
                <a:latin typeface="Candara" panose="020E0502030303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1">
                    <a:lumMod val="50000"/>
                  </a:schemeClr>
                </a:solidFill>
                <a:latin typeface="Candara" panose="020E0502030303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IE" dirty="0"/>
          </a:p>
        </p:txBody>
      </p:sp>
      <p:pic>
        <p:nvPicPr>
          <p:cNvPr id="1027" name="Picture 3" descr="J:\Design and Print\The Southern Regional Assembly\Logos\sr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003" y="786592"/>
            <a:ext cx="2811322" cy="917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18723" y="4773524"/>
            <a:ext cx="2155421" cy="6653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56513" y="4757351"/>
            <a:ext cx="2432460" cy="670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350551-829D-48EE-8872-1D427F0557E4}"/>
              </a:ext>
            </a:extLst>
          </p:cNvPr>
          <p:cNvSpPr/>
          <p:nvPr/>
        </p:nvSpPr>
        <p:spPr>
          <a:xfrm>
            <a:off x="2856088" y="2282248"/>
            <a:ext cx="5830711" cy="2308324"/>
          </a:xfrm>
          <a:prstGeom prst="rect">
            <a:avLst/>
          </a:prstGeom>
        </p:spPr>
        <p:txBody>
          <a:bodyPr wrap="square">
            <a:spAutoFit/>
          </a:bodyPr>
          <a:lstStyle/>
          <a:p>
            <a:r>
              <a:rPr lang="en-IE" sz="2800" b="1" dirty="0"/>
              <a:t>Southern Regional Assembly</a:t>
            </a:r>
          </a:p>
          <a:p>
            <a:endParaRPr lang="en-IE" b="1" dirty="0"/>
          </a:p>
          <a:p>
            <a:pPr algn="ctr"/>
            <a:r>
              <a:rPr lang="en-IE" sz="2000" b="1" dirty="0"/>
              <a:t>AN OVERVIEW OF THE </a:t>
            </a:r>
          </a:p>
          <a:p>
            <a:pPr algn="ctr"/>
            <a:r>
              <a:rPr lang="en-IE" sz="2000" b="1" dirty="0"/>
              <a:t>FIRST LEVEL CONTROL SYSTEM</a:t>
            </a:r>
          </a:p>
          <a:p>
            <a:endParaRPr lang="en-IE" b="1" dirty="0"/>
          </a:p>
          <a:p>
            <a:r>
              <a:rPr lang="en-IE" sz="2000" b="1" dirty="0"/>
              <a:t>FLC Training Seminar</a:t>
            </a:r>
          </a:p>
          <a:p>
            <a:r>
              <a:rPr lang="en-IE" sz="2000" b="1" dirty="0"/>
              <a:t>3</a:t>
            </a:r>
            <a:r>
              <a:rPr lang="en-IE" sz="2000" b="1" baseline="30000" dirty="0"/>
              <a:t>rd</a:t>
            </a:r>
            <a:r>
              <a:rPr lang="en-IE" sz="2000" b="1" dirty="0"/>
              <a:t> October 2019</a:t>
            </a:r>
          </a:p>
        </p:txBody>
      </p:sp>
    </p:spTree>
    <p:extLst>
      <p:ext uri="{BB962C8B-B14F-4D97-AF65-F5344CB8AC3E}">
        <p14:creationId xmlns:p14="http://schemas.microsoft.com/office/powerpoint/2010/main" val="230595366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0B9C-E0DD-4313-853F-A67C147F425F}"/>
              </a:ext>
            </a:extLst>
          </p:cNvPr>
          <p:cNvSpPr>
            <a:spLocks noGrp="1"/>
          </p:cNvSpPr>
          <p:nvPr>
            <p:ph type="title"/>
          </p:nvPr>
        </p:nvSpPr>
        <p:spPr/>
        <p:txBody>
          <a:bodyPr/>
          <a:lstStyle/>
          <a:p>
            <a:r>
              <a:rPr lang="en-IE" b="1" dirty="0">
                <a:solidFill>
                  <a:schemeClr val="tx2">
                    <a:lumMod val="60000"/>
                    <a:lumOff val="40000"/>
                  </a:schemeClr>
                </a:solidFill>
              </a:rPr>
              <a:t>FLC and regulatory requirements</a:t>
            </a:r>
          </a:p>
        </p:txBody>
      </p:sp>
      <p:sp>
        <p:nvSpPr>
          <p:cNvPr id="3" name="Content Placeholder 2">
            <a:extLst>
              <a:ext uri="{FF2B5EF4-FFF2-40B4-BE49-F238E27FC236}">
                <a16:creationId xmlns:a16="http://schemas.microsoft.com/office/drawing/2014/main" id="{AB052D9D-57D5-4ABE-91A5-2FE8FFEC7963}"/>
              </a:ext>
            </a:extLst>
          </p:cNvPr>
          <p:cNvSpPr>
            <a:spLocks noGrp="1"/>
          </p:cNvSpPr>
          <p:nvPr>
            <p:ph idx="1"/>
          </p:nvPr>
        </p:nvSpPr>
        <p:spPr/>
        <p:txBody>
          <a:bodyPr>
            <a:normAutofit fontScale="92500" lnSpcReduction="20000"/>
          </a:bodyPr>
          <a:lstStyle/>
          <a:p>
            <a:r>
              <a:rPr lang="en-IE" b="1" dirty="0">
                <a:solidFill>
                  <a:schemeClr val="accent6">
                    <a:lumMod val="75000"/>
                  </a:schemeClr>
                </a:solidFill>
              </a:rPr>
              <a:t>What?</a:t>
            </a:r>
          </a:p>
          <a:p>
            <a:r>
              <a:rPr lang="en-IE" dirty="0"/>
              <a:t>First level controllers (FLCs) verify and confirm:</a:t>
            </a:r>
          </a:p>
          <a:p>
            <a:pPr marL="0" indent="0">
              <a:buNone/>
            </a:pPr>
            <a:r>
              <a:rPr lang="en-IE" dirty="0"/>
              <a:t>     the compliance of the costs with</a:t>
            </a:r>
          </a:p>
          <a:p>
            <a:pPr marL="0" indent="0">
              <a:buNone/>
            </a:pPr>
            <a:endParaRPr lang="en-IE" dirty="0"/>
          </a:p>
          <a:p>
            <a:r>
              <a:rPr lang="en-IE" dirty="0"/>
              <a:t>1. the approved application form</a:t>
            </a:r>
          </a:p>
          <a:p>
            <a:r>
              <a:rPr lang="en-IE" dirty="0"/>
              <a:t>2. the legal and financial provisions of the subsidy contract/ partnership agreement</a:t>
            </a:r>
          </a:p>
          <a:p>
            <a:r>
              <a:rPr lang="en-IE" dirty="0"/>
              <a:t>3. the applicable European regulations and the national / internal rules</a:t>
            </a:r>
          </a:p>
          <a:p>
            <a:r>
              <a:rPr lang="en-IE" dirty="0"/>
              <a:t>4.ETC programme requirements </a:t>
            </a:r>
          </a:p>
        </p:txBody>
      </p:sp>
      <p:pic>
        <p:nvPicPr>
          <p:cNvPr id="4" name="Picture 3">
            <a:extLst>
              <a:ext uri="{FF2B5EF4-FFF2-40B4-BE49-F238E27FC236}">
                <a16:creationId xmlns:a16="http://schemas.microsoft.com/office/drawing/2014/main" id="{18AB417F-2D06-437F-BEEB-5FAC7BBD8B60}"/>
              </a:ext>
            </a:extLst>
          </p:cNvPr>
          <p:cNvPicPr>
            <a:picLocks noChangeAspect="1"/>
          </p:cNvPicPr>
          <p:nvPr/>
        </p:nvPicPr>
        <p:blipFill>
          <a:blip r:embed="rId3"/>
          <a:stretch>
            <a:fillRect/>
          </a:stretch>
        </p:blipFill>
        <p:spPr>
          <a:xfrm>
            <a:off x="153154" y="6028872"/>
            <a:ext cx="8657070" cy="829128"/>
          </a:xfrm>
          <a:prstGeom prst="rect">
            <a:avLst/>
          </a:prstGeom>
        </p:spPr>
      </p:pic>
    </p:spTree>
    <p:extLst>
      <p:ext uri="{BB962C8B-B14F-4D97-AF65-F5344CB8AC3E}">
        <p14:creationId xmlns:p14="http://schemas.microsoft.com/office/powerpoint/2010/main" val="18030110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1871-2122-458C-B2AA-5380FE33DB0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2754EBB-E019-4163-A113-154B1506AADE}"/>
              </a:ext>
            </a:extLst>
          </p:cNvPr>
          <p:cNvSpPr>
            <a:spLocks noGrp="1"/>
          </p:cNvSpPr>
          <p:nvPr>
            <p:ph idx="1"/>
          </p:nvPr>
        </p:nvSpPr>
        <p:spPr/>
        <p:txBody>
          <a:bodyPr/>
          <a:lstStyle/>
          <a:p>
            <a:pPr algn="ctr"/>
            <a:endParaRPr lang="en-GB" sz="5400" dirty="0">
              <a:solidFill>
                <a:srgbClr val="1F497D"/>
              </a:solidFill>
            </a:endParaRPr>
          </a:p>
          <a:p>
            <a:pPr marL="0" indent="0" algn="ctr">
              <a:buNone/>
            </a:pPr>
            <a:r>
              <a:rPr lang="en-GB" sz="5400" dirty="0">
                <a:solidFill>
                  <a:srgbClr val="1F497D"/>
                </a:solidFill>
              </a:rPr>
              <a:t>3. The different FLC systems</a:t>
            </a:r>
          </a:p>
          <a:p>
            <a:endParaRPr lang="en-IE" dirty="0"/>
          </a:p>
        </p:txBody>
      </p:sp>
      <p:pic>
        <p:nvPicPr>
          <p:cNvPr id="4" name="Picture 3">
            <a:extLst>
              <a:ext uri="{FF2B5EF4-FFF2-40B4-BE49-F238E27FC236}">
                <a16:creationId xmlns:a16="http://schemas.microsoft.com/office/drawing/2014/main" id="{F843358B-AD07-4147-BC8F-126BD3579D39}"/>
              </a:ext>
            </a:extLst>
          </p:cNvPr>
          <p:cNvPicPr>
            <a:picLocks noChangeAspect="1"/>
          </p:cNvPicPr>
          <p:nvPr/>
        </p:nvPicPr>
        <p:blipFill>
          <a:blip r:embed="rId2"/>
          <a:stretch>
            <a:fillRect/>
          </a:stretch>
        </p:blipFill>
        <p:spPr>
          <a:xfrm>
            <a:off x="243465" y="6028872"/>
            <a:ext cx="8657070" cy="829128"/>
          </a:xfrm>
          <a:prstGeom prst="rect">
            <a:avLst/>
          </a:prstGeom>
        </p:spPr>
      </p:pic>
    </p:spTree>
    <p:extLst>
      <p:ext uri="{BB962C8B-B14F-4D97-AF65-F5344CB8AC3E}">
        <p14:creationId xmlns:p14="http://schemas.microsoft.com/office/powerpoint/2010/main" val="20703594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45CF-AB3A-4F18-BB6A-90968E20F9B0}"/>
              </a:ext>
            </a:extLst>
          </p:cNvPr>
          <p:cNvSpPr>
            <a:spLocks noGrp="1"/>
          </p:cNvSpPr>
          <p:nvPr>
            <p:ph type="title"/>
          </p:nvPr>
        </p:nvSpPr>
        <p:spPr/>
        <p:txBody>
          <a:bodyPr/>
          <a:lstStyle/>
          <a:p>
            <a:r>
              <a:rPr lang="en-GB" altLang="en-US" dirty="0">
                <a:solidFill>
                  <a:srgbClr val="1F497D"/>
                </a:solidFill>
                <a:latin typeface="Arial" panose="020B0604020202020204" pitchFamily="34" charset="0"/>
              </a:rPr>
              <a:t> The different FLC systems</a:t>
            </a:r>
            <a:endParaRPr lang="en-IE" dirty="0"/>
          </a:p>
        </p:txBody>
      </p:sp>
      <p:graphicFrame>
        <p:nvGraphicFramePr>
          <p:cNvPr id="4" name="Content Placeholder 3">
            <a:extLst>
              <a:ext uri="{FF2B5EF4-FFF2-40B4-BE49-F238E27FC236}">
                <a16:creationId xmlns:a16="http://schemas.microsoft.com/office/drawing/2014/main" id="{8CE0EFE3-BD7C-4FE9-9AD1-52D8494746BC}"/>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8CC7A8D-9A6E-4891-8119-0D0948E7C74C}"/>
              </a:ext>
            </a:extLst>
          </p:cNvPr>
          <p:cNvPicPr>
            <a:picLocks noChangeAspect="1"/>
          </p:cNvPicPr>
          <p:nvPr/>
        </p:nvPicPr>
        <p:blipFill>
          <a:blip r:embed="rId7"/>
          <a:stretch>
            <a:fillRect/>
          </a:stretch>
        </p:blipFill>
        <p:spPr>
          <a:xfrm>
            <a:off x="243465" y="5894161"/>
            <a:ext cx="8657070" cy="829128"/>
          </a:xfrm>
          <a:prstGeom prst="rect">
            <a:avLst/>
          </a:prstGeom>
        </p:spPr>
      </p:pic>
    </p:spTree>
    <p:extLst>
      <p:ext uri="{BB962C8B-B14F-4D97-AF65-F5344CB8AC3E}">
        <p14:creationId xmlns:p14="http://schemas.microsoft.com/office/powerpoint/2010/main" val="32753729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3629-784E-48A3-87CB-D924C1B3138E}"/>
              </a:ext>
            </a:extLst>
          </p:cNvPr>
          <p:cNvSpPr>
            <a:spLocks noGrp="1"/>
          </p:cNvSpPr>
          <p:nvPr>
            <p:ph type="title"/>
          </p:nvPr>
        </p:nvSpPr>
        <p:spPr/>
        <p:txBody>
          <a:bodyPr/>
          <a:lstStyle/>
          <a:p>
            <a:r>
              <a:rPr lang="en-GB" dirty="0">
                <a:solidFill>
                  <a:schemeClr val="tx2"/>
                </a:solidFill>
              </a:rPr>
              <a:t>First level control systems </a:t>
            </a:r>
            <a:endParaRPr lang="en-IE" dirty="0"/>
          </a:p>
        </p:txBody>
      </p:sp>
      <p:sp>
        <p:nvSpPr>
          <p:cNvPr id="4" name="Text Placeholder 2">
            <a:extLst>
              <a:ext uri="{FF2B5EF4-FFF2-40B4-BE49-F238E27FC236}">
                <a16:creationId xmlns:a16="http://schemas.microsoft.com/office/drawing/2014/main" id="{A36F650B-DDB1-47DE-8086-B998B1199335}"/>
              </a:ext>
            </a:extLst>
          </p:cNvPr>
          <p:cNvSpPr>
            <a:spLocks noGrp="1"/>
          </p:cNvSpPr>
          <p:nvPr>
            <p:ph idx="1"/>
          </p:nvPr>
        </p:nvSpPr>
        <p:spPr>
          <a:xfrm>
            <a:off x="457200" y="1600200"/>
            <a:ext cx="8229600" cy="4525963"/>
          </a:xfrm>
        </p:spPr>
        <p:txBody>
          <a:bodyPr/>
          <a:lstStyle/>
          <a:p>
            <a:endParaRPr lang="en-GB" i="1" dirty="0"/>
          </a:p>
          <a:p>
            <a:endParaRPr lang="en-GB" i="1" dirty="0"/>
          </a:p>
          <a:p>
            <a:endParaRPr lang="en-GB" i="1" dirty="0"/>
          </a:p>
          <a:p>
            <a:endParaRPr lang="en-GB" i="1" dirty="0">
              <a:highlight>
                <a:srgbClr val="DE8B7D"/>
              </a:highlight>
            </a:endParaRPr>
          </a:p>
          <a:p>
            <a:endParaRPr lang="en-GB" i="1" dirty="0">
              <a:highlight>
                <a:srgbClr val="DE8B7D"/>
              </a:highlight>
            </a:endParaRPr>
          </a:p>
          <a:p>
            <a:endParaRPr lang="en-GB" i="1" dirty="0">
              <a:highlight>
                <a:srgbClr val="DE8B7D"/>
              </a:highlight>
            </a:endParaRPr>
          </a:p>
          <a:p>
            <a:endParaRPr lang="en-GB" i="1" dirty="0">
              <a:highlight>
                <a:srgbClr val="DE8B7D"/>
              </a:highlight>
            </a:endParaRPr>
          </a:p>
          <a:p>
            <a:pPr marL="0" indent="0">
              <a:buNone/>
            </a:pPr>
            <a:endParaRPr lang="en-GB" sz="2500" u="sng" dirty="0"/>
          </a:p>
        </p:txBody>
      </p:sp>
      <p:sp>
        <p:nvSpPr>
          <p:cNvPr id="5" name="Text Placeholder 2">
            <a:extLst>
              <a:ext uri="{FF2B5EF4-FFF2-40B4-BE49-F238E27FC236}">
                <a16:creationId xmlns:a16="http://schemas.microsoft.com/office/drawing/2014/main" id="{7802EA40-EEFF-4624-BC03-3E6DB3EB5C13}"/>
              </a:ext>
            </a:extLst>
          </p:cNvPr>
          <p:cNvSpPr txBox="1">
            <a:spLocks/>
          </p:cNvSpPr>
          <p:nvPr/>
        </p:nvSpPr>
        <p:spPr>
          <a:xfrm>
            <a:off x="457200" y="1368000"/>
            <a:ext cx="8207375" cy="537336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i="1"/>
          </a:p>
          <a:p>
            <a:endParaRPr lang="en-GB" i="1"/>
          </a:p>
          <a:p>
            <a:endParaRPr lang="en-GB" i="1"/>
          </a:p>
          <a:p>
            <a:endParaRPr lang="en-GB" i="1"/>
          </a:p>
          <a:p>
            <a:endParaRPr lang="en-GB" i="1"/>
          </a:p>
          <a:p>
            <a:endParaRPr lang="en-GB" i="1"/>
          </a:p>
          <a:p>
            <a:endParaRPr lang="en-GB" i="1"/>
          </a:p>
          <a:p>
            <a:endParaRPr lang="en-GB" sz="2500" u="sng" dirty="0"/>
          </a:p>
        </p:txBody>
      </p:sp>
      <p:sp>
        <p:nvSpPr>
          <p:cNvPr id="6" name="Text Placeholder 2">
            <a:extLst>
              <a:ext uri="{FF2B5EF4-FFF2-40B4-BE49-F238E27FC236}">
                <a16:creationId xmlns:a16="http://schemas.microsoft.com/office/drawing/2014/main" id="{D355A578-9FAA-4D1A-B354-C8DBF793FBCB}"/>
              </a:ext>
            </a:extLst>
          </p:cNvPr>
          <p:cNvSpPr txBox="1">
            <a:spLocks/>
          </p:cNvSpPr>
          <p:nvPr/>
        </p:nvSpPr>
        <p:spPr>
          <a:xfrm>
            <a:off x="609600" y="1520400"/>
            <a:ext cx="8207375" cy="537336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i="1"/>
          </a:p>
          <a:p>
            <a:endParaRPr lang="en-GB" i="1"/>
          </a:p>
          <a:p>
            <a:endParaRPr lang="en-GB" i="1"/>
          </a:p>
          <a:p>
            <a:endParaRPr lang="en-GB" i="1"/>
          </a:p>
          <a:p>
            <a:endParaRPr lang="en-GB" i="1"/>
          </a:p>
          <a:p>
            <a:endParaRPr lang="en-GB" i="1"/>
          </a:p>
          <a:p>
            <a:endParaRPr lang="en-GB" i="1"/>
          </a:p>
          <a:p>
            <a:endParaRPr lang="en-GB" sz="2500" u="sng" dirty="0"/>
          </a:p>
        </p:txBody>
      </p:sp>
      <p:sp>
        <p:nvSpPr>
          <p:cNvPr id="7" name="Rounded Rectangle 4">
            <a:extLst>
              <a:ext uri="{FF2B5EF4-FFF2-40B4-BE49-F238E27FC236}">
                <a16:creationId xmlns:a16="http://schemas.microsoft.com/office/drawing/2014/main" id="{08633583-DDC8-4434-B3F1-8122172F3D0B}"/>
              </a:ext>
            </a:extLst>
          </p:cNvPr>
          <p:cNvSpPr/>
          <p:nvPr/>
        </p:nvSpPr>
        <p:spPr>
          <a:xfrm>
            <a:off x="905419" y="1340768"/>
            <a:ext cx="7380000" cy="1980000"/>
          </a:xfrm>
          <a:prstGeom prst="roundRect">
            <a:avLst/>
          </a:prstGeom>
          <a:solidFill>
            <a:schemeClr val="tx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prstClr val="black"/>
                </a:solidFill>
              </a:rPr>
              <a:t>CENTRALISED (15): </a:t>
            </a:r>
            <a:r>
              <a:rPr lang="en-GB" sz="2400" dirty="0">
                <a:solidFill>
                  <a:prstClr val="black"/>
                </a:solidFill>
              </a:rPr>
              <a:t>Belgium: Brussels+ Wallonia, Croatia, Czech Republic, Estonia, Greece, Hungary, Ireland, Latvia, Luxemburg, Poland, Romania, Slovakia, Slovenia, Sweden, Northern Ireland (UK)</a:t>
            </a:r>
          </a:p>
        </p:txBody>
      </p:sp>
      <p:sp>
        <p:nvSpPr>
          <p:cNvPr id="9" name="Rounded Rectangle 5">
            <a:extLst>
              <a:ext uri="{FF2B5EF4-FFF2-40B4-BE49-F238E27FC236}">
                <a16:creationId xmlns:a16="http://schemas.microsoft.com/office/drawing/2014/main" id="{48EAA6D2-F514-4EC9-8015-1BB5EF2CE843}"/>
              </a:ext>
            </a:extLst>
          </p:cNvPr>
          <p:cNvSpPr/>
          <p:nvPr/>
        </p:nvSpPr>
        <p:spPr>
          <a:xfrm>
            <a:off x="899592" y="3609240"/>
            <a:ext cx="7380000" cy="1980000"/>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GB" sz="2400" b="1" dirty="0">
                <a:solidFill>
                  <a:prstClr val="black"/>
                </a:solidFill>
              </a:rPr>
              <a:t>DECENTRALISED (16): </a:t>
            </a:r>
            <a:r>
              <a:rPr lang="en-GB" sz="2400" dirty="0">
                <a:solidFill>
                  <a:prstClr val="black"/>
                </a:solidFill>
              </a:rPr>
              <a:t>Austria, Belgium-Flanders, Bulgaria,</a:t>
            </a:r>
            <a:r>
              <a:rPr lang="en-GB" sz="2400" b="1" dirty="0">
                <a:solidFill>
                  <a:prstClr val="black"/>
                </a:solidFill>
              </a:rPr>
              <a:t> </a:t>
            </a:r>
            <a:r>
              <a:rPr lang="en-GB" sz="2400" dirty="0">
                <a:solidFill>
                  <a:prstClr val="black"/>
                </a:solidFill>
              </a:rPr>
              <a:t>Cyprus, Denmark, Finland, France, Germany, Italy, Lithuania, Malta, Netherlands, Norway, Portugal, Spain, United Kingdom</a:t>
            </a:r>
          </a:p>
        </p:txBody>
      </p:sp>
      <p:pic>
        <p:nvPicPr>
          <p:cNvPr id="3" name="Picture 2">
            <a:extLst>
              <a:ext uri="{FF2B5EF4-FFF2-40B4-BE49-F238E27FC236}">
                <a16:creationId xmlns:a16="http://schemas.microsoft.com/office/drawing/2014/main" id="{3B2CB234-FF81-433F-8812-AB29FED5BE0D}"/>
              </a:ext>
            </a:extLst>
          </p:cNvPr>
          <p:cNvPicPr>
            <a:picLocks noChangeAspect="1"/>
          </p:cNvPicPr>
          <p:nvPr/>
        </p:nvPicPr>
        <p:blipFill>
          <a:blip r:embed="rId2"/>
          <a:stretch>
            <a:fillRect/>
          </a:stretch>
        </p:blipFill>
        <p:spPr>
          <a:xfrm>
            <a:off x="159905" y="5977929"/>
            <a:ext cx="8657070" cy="829128"/>
          </a:xfrm>
          <a:prstGeom prst="rect">
            <a:avLst/>
          </a:prstGeom>
        </p:spPr>
      </p:pic>
    </p:spTree>
    <p:extLst>
      <p:ext uri="{BB962C8B-B14F-4D97-AF65-F5344CB8AC3E}">
        <p14:creationId xmlns:p14="http://schemas.microsoft.com/office/powerpoint/2010/main" val="16870146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1871-2122-458C-B2AA-5380FE33DB0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2754EBB-E019-4163-A113-154B1506AADE}"/>
              </a:ext>
            </a:extLst>
          </p:cNvPr>
          <p:cNvSpPr>
            <a:spLocks noGrp="1"/>
          </p:cNvSpPr>
          <p:nvPr>
            <p:ph idx="1"/>
          </p:nvPr>
        </p:nvSpPr>
        <p:spPr/>
        <p:txBody>
          <a:bodyPr/>
          <a:lstStyle/>
          <a:p>
            <a:pPr algn="ctr"/>
            <a:endParaRPr lang="en-GB" sz="5400" dirty="0">
              <a:solidFill>
                <a:srgbClr val="1F497D"/>
              </a:solidFill>
            </a:endParaRPr>
          </a:p>
          <a:p>
            <a:pPr marL="0" indent="0" algn="ctr">
              <a:buNone/>
            </a:pPr>
            <a:r>
              <a:rPr lang="en-GB" sz="5400" dirty="0">
                <a:solidFill>
                  <a:srgbClr val="1F497D"/>
                </a:solidFill>
              </a:rPr>
              <a:t>4. FLC system in Ireland</a:t>
            </a:r>
          </a:p>
          <a:p>
            <a:endParaRPr lang="en-IE" dirty="0"/>
          </a:p>
        </p:txBody>
      </p:sp>
      <p:pic>
        <p:nvPicPr>
          <p:cNvPr id="4" name="Picture 3">
            <a:extLst>
              <a:ext uri="{FF2B5EF4-FFF2-40B4-BE49-F238E27FC236}">
                <a16:creationId xmlns:a16="http://schemas.microsoft.com/office/drawing/2014/main" id="{23D92A5C-7916-463A-A9D9-4715C3942E8F}"/>
              </a:ext>
            </a:extLst>
          </p:cNvPr>
          <p:cNvPicPr>
            <a:picLocks noChangeAspect="1"/>
          </p:cNvPicPr>
          <p:nvPr/>
        </p:nvPicPr>
        <p:blipFill>
          <a:blip r:embed="rId2"/>
          <a:stretch>
            <a:fillRect/>
          </a:stretch>
        </p:blipFill>
        <p:spPr>
          <a:xfrm>
            <a:off x="243465" y="5894161"/>
            <a:ext cx="8657070" cy="829128"/>
          </a:xfrm>
          <a:prstGeom prst="rect">
            <a:avLst/>
          </a:prstGeom>
        </p:spPr>
      </p:pic>
    </p:spTree>
    <p:extLst>
      <p:ext uri="{BB962C8B-B14F-4D97-AF65-F5344CB8AC3E}">
        <p14:creationId xmlns:p14="http://schemas.microsoft.com/office/powerpoint/2010/main" val="389518325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B9DA-E0F1-4ABC-A56B-442E212F5E69}"/>
              </a:ext>
            </a:extLst>
          </p:cNvPr>
          <p:cNvSpPr>
            <a:spLocks noGrp="1"/>
          </p:cNvSpPr>
          <p:nvPr>
            <p:ph type="title"/>
          </p:nvPr>
        </p:nvSpPr>
        <p:spPr/>
        <p:txBody>
          <a:bodyPr/>
          <a:lstStyle/>
          <a:p>
            <a:r>
              <a:rPr lang="en-IE" dirty="0">
                <a:solidFill>
                  <a:schemeClr val="tx2">
                    <a:lumMod val="60000"/>
                    <a:lumOff val="40000"/>
                  </a:schemeClr>
                </a:solidFill>
              </a:rPr>
              <a:t>FLC System in Ireland</a:t>
            </a:r>
          </a:p>
        </p:txBody>
      </p:sp>
      <p:sp>
        <p:nvSpPr>
          <p:cNvPr id="3" name="Content Placeholder 2">
            <a:extLst>
              <a:ext uri="{FF2B5EF4-FFF2-40B4-BE49-F238E27FC236}">
                <a16:creationId xmlns:a16="http://schemas.microsoft.com/office/drawing/2014/main" id="{7B43C784-5962-4874-95CA-3BD78C59C12B}"/>
              </a:ext>
            </a:extLst>
          </p:cNvPr>
          <p:cNvSpPr>
            <a:spLocks noGrp="1"/>
          </p:cNvSpPr>
          <p:nvPr>
            <p:ph idx="1"/>
          </p:nvPr>
        </p:nvSpPr>
        <p:spPr>
          <a:xfrm>
            <a:off x="457200" y="1600200"/>
            <a:ext cx="8427156" cy="4525963"/>
          </a:xfrm>
        </p:spPr>
        <p:txBody>
          <a:bodyPr>
            <a:normAutofit fontScale="92500" lnSpcReduction="20000"/>
          </a:bodyPr>
          <a:lstStyle/>
          <a:p>
            <a:pPr algn="ctr"/>
            <a:r>
              <a:rPr lang="en-IE" dirty="0">
                <a:solidFill>
                  <a:schemeClr val="accent6">
                    <a:lumMod val="75000"/>
                  </a:schemeClr>
                </a:solidFill>
              </a:rPr>
              <a:t>Centralised Control System  </a:t>
            </a:r>
          </a:p>
          <a:p>
            <a:r>
              <a:rPr lang="en-IE" dirty="0"/>
              <a:t>In 2008, Two control bodies at regional level appointed </a:t>
            </a:r>
            <a:r>
              <a:rPr lang="en-GB" dirty="0"/>
              <a:t>to carry out the first level controls. </a:t>
            </a:r>
          </a:p>
          <a:p>
            <a:r>
              <a:rPr lang="en-IE" dirty="0"/>
              <a:t>Two public bodies</a:t>
            </a:r>
          </a:p>
          <a:p>
            <a:r>
              <a:rPr lang="en-GB" dirty="0"/>
              <a:t>Border, Midland &amp; Western Regional Assembly (BMW)</a:t>
            </a:r>
          </a:p>
          <a:p>
            <a:r>
              <a:rPr lang="en-GB" dirty="0"/>
              <a:t>Southern &amp; Eastern Regional Assembly (SERA)</a:t>
            </a:r>
          </a:p>
          <a:p>
            <a:pPr marL="0" indent="0" algn="just">
              <a:buNone/>
            </a:pPr>
            <a:r>
              <a:rPr lang="en-IE" dirty="0"/>
              <a:t> 				Now</a:t>
            </a:r>
          </a:p>
          <a:p>
            <a:r>
              <a:rPr lang="en-IE" dirty="0"/>
              <a:t>Northern &amp; Western Regional Assembly (NWRA)</a:t>
            </a:r>
          </a:p>
          <a:p>
            <a:r>
              <a:rPr lang="en-IE" dirty="0"/>
              <a:t>Southern Regional Assembly (SRA) </a:t>
            </a:r>
          </a:p>
          <a:p>
            <a:endParaRPr lang="en-IE" dirty="0"/>
          </a:p>
        </p:txBody>
      </p:sp>
      <p:pic>
        <p:nvPicPr>
          <p:cNvPr id="4" name="Picture 3">
            <a:extLst>
              <a:ext uri="{FF2B5EF4-FFF2-40B4-BE49-F238E27FC236}">
                <a16:creationId xmlns:a16="http://schemas.microsoft.com/office/drawing/2014/main" id="{99A39C47-1EFA-45D7-AF45-9B3105517A79}"/>
              </a:ext>
            </a:extLst>
          </p:cNvPr>
          <p:cNvPicPr>
            <a:picLocks noChangeAspect="1"/>
          </p:cNvPicPr>
          <p:nvPr/>
        </p:nvPicPr>
        <p:blipFill>
          <a:blip r:embed="rId2"/>
          <a:stretch>
            <a:fillRect/>
          </a:stretch>
        </p:blipFill>
        <p:spPr>
          <a:xfrm>
            <a:off x="130576" y="6112052"/>
            <a:ext cx="8657070" cy="829128"/>
          </a:xfrm>
          <a:prstGeom prst="rect">
            <a:avLst/>
          </a:prstGeom>
        </p:spPr>
      </p:pic>
    </p:spTree>
    <p:extLst>
      <p:ext uri="{BB962C8B-B14F-4D97-AF65-F5344CB8AC3E}">
        <p14:creationId xmlns:p14="http://schemas.microsoft.com/office/powerpoint/2010/main" val="34368352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19" y="327728"/>
            <a:ext cx="2489351" cy="186387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2784" y="87556"/>
            <a:ext cx="4035496" cy="157329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718993"/>
            <a:ext cx="5008914" cy="1821949"/>
          </a:xfrm>
          <a:prstGeom prst="rect">
            <a:avLst/>
          </a:prstGeom>
        </p:spPr>
      </p:pic>
      <p:pic>
        <p:nvPicPr>
          <p:cNvPr id="9" name="Content Placeholder 4"/>
          <p:cNvPicPr>
            <a:picLocks noGrp="1" noChangeAspect="1"/>
          </p:cNvPicPr>
          <p:nvPr>
            <p:ph idx="1"/>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8914" y="4680025"/>
            <a:ext cx="3092981" cy="1166327"/>
          </a:xfrm>
        </p:spPr>
      </p:pic>
      <p:pic>
        <p:nvPicPr>
          <p:cNvPr id="10" name="Content Placeholder 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49399"/>
          <a:stretch/>
        </p:blipFill>
        <p:spPr>
          <a:xfrm>
            <a:off x="5115928" y="3075545"/>
            <a:ext cx="3990750" cy="1195629"/>
          </a:xfrm>
          <a:prstGeom prst="rect">
            <a:avLst/>
          </a:prstGeom>
        </p:spPr>
      </p:pic>
      <p:pic>
        <p:nvPicPr>
          <p:cNvPr id="11" name="Content Placeholder 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6890" y="1037011"/>
            <a:ext cx="4634770" cy="3107291"/>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363" y="4807373"/>
            <a:ext cx="2870352" cy="1018719"/>
          </a:xfrm>
          <a:prstGeom prst="rect">
            <a:avLst/>
          </a:prstGeom>
        </p:spPr>
      </p:pic>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2989996" y="62866"/>
            <a:ext cx="1524132" cy="1524132"/>
          </a:xfrm>
          <a:prstGeom prst="rect">
            <a:avLst/>
          </a:prstGeom>
        </p:spPr>
      </p:pic>
    </p:spTree>
    <p:extLst>
      <p:ext uri="{BB962C8B-B14F-4D97-AF65-F5344CB8AC3E}">
        <p14:creationId xmlns:p14="http://schemas.microsoft.com/office/powerpoint/2010/main" val="45753165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C293-D97B-43B9-AB00-125E89D9C212}"/>
              </a:ext>
            </a:extLst>
          </p:cNvPr>
          <p:cNvSpPr>
            <a:spLocks noGrp="1"/>
          </p:cNvSpPr>
          <p:nvPr>
            <p:ph type="title"/>
          </p:nvPr>
        </p:nvSpPr>
        <p:spPr/>
        <p:txBody>
          <a:bodyPr/>
          <a:lstStyle/>
          <a:p>
            <a:r>
              <a:rPr lang="en-IE" b="1" dirty="0">
                <a:solidFill>
                  <a:schemeClr val="tx2">
                    <a:lumMod val="60000"/>
                    <a:lumOff val="40000"/>
                  </a:schemeClr>
                </a:solidFill>
              </a:rPr>
              <a:t>SRA FLC UNIT – Facts &amp; Figures</a:t>
            </a:r>
          </a:p>
        </p:txBody>
      </p:sp>
      <p:sp>
        <p:nvSpPr>
          <p:cNvPr id="3" name="Content Placeholder 2">
            <a:extLst>
              <a:ext uri="{FF2B5EF4-FFF2-40B4-BE49-F238E27FC236}">
                <a16:creationId xmlns:a16="http://schemas.microsoft.com/office/drawing/2014/main" id="{BA90114B-1081-45F7-B834-B5232A9458EB}"/>
              </a:ext>
            </a:extLst>
          </p:cNvPr>
          <p:cNvSpPr>
            <a:spLocks noGrp="1"/>
          </p:cNvSpPr>
          <p:nvPr>
            <p:ph idx="1"/>
          </p:nvPr>
        </p:nvSpPr>
        <p:spPr/>
        <p:txBody>
          <a:bodyPr>
            <a:normAutofit fontScale="62500" lnSpcReduction="20000"/>
          </a:bodyPr>
          <a:lstStyle/>
          <a:p>
            <a:r>
              <a:rPr lang="en-IE" dirty="0"/>
              <a:t>5 E.T.C. Programmes</a:t>
            </a:r>
          </a:p>
          <a:p>
            <a:pPr marL="0" indent="0">
              <a:buNone/>
            </a:pPr>
            <a:r>
              <a:rPr lang="en-IE" altLang="en-US" sz="2400" i="1" dirty="0"/>
              <a:t>	Ireland -Wales Programme</a:t>
            </a:r>
          </a:p>
          <a:p>
            <a:pPr>
              <a:buNone/>
            </a:pPr>
            <a:r>
              <a:rPr lang="en-IE" altLang="en-US" sz="2400" i="1" dirty="0"/>
              <a:t>		Northern Periphery and Arctic Programme (NPA) </a:t>
            </a:r>
          </a:p>
          <a:p>
            <a:pPr>
              <a:buNone/>
            </a:pPr>
            <a:r>
              <a:rPr lang="en-IE" altLang="en-US" sz="2400" i="1" dirty="0"/>
              <a:t>		URBACT Programme			</a:t>
            </a:r>
            <a:endParaRPr lang="en-IE" altLang="en-US" sz="2400" b="1" i="1" dirty="0"/>
          </a:p>
          <a:p>
            <a:pPr>
              <a:buNone/>
            </a:pPr>
            <a:r>
              <a:rPr lang="en-IE" altLang="en-US" sz="2400" i="1" dirty="0"/>
              <a:t>		North West Europe Programme (NWE) </a:t>
            </a:r>
          </a:p>
          <a:p>
            <a:pPr>
              <a:buNone/>
            </a:pPr>
            <a:r>
              <a:rPr lang="en-IE" altLang="en-US" sz="2400" i="1" dirty="0"/>
              <a:t>		Interreg Europe (IE)</a:t>
            </a:r>
            <a:endParaRPr lang="en-IE" altLang="en-US" sz="2400" b="1" i="1" dirty="0"/>
          </a:p>
          <a:p>
            <a:pPr marL="0" indent="0" algn="ctr">
              <a:buNone/>
            </a:pPr>
            <a:endParaRPr lang="en-IE" sz="2400" dirty="0"/>
          </a:p>
          <a:p>
            <a:r>
              <a:rPr lang="en-IE" dirty="0"/>
              <a:t>4 IT Systems</a:t>
            </a:r>
          </a:p>
          <a:p>
            <a:pPr marL="0" indent="0">
              <a:buNone/>
            </a:pPr>
            <a:r>
              <a:rPr lang="en-IE" sz="2400" dirty="0"/>
              <a:t>	iOLF		</a:t>
            </a:r>
            <a:r>
              <a:rPr lang="en-IE" sz="2600" u="sng" dirty="0">
                <a:hlinkClick r:id="rId2"/>
              </a:rPr>
              <a:t>https://www.iolf.eu</a:t>
            </a:r>
            <a:endParaRPr lang="en-IE" sz="2400" dirty="0"/>
          </a:p>
          <a:p>
            <a:pPr marL="0" indent="0">
              <a:buNone/>
            </a:pPr>
            <a:r>
              <a:rPr lang="en-IE" sz="2400" dirty="0"/>
              <a:t>	eMS		</a:t>
            </a:r>
            <a:r>
              <a:rPr lang="en-IE" sz="2400" dirty="0">
                <a:hlinkClick r:id="rId3"/>
              </a:rPr>
              <a:t>https://ems.nweurope.eu</a:t>
            </a:r>
            <a:r>
              <a:rPr lang="en-IE" sz="2400" dirty="0"/>
              <a:t>        </a:t>
            </a:r>
            <a:r>
              <a:rPr lang="en-IE" sz="2400" dirty="0">
                <a:hlinkClick r:id="rId4"/>
              </a:rPr>
              <a:t>https://ems.interreg-npa.eu</a:t>
            </a:r>
            <a:r>
              <a:rPr lang="en-IE" sz="2400" dirty="0"/>
              <a:t>.</a:t>
            </a:r>
          </a:p>
          <a:p>
            <a:pPr marL="0" indent="0">
              <a:buNone/>
            </a:pPr>
            <a:r>
              <a:rPr lang="en-IE" sz="2400" dirty="0"/>
              <a:t>	Synergie 		</a:t>
            </a:r>
            <a:r>
              <a:rPr lang="en-IE" sz="2400" dirty="0">
                <a:hlinkClick r:id="rId5"/>
              </a:rPr>
              <a:t>https://synergie-cte.asp-public.fr</a:t>
            </a:r>
            <a:endParaRPr lang="en-IE" sz="2400" dirty="0"/>
          </a:p>
          <a:p>
            <a:pPr marL="0" indent="0">
              <a:buNone/>
            </a:pPr>
            <a:r>
              <a:rPr lang="en-IE" sz="2400" dirty="0"/>
              <a:t>	WEFO Online	</a:t>
            </a:r>
            <a:r>
              <a:rPr lang="en-IE" sz="2400" dirty="0">
                <a:hlinkClick r:id="rId6"/>
              </a:rPr>
              <a:t>https://www.access.service.gov.uk</a:t>
            </a:r>
            <a:endParaRPr lang="en-IE" sz="2400" dirty="0"/>
          </a:p>
          <a:p>
            <a:pPr marL="0" indent="0">
              <a:buNone/>
            </a:pPr>
            <a:endParaRPr lang="en-IE" sz="2400" dirty="0"/>
          </a:p>
          <a:p>
            <a:r>
              <a:rPr lang="en-IE" dirty="0"/>
              <a:t>4 Controllers + 1 Clerical Officer </a:t>
            </a:r>
          </a:p>
          <a:p>
            <a:endParaRPr lang="en-IE" dirty="0"/>
          </a:p>
          <a:p>
            <a:r>
              <a:rPr lang="en-IE" dirty="0"/>
              <a:t>73 Project with 101 Partners  </a:t>
            </a:r>
          </a:p>
          <a:p>
            <a:endParaRPr lang="en-IE" dirty="0"/>
          </a:p>
        </p:txBody>
      </p:sp>
      <p:pic>
        <p:nvPicPr>
          <p:cNvPr id="4" name="Picture 3">
            <a:extLst>
              <a:ext uri="{FF2B5EF4-FFF2-40B4-BE49-F238E27FC236}">
                <a16:creationId xmlns:a16="http://schemas.microsoft.com/office/drawing/2014/main" id="{50EB58F1-FA5F-4549-A1C4-EE05B1C00505}"/>
              </a:ext>
            </a:extLst>
          </p:cNvPr>
          <p:cNvPicPr>
            <a:picLocks noChangeAspect="1"/>
          </p:cNvPicPr>
          <p:nvPr/>
        </p:nvPicPr>
        <p:blipFill>
          <a:blip r:embed="rId7"/>
          <a:stretch>
            <a:fillRect/>
          </a:stretch>
        </p:blipFill>
        <p:spPr>
          <a:xfrm>
            <a:off x="243465" y="6028872"/>
            <a:ext cx="8657070" cy="829128"/>
          </a:xfrm>
          <a:prstGeom prst="rect">
            <a:avLst/>
          </a:prstGeom>
        </p:spPr>
      </p:pic>
    </p:spTree>
    <p:extLst>
      <p:ext uri="{BB962C8B-B14F-4D97-AF65-F5344CB8AC3E}">
        <p14:creationId xmlns:p14="http://schemas.microsoft.com/office/powerpoint/2010/main" val="189406723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55" y="451556"/>
            <a:ext cx="9196880" cy="6425170"/>
          </a:xfrm>
        </p:spPr>
      </p:pic>
      <p:sp>
        <p:nvSpPr>
          <p:cNvPr id="8" name="Subtitle 2"/>
          <p:cNvSpPr txBox="1">
            <a:spLocks/>
          </p:cNvSpPr>
          <p:nvPr/>
        </p:nvSpPr>
        <p:spPr>
          <a:xfrm>
            <a:off x="0" y="4611665"/>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1">
                    <a:lumMod val="50000"/>
                  </a:schemeClr>
                </a:solidFill>
                <a:latin typeface="Candara" panose="020E0502030303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1">
                    <a:lumMod val="50000"/>
                  </a:schemeClr>
                </a:solidFill>
                <a:latin typeface="Candara" panose="020E0502030303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IE" dirty="0"/>
          </a:p>
        </p:txBody>
      </p:sp>
      <p:pic>
        <p:nvPicPr>
          <p:cNvPr id="5" name="Picture 3" descr="J:\Design and Print\The Southern Regional Assembly\Logos\sr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73" y="3217785"/>
            <a:ext cx="1507524" cy="4918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9CD115B-48DC-40E1-85A6-D1638439916D}"/>
              </a:ext>
            </a:extLst>
          </p:cNvPr>
          <p:cNvSpPr/>
          <p:nvPr/>
        </p:nvSpPr>
        <p:spPr>
          <a:xfrm>
            <a:off x="2425380" y="135467"/>
            <a:ext cx="4432619" cy="677108"/>
          </a:xfrm>
          <a:prstGeom prst="rect">
            <a:avLst/>
          </a:prstGeom>
        </p:spPr>
        <p:txBody>
          <a:bodyPr wrap="square">
            <a:spAutoFit/>
          </a:bodyPr>
          <a:lstStyle/>
          <a:p>
            <a:endParaRPr lang="en-IE" sz="1000" dirty="0">
              <a:solidFill>
                <a:srgbClr val="000000"/>
              </a:solidFill>
              <a:latin typeface="Arial" panose="020B0604020202020204" pitchFamily="34" charset="0"/>
            </a:endParaRPr>
          </a:p>
          <a:p>
            <a:pPr algn="ctr"/>
            <a:r>
              <a:rPr lang="en-IE" sz="2800" b="1" dirty="0">
                <a:solidFill>
                  <a:schemeClr val="bg1">
                    <a:lumMod val="50000"/>
                  </a:schemeClr>
                </a:solidFill>
                <a:latin typeface="Candara" panose="020E0502030303020204" pitchFamily="34" charset="0"/>
              </a:rPr>
              <a:t>Key Web Sites</a:t>
            </a:r>
            <a:endParaRPr lang="en-IE" sz="2800" dirty="0">
              <a:solidFill>
                <a:schemeClr val="bg1">
                  <a:lumMod val="50000"/>
                </a:schemeClr>
              </a:solidFill>
              <a:latin typeface="Candara" panose="020E0502030303020204" pitchFamily="34" charset="0"/>
            </a:endParaRPr>
          </a:p>
        </p:txBody>
      </p:sp>
      <p:sp>
        <p:nvSpPr>
          <p:cNvPr id="10" name="Rectangle 9">
            <a:extLst>
              <a:ext uri="{FF2B5EF4-FFF2-40B4-BE49-F238E27FC236}">
                <a16:creationId xmlns:a16="http://schemas.microsoft.com/office/drawing/2014/main" id="{0A5F8A93-6425-4112-8E46-41813F6F3C11}"/>
              </a:ext>
            </a:extLst>
          </p:cNvPr>
          <p:cNvSpPr/>
          <p:nvPr/>
        </p:nvSpPr>
        <p:spPr>
          <a:xfrm>
            <a:off x="1915297" y="297374"/>
            <a:ext cx="7228703" cy="4616648"/>
          </a:xfrm>
          <a:prstGeom prst="rect">
            <a:avLst/>
          </a:prstGeom>
        </p:spPr>
        <p:txBody>
          <a:bodyPr wrap="square">
            <a:spAutoFit/>
          </a:bodyPr>
          <a:lstStyle/>
          <a:p>
            <a:endParaRPr lang="en-IE" b="1" dirty="0"/>
          </a:p>
          <a:p>
            <a:endParaRPr lang="en-IE" b="1" dirty="0"/>
          </a:p>
          <a:p>
            <a:endParaRPr lang="en-IE" b="1" dirty="0"/>
          </a:p>
          <a:p>
            <a:r>
              <a:rPr lang="en-IE" sz="2000" b="1" dirty="0">
                <a:latin typeface="Candara" panose="020E0502030303020204" pitchFamily="34" charset="0"/>
              </a:rPr>
              <a:t>Ireland Wales  </a:t>
            </a:r>
            <a:r>
              <a:rPr lang="en-IE" sz="2000" dirty="0">
                <a:latin typeface="Candara" panose="020E0502030303020204" pitchFamily="34" charset="0"/>
                <a:hlinkClick r:id="rId4"/>
              </a:rPr>
              <a:t>https://irelandwales.eu</a:t>
            </a:r>
            <a:endParaRPr lang="en-IE" sz="2000" b="1" dirty="0">
              <a:latin typeface="Candara" panose="020E0502030303020204" pitchFamily="34" charset="0"/>
            </a:endParaRPr>
          </a:p>
          <a:p>
            <a:endParaRPr lang="en-IE" sz="2000" b="1" dirty="0">
              <a:latin typeface="Candara" panose="020E0502030303020204" pitchFamily="34" charset="0"/>
            </a:endParaRPr>
          </a:p>
          <a:p>
            <a:r>
              <a:rPr lang="en-IE" sz="2000" b="1" dirty="0">
                <a:latin typeface="Candara" panose="020E0502030303020204" pitchFamily="34" charset="0"/>
              </a:rPr>
              <a:t>North West Europe  </a:t>
            </a:r>
            <a:r>
              <a:rPr lang="en-IE" sz="2000" dirty="0">
                <a:latin typeface="Candara" panose="020E0502030303020204" pitchFamily="34" charset="0"/>
                <a:hlinkClick r:id="rId5"/>
              </a:rPr>
              <a:t>https://www.nweurope.eu/</a:t>
            </a:r>
            <a:endParaRPr lang="en-IE" sz="2000" b="1" dirty="0">
              <a:latin typeface="Candara" panose="020E0502030303020204" pitchFamily="34" charset="0"/>
            </a:endParaRPr>
          </a:p>
          <a:p>
            <a:endParaRPr lang="en-IE" sz="2000" b="1" dirty="0">
              <a:latin typeface="Candara" panose="020E0502030303020204" pitchFamily="34" charset="0"/>
            </a:endParaRPr>
          </a:p>
          <a:p>
            <a:r>
              <a:rPr lang="en-IE" sz="2000" b="1" dirty="0">
                <a:latin typeface="Candara" panose="020E0502030303020204" pitchFamily="34" charset="0"/>
              </a:rPr>
              <a:t>Northern Periphery and Arctic Programme </a:t>
            </a:r>
          </a:p>
          <a:p>
            <a:r>
              <a:rPr lang="en-IE" sz="2000" dirty="0">
                <a:latin typeface="Candara" panose="020E0502030303020204" pitchFamily="34" charset="0"/>
                <a:hlinkClick r:id="rId6"/>
              </a:rPr>
              <a:t>http://www.interreg-npa.eu/</a:t>
            </a:r>
            <a:endParaRPr lang="en-IE" sz="2000" b="1" dirty="0">
              <a:latin typeface="Candara" panose="020E0502030303020204" pitchFamily="34" charset="0"/>
            </a:endParaRPr>
          </a:p>
          <a:p>
            <a:endParaRPr lang="en-IE" sz="2000" b="1" dirty="0">
              <a:latin typeface="Candara" panose="020E0502030303020204" pitchFamily="34" charset="0"/>
            </a:endParaRPr>
          </a:p>
          <a:p>
            <a:r>
              <a:rPr lang="en-IE" sz="2000" b="1" dirty="0">
                <a:latin typeface="Candara" panose="020E0502030303020204" pitchFamily="34" charset="0"/>
              </a:rPr>
              <a:t>Atlantic Area Programme  </a:t>
            </a:r>
            <a:r>
              <a:rPr lang="en-IE" sz="2000" dirty="0">
                <a:latin typeface="Candara" panose="020E0502030303020204" pitchFamily="34" charset="0"/>
                <a:hlinkClick r:id="rId7"/>
              </a:rPr>
              <a:t>https://www.atlanticarea.eu/</a:t>
            </a:r>
            <a:endParaRPr lang="en-IE" sz="2000" b="1" dirty="0">
              <a:latin typeface="Candara" panose="020E0502030303020204" pitchFamily="34" charset="0"/>
            </a:endParaRPr>
          </a:p>
          <a:p>
            <a:r>
              <a:rPr lang="en-IE" sz="2000" dirty="0">
                <a:latin typeface="Candara" panose="020E0502030303020204" pitchFamily="34" charset="0"/>
              </a:rPr>
              <a:t>  </a:t>
            </a:r>
          </a:p>
          <a:p>
            <a:r>
              <a:rPr lang="en-IE" sz="2000" b="1" dirty="0">
                <a:latin typeface="Candara" panose="020E0502030303020204" pitchFamily="34" charset="0"/>
              </a:rPr>
              <a:t>Interreg Europe Programme  </a:t>
            </a:r>
            <a:r>
              <a:rPr lang="en-IE" sz="2000" dirty="0">
                <a:latin typeface="Candara" panose="020E0502030303020204" pitchFamily="34" charset="0"/>
                <a:hlinkClick r:id="rId8"/>
              </a:rPr>
              <a:t>https://www.interregeurope.eu/</a:t>
            </a:r>
            <a:endParaRPr lang="en-IE" sz="2000" b="1" dirty="0">
              <a:latin typeface="Candara" panose="020E0502030303020204" pitchFamily="34" charset="0"/>
            </a:endParaRPr>
          </a:p>
          <a:p>
            <a:endParaRPr lang="en-IE" sz="2000" b="1" dirty="0">
              <a:latin typeface="Candara" panose="020E0502030303020204" pitchFamily="34" charset="0"/>
            </a:endParaRPr>
          </a:p>
          <a:p>
            <a:r>
              <a:rPr lang="en-IE" sz="2000" b="1" dirty="0">
                <a:latin typeface="Candara" panose="020E0502030303020204" pitchFamily="34" charset="0"/>
              </a:rPr>
              <a:t>URBACT  </a:t>
            </a:r>
            <a:r>
              <a:rPr lang="en-IE" sz="2000" dirty="0">
                <a:latin typeface="Candara" panose="020E0502030303020204" pitchFamily="34" charset="0"/>
                <a:hlinkClick r:id="rId9"/>
              </a:rPr>
              <a:t>https://urbact.eu/</a:t>
            </a:r>
            <a:endParaRPr lang="en-IE" sz="2000" b="1" dirty="0">
              <a:latin typeface="Candara" panose="020E0502030303020204" pitchFamily="34" charset="0"/>
            </a:endParaRPr>
          </a:p>
        </p:txBody>
      </p:sp>
      <p:pic>
        <p:nvPicPr>
          <p:cNvPr id="3" name="Picture 2">
            <a:extLst>
              <a:ext uri="{FF2B5EF4-FFF2-40B4-BE49-F238E27FC236}">
                <a16:creationId xmlns:a16="http://schemas.microsoft.com/office/drawing/2014/main" id="{19681D2F-5054-422B-AB24-01AD041BF89E}"/>
              </a:ext>
            </a:extLst>
          </p:cNvPr>
          <p:cNvPicPr>
            <a:picLocks noChangeAspect="1"/>
          </p:cNvPicPr>
          <p:nvPr/>
        </p:nvPicPr>
        <p:blipFill>
          <a:blip r:embed="rId10"/>
          <a:stretch>
            <a:fillRect/>
          </a:stretch>
        </p:blipFill>
        <p:spPr>
          <a:xfrm>
            <a:off x="851164" y="6076426"/>
            <a:ext cx="8356071" cy="800300"/>
          </a:xfrm>
          <a:prstGeom prst="rect">
            <a:avLst/>
          </a:prstGeom>
        </p:spPr>
      </p:pic>
    </p:spTree>
    <p:extLst>
      <p:ext uri="{BB962C8B-B14F-4D97-AF65-F5344CB8AC3E}">
        <p14:creationId xmlns:p14="http://schemas.microsoft.com/office/powerpoint/2010/main" val="5872656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1871-2122-458C-B2AA-5380FE33DB0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2754EBB-E019-4163-A113-154B1506AADE}"/>
              </a:ext>
            </a:extLst>
          </p:cNvPr>
          <p:cNvSpPr>
            <a:spLocks noGrp="1"/>
          </p:cNvSpPr>
          <p:nvPr>
            <p:ph idx="1"/>
          </p:nvPr>
        </p:nvSpPr>
        <p:spPr/>
        <p:txBody>
          <a:bodyPr/>
          <a:lstStyle/>
          <a:p>
            <a:pPr algn="ctr"/>
            <a:endParaRPr lang="en-GB" sz="5400" dirty="0">
              <a:solidFill>
                <a:srgbClr val="1F497D"/>
              </a:solidFill>
            </a:endParaRPr>
          </a:p>
          <a:p>
            <a:pPr marL="0" indent="0" algn="ctr">
              <a:buNone/>
            </a:pPr>
            <a:r>
              <a:rPr lang="en-GB" sz="5400" dirty="0">
                <a:solidFill>
                  <a:srgbClr val="1F497D"/>
                </a:solidFill>
              </a:rPr>
              <a:t>5. Type of Controls carried out by SRA</a:t>
            </a:r>
            <a:endParaRPr lang="en-IE" dirty="0"/>
          </a:p>
        </p:txBody>
      </p:sp>
      <p:pic>
        <p:nvPicPr>
          <p:cNvPr id="4" name="Picture 3">
            <a:extLst>
              <a:ext uri="{FF2B5EF4-FFF2-40B4-BE49-F238E27FC236}">
                <a16:creationId xmlns:a16="http://schemas.microsoft.com/office/drawing/2014/main" id="{69560BF4-E324-4836-8153-C0DA6D849EE4}"/>
              </a:ext>
            </a:extLst>
          </p:cNvPr>
          <p:cNvPicPr>
            <a:picLocks noChangeAspect="1"/>
          </p:cNvPicPr>
          <p:nvPr/>
        </p:nvPicPr>
        <p:blipFill>
          <a:blip r:embed="rId2"/>
          <a:stretch>
            <a:fillRect/>
          </a:stretch>
        </p:blipFill>
        <p:spPr>
          <a:xfrm>
            <a:off x="243465" y="6028872"/>
            <a:ext cx="8657070" cy="829128"/>
          </a:xfrm>
          <a:prstGeom prst="rect">
            <a:avLst/>
          </a:prstGeom>
        </p:spPr>
      </p:pic>
    </p:spTree>
    <p:extLst>
      <p:ext uri="{BB962C8B-B14F-4D97-AF65-F5344CB8AC3E}">
        <p14:creationId xmlns:p14="http://schemas.microsoft.com/office/powerpoint/2010/main" val="274656322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1C78-BC05-4A29-96DB-8458368CC506}"/>
              </a:ext>
            </a:extLst>
          </p:cNvPr>
          <p:cNvSpPr>
            <a:spLocks noGrp="1"/>
          </p:cNvSpPr>
          <p:nvPr>
            <p:ph type="title"/>
          </p:nvPr>
        </p:nvSpPr>
        <p:spPr/>
        <p:txBody>
          <a:bodyPr/>
          <a:lstStyle/>
          <a:p>
            <a:r>
              <a:rPr lang="en-GB" sz="4800" dirty="0">
                <a:solidFill>
                  <a:srgbClr val="1F497D"/>
                </a:solidFill>
              </a:rPr>
              <a:t>Table of Contents</a:t>
            </a:r>
            <a:endParaRPr lang="en-IE" dirty="0"/>
          </a:p>
        </p:txBody>
      </p:sp>
      <p:sp>
        <p:nvSpPr>
          <p:cNvPr id="3" name="Content Placeholder 2">
            <a:extLst>
              <a:ext uri="{FF2B5EF4-FFF2-40B4-BE49-F238E27FC236}">
                <a16:creationId xmlns:a16="http://schemas.microsoft.com/office/drawing/2014/main" id="{CC95C92C-EC6C-4551-A877-AD0ED16634B2}"/>
              </a:ext>
            </a:extLst>
          </p:cNvPr>
          <p:cNvSpPr>
            <a:spLocks noGrp="1"/>
          </p:cNvSpPr>
          <p:nvPr>
            <p:ph idx="1"/>
          </p:nvPr>
        </p:nvSpPr>
        <p:spPr/>
        <p:txBody>
          <a:bodyPr>
            <a:normAutofit fontScale="70000" lnSpcReduction="20000"/>
          </a:bodyPr>
          <a:lstStyle/>
          <a:p>
            <a:pPr>
              <a:lnSpc>
                <a:spcPct val="200000"/>
              </a:lnSpc>
              <a:spcBef>
                <a:spcPct val="0"/>
              </a:spcBef>
              <a:buFont typeface="+mj-lt"/>
              <a:buAutoNum type="arabicPeriod"/>
              <a:defRPr/>
            </a:pPr>
            <a:r>
              <a:rPr lang="en-GB" altLang="en-US" dirty="0">
                <a:solidFill>
                  <a:srgbClr val="1F497D"/>
                </a:solidFill>
              </a:rPr>
              <a:t>First Level Control – The Basics </a:t>
            </a:r>
          </a:p>
          <a:p>
            <a:pPr>
              <a:lnSpc>
                <a:spcPct val="200000"/>
              </a:lnSpc>
              <a:spcBef>
                <a:spcPct val="0"/>
              </a:spcBef>
              <a:buFont typeface="+mj-lt"/>
              <a:buAutoNum type="arabicPeriod"/>
              <a:defRPr/>
            </a:pPr>
            <a:r>
              <a:rPr lang="en-GB" altLang="en-US" dirty="0">
                <a:solidFill>
                  <a:srgbClr val="1F497D"/>
                </a:solidFill>
              </a:rPr>
              <a:t>FLC and regulatory requirements</a:t>
            </a:r>
            <a:endParaRPr lang="en-GB" dirty="0">
              <a:solidFill>
                <a:srgbClr val="1F497D"/>
              </a:solidFill>
            </a:endParaRPr>
          </a:p>
          <a:p>
            <a:pPr>
              <a:lnSpc>
                <a:spcPct val="200000"/>
              </a:lnSpc>
              <a:spcBef>
                <a:spcPct val="0"/>
              </a:spcBef>
              <a:buFont typeface="+mj-lt"/>
              <a:buAutoNum type="arabicPeriod"/>
              <a:defRPr/>
            </a:pPr>
            <a:r>
              <a:rPr lang="en-GB" dirty="0">
                <a:solidFill>
                  <a:srgbClr val="1F497D"/>
                </a:solidFill>
              </a:rPr>
              <a:t>The different FLC systems</a:t>
            </a:r>
          </a:p>
          <a:p>
            <a:pPr>
              <a:lnSpc>
                <a:spcPct val="200000"/>
              </a:lnSpc>
              <a:spcBef>
                <a:spcPct val="0"/>
              </a:spcBef>
              <a:buFont typeface="+mj-lt"/>
              <a:buAutoNum type="arabicPeriod"/>
              <a:defRPr/>
            </a:pPr>
            <a:r>
              <a:rPr lang="en-GB" dirty="0">
                <a:solidFill>
                  <a:srgbClr val="1F497D"/>
                </a:solidFill>
              </a:rPr>
              <a:t>FLC System in Ireland</a:t>
            </a:r>
          </a:p>
          <a:p>
            <a:pPr>
              <a:lnSpc>
                <a:spcPct val="200000"/>
              </a:lnSpc>
              <a:spcBef>
                <a:spcPct val="0"/>
              </a:spcBef>
              <a:buFont typeface="+mj-lt"/>
              <a:buAutoNum type="arabicPeriod"/>
              <a:defRPr/>
            </a:pPr>
            <a:r>
              <a:rPr lang="en-GB" dirty="0">
                <a:solidFill>
                  <a:srgbClr val="1F497D"/>
                </a:solidFill>
              </a:rPr>
              <a:t>Controls carried out by SRA</a:t>
            </a:r>
          </a:p>
          <a:p>
            <a:pPr>
              <a:lnSpc>
                <a:spcPct val="200000"/>
              </a:lnSpc>
              <a:spcBef>
                <a:spcPct val="0"/>
              </a:spcBef>
              <a:buFont typeface="+mj-lt"/>
              <a:buAutoNum type="arabicPeriod"/>
              <a:defRPr/>
            </a:pPr>
            <a:r>
              <a:rPr lang="en-GB" dirty="0">
                <a:solidFill>
                  <a:srgbClr val="1F497D"/>
                </a:solidFill>
              </a:rPr>
              <a:t> Eligibility Period</a:t>
            </a:r>
          </a:p>
          <a:p>
            <a:pPr>
              <a:lnSpc>
                <a:spcPct val="200000"/>
              </a:lnSpc>
              <a:spcBef>
                <a:spcPct val="0"/>
              </a:spcBef>
              <a:buFont typeface="+mj-lt"/>
              <a:buAutoNum type="arabicPeriod"/>
              <a:defRPr/>
            </a:pPr>
            <a:r>
              <a:rPr lang="en-GB" dirty="0">
                <a:solidFill>
                  <a:srgbClr val="1F497D"/>
                </a:solidFill>
              </a:rPr>
              <a:t>Quality Checks and Audits</a:t>
            </a:r>
          </a:p>
          <a:p>
            <a:endParaRPr lang="en-IE" dirty="0"/>
          </a:p>
        </p:txBody>
      </p:sp>
      <p:pic>
        <p:nvPicPr>
          <p:cNvPr id="4" name="Picture 3">
            <a:extLst>
              <a:ext uri="{FF2B5EF4-FFF2-40B4-BE49-F238E27FC236}">
                <a16:creationId xmlns:a16="http://schemas.microsoft.com/office/drawing/2014/main" id="{3FE95A45-E7C3-47FD-B158-ED9CB5AD2337}"/>
              </a:ext>
            </a:extLst>
          </p:cNvPr>
          <p:cNvPicPr>
            <a:picLocks noChangeAspect="1"/>
          </p:cNvPicPr>
          <p:nvPr/>
        </p:nvPicPr>
        <p:blipFill>
          <a:blip r:embed="rId2"/>
          <a:stretch>
            <a:fillRect/>
          </a:stretch>
        </p:blipFill>
        <p:spPr>
          <a:xfrm>
            <a:off x="243465" y="5894161"/>
            <a:ext cx="8657070" cy="829128"/>
          </a:xfrm>
          <a:prstGeom prst="rect">
            <a:avLst/>
          </a:prstGeom>
        </p:spPr>
      </p:pic>
    </p:spTree>
    <p:extLst>
      <p:ext uri="{BB962C8B-B14F-4D97-AF65-F5344CB8AC3E}">
        <p14:creationId xmlns:p14="http://schemas.microsoft.com/office/powerpoint/2010/main" val="190718808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F732-23B8-4783-B248-0564ABEEF441}"/>
              </a:ext>
            </a:extLst>
          </p:cNvPr>
          <p:cNvSpPr>
            <a:spLocks noGrp="1"/>
          </p:cNvSpPr>
          <p:nvPr>
            <p:ph type="title"/>
          </p:nvPr>
        </p:nvSpPr>
        <p:spPr/>
        <p:txBody>
          <a:bodyPr>
            <a:normAutofit/>
          </a:bodyPr>
          <a:lstStyle/>
          <a:p>
            <a:r>
              <a:rPr lang="en-GB" dirty="0">
                <a:solidFill>
                  <a:schemeClr val="tx2">
                    <a:lumMod val="60000"/>
                    <a:lumOff val="40000"/>
                  </a:schemeClr>
                </a:solidFill>
              </a:rPr>
              <a:t>Type of Controls carried out by SRA</a:t>
            </a:r>
            <a:endParaRPr lang="en-IE"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82A32C28-579F-4EFC-811E-72CD31B1DDD0}"/>
              </a:ext>
            </a:extLst>
          </p:cNvPr>
          <p:cNvSpPr>
            <a:spLocks noGrp="1"/>
          </p:cNvSpPr>
          <p:nvPr>
            <p:ph idx="1"/>
          </p:nvPr>
        </p:nvSpPr>
        <p:spPr/>
        <p:txBody>
          <a:bodyPr>
            <a:normAutofit fontScale="70000" lnSpcReduction="20000"/>
          </a:bodyPr>
          <a:lstStyle/>
          <a:p>
            <a:pPr marL="0" lvl="0" indent="0" algn="ctr">
              <a:spcBef>
                <a:spcPts val="0"/>
              </a:spcBef>
              <a:buNone/>
            </a:pPr>
            <a:r>
              <a:rPr lang="en-GB" sz="4100" dirty="0"/>
              <a:t>Desk checks</a:t>
            </a:r>
          </a:p>
          <a:p>
            <a:pPr lvl="0">
              <a:spcBef>
                <a:spcPts val="0"/>
              </a:spcBef>
            </a:pPr>
            <a:endParaRPr lang="en-US" sz="2800" dirty="0">
              <a:solidFill>
                <a:prstClr val="black"/>
              </a:solidFill>
            </a:endParaRPr>
          </a:p>
          <a:p>
            <a:pPr lvl="0">
              <a:spcBef>
                <a:spcPts val="0"/>
              </a:spcBef>
            </a:pPr>
            <a:r>
              <a:rPr lang="en-US" sz="2800" dirty="0">
                <a:solidFill>
                  <a:prstClr val="black"/>
                </a:solidFill>
              </a:rPr>
              <a:t>Compulsory for each progress report</a:t>
            </a:r>
          </a:p>
          <a:p>
            <a:pPr lvl="0">
              <a:spcBef>
                <a:spcPts val="0"/>
              </a:spcBef>
            </a:pPr>
            <a:endParaRPr lang="en-US" sz="2800" dirty="0">
              <a:solidFill>
                <a:prstClr val="black"/>
              </a:solidFill>
            </a:endParaRPr>
          </a:p>
          <a:p>
            <a:pPr lvl="0">
              <a:spcBef>
                <a:spcPts val="0"/>
              </a:spcBef>
            </a:pPr>
            <a:r>
              <a:rPr lang="en-US" sz="3400" b="1" dirty="0">
                <a:solidFill>
                  <a:srgbClr val="FF0000"/>
                </a:solidFill>
              </a:rPr>
              <a:t>Claims are certified on a ‘first come first served basis</a:t>
            </a:r>
            <a:r>
              <a:rPr lang="en-US" sz="3400" dirty="0">
                <a:solidFill>
                  <a:srgbClr val="FF0000"/>
                </a:solidFill>
              </a:rPr>
              <a:t>’</a:t>
            </a:r>
          </a:p>
          <a:p>
            <a:pPr lvl="0">
              <a:spcBef>
                <a:spcPts val="0"/>
              </a:spcBef>
            </a:pPr>
            <a:endParaRPr lang="en-US" sz="2800" dirty="0">
              <a:solidFill>
                <a:prstClr val="black"/>
              </a:solidFill>
            </a:endParaRPr>
          </a:p>
          <a:p>
            <a:pPr lvl="0">
              <a:spcBef>
                <a:spcPts val="0"/>
              </a:spcBef>
            </a:pPr>
            <a:r>
              <a:rPr lang="en-US" sz="2800" dirty="0">
                <a:solidFill>
                  <a:prstClr val="black"/>
                </a:solidFill>
              </a:rPr>
              <a:t>Expenditure is uploaded to the IT system (iOLF, eMS, etc.) and hard copy of the supporting documentation is supplied to the Controller.</a:t>
            </a:r>
          </a:p>
          <a:p>
            <a:pPr lvl="0">
              <a:spcBef>
                <a:spcPts val="0"/>
              </a:spcBef>
            </a:pPr>
            <a:endParaRPr lang="en-US" sz="2800" dirty="0">
              <a:solidFill>
                <a:prstClr val="black"/>
              </a:solidFill>
            </a:endParaRPr>
          </a:p>
          <a:p>
            <a:pPr marL="0" lvl="0" indent="0" algn="ctr">
              <a:spcBef>
                <a:spcPts val="0"/>
              </a:spcBef>
              <a:buNone/>
            </a:pPr>
            <a:r>
              <a:rPr lang="en-GB" sz="4000" dirty="0"/>
              <a:t>On-the-spot checks</a:t>
            </a:r>
          </a:p>
          <a:p>
            <a:pPr marL="0" lvl="0" indent="0" algn="ctr">
              <a:spcBef>
                <a:spcPts val="0"/>
              </a:spcBef>
              <a:buNone/>
            </a:pPr>
            <a:endParaRPr lang="en-GB" sz="4000" dirty="0"/>
          </a:p>
          <a:p>
            <a:pPr>
              <a:spcBef>
                <a:spcPts val="0"/>
              </a:spcBef>
            </a:pPr>
            <a:r>
              <a:rPr lang="en-US" sz="2800" dirty="0">
                <a:solidFill>
                  <a:prstClr val="black"/>
                </a:solidFill>
              </a:rPr>
              <a:t>At least once during the lifetime of the project</a:t>
            </a:r>
          </a:p>
          <a:p>
            <a:pPr>
              <a:spcBef>
                <a:spcPts val="0"/>
              </a:spcBef>
            </a:pPr>
            <a:endParaRPr lang="en-US" sz="2800" dirty="0">
              <a:solidFill>
                <a:prstClr val="black"/>
              </a:solidFill>
            </a:endParaRPr>
          </a:p>
          <a:p>
            <a:pPr lvl="0">
              <a:spcBef>
                <a:spcPts val="0"/>
              </a:spcBef>
            </a:pPr>
            <a:r>
              <a:rPr lang="en-US" sz="2900" dirty="0">
                <a:solidFill>
                  <a:prstClr val="black"/>
                </a:solidFill>
              </a:rPr>
              <a:t>Normally towards the end of the project </a:t>
            </a:r>
          </a:p>
          <a:p>
            <a:pPr lvl="0">
              <a:spcBef>
                <a:spcPts val="0"/>
              </a:spcBef>
            </a:pPr>
            <a:endParaRPr lang="en-US" sz="2900" dirty="0">
              <a:solidFill>
                <a:prstClr val="black"/>
              </a:solidFill>
            </a:endParaRPr>
          </a:p>
          <a:p>
            <a:pPr>
              <a:spcBef>
                <a:spcPts val="0"/>
              </a:spcBef>
            </a:pPr>
            <a:r>
              <a:rPr lang="en-US" sz="2800" dirty="0">
                <a:solidFill>
                  <a:prstClr val="black"/>
                </a:solidFill>
              </a:rPr>
              <a:t>Sample of costs checked from the previous claims and the final claim</a:t>
            </a:r>
            <a:endParaRPr lang="fr-FR" dirty="0">
              <a:solidFill>
                <a:prstClr val="black"/>
              </a:solidFill>
            </a:endParaRPr>
          </a:p>
          <a:p>
            <a:endParaRPr lang="en-IE" dirty="0"/>
          </a:p>
        </p:txBody>
      </p:sp>
      <p:pic>
        <p:nvPicPr>
          <p:cNvPr id="4" name="Picture 3">
            <a:extLst>
              <a:ext uri="{FF2B5EF4-FFF2-40B4-BE49-F238E27FC236}">
                <a16:creationId xmlns:a16="http://schemas.microsoft.com/office/drawing/2014/main" id="{B263AFEB-CCCA-420D-A728-4D008E2C81FE}"/>
              </a:ext>
            </a:extLst>
          </p:cNvPr>
          <p:cNvPicPr>
            <a:picLocks noChangeAspect="1"/>
          </p:cNvPicPr>
          <p:nvPr/>
        </p:nvPicPr>
        <p:blipFill>
          <a:blip r:embed="rId2"/>
          <a:stretch>
            <a:fillRect/>
          </a:stretch>
        </p:blipFill>
        <p:spPr>
          <a:xfrm>
            <a:off x="457200" y="6126163"/>
            <a:ext cx="8388498" cy="591874"/>
          </a:xfrm>
          <a:prstGeom prst="rect">
            <a:avLst/>
          </a:prstGeom>
        </p:spPr>
      </p:pic>
    </p:spTree>
    <p:extLst>
      <p:ext uri="{BB962C8B-B14F-4D97-AF65-F5344CB8AC3E}">
        <p14:creationId xmlns:p14="http://schemas.microsoft.com/office/powerpoint/2010/main" val="259465586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354A-E763-460B-917A-77767316F695}"/>
              </a:ext>
            </a:extLst>
          </p:cNvPr>
          <p:cNvSpPr>
            <a:spLocks noGrp="1"/>
          </p:cNvSpPr>
          <p:nvPr>
            <p:ph type="title"/>
          </p:nvPr>
        </p:nvSpPr>
        <p:spPr/>
        <p:txBody>
          <a:bodyPr/>
          <a:lstStyle/>
          <a:p>
            <a:r>
              <a:rPr lang="en-IE" dirty="0"/>
              <a:t>To sum up the whole process</a:t>
            </a:r>
          </a:p>
        </p:txBody>
      </p:sp>
      <p:sp>
        <p:nvSpPr>
          <p:cNvPr id="3" name="Content Placeholder 2">
            <a:extLst>
              <a:ext uri="{FF2B5EF4-FFF2-40B4-BE49-F238E27FC236}">
                <a16:creationId xmlns:a16="http://schemas.microsoft.com/office/drawing/2014/main" id="{70CB4976-CB71-45AF-B1C3-DAF7980A99F5}"/>
              </a:ext>
            </a:extLst>
          </p:cNvPr>
          <p:cNvSpPr>
            <a:spLocks noGrp="1"/>
          </p:cNvSpPr>
          <p:nvPr>
            <p:ph idx="1"/>
          </p:nvPr>
        </p:nvSpPr>
        <p:spPr/>
        <p:txBody>
          <a:bodyPr>
            <a:normAutofit fontScale="92500" lnSpcReduction="20000"/>
          </a:bodyPr>
          <a:lstStyle/>
          <a:p>
            <a:r>
              <a:rPr lang="en-IE" dirty="0"/>
              <a:t>The </a:t>
            </a:r>
            <a:r>
              <a:rPr lang="en-IE" b="1" dirty="0"/>
              <a:t>project partner </a:t>
            </a:r>
            <a:r>
              <a:rPr lang="en-IE" dirty="0"/>
              <a:t>completes the list of expenditure and provides supporting documents (partner report)</a:t>
            </a:r>
          </a:p>
          <a:p>
            <a:pPr marL="0" indent="0">
              <a:buNone/>
            </a:pPr>
            <a:endParaRPr lang="en-IE" dirty="0"/>
          </a:p>
          <a:p>
            <a:r>
              <a:rPr lang="en-IE" dirty="0"/>
              <a:t>The </a:t>
            </a:r>
            <a:r>
              <a:rPr lang="en-IE" b="1" dirty="0"/>
              <a:t>FLC </a:t>
            </a:r>
            <a:r>
              <a:rPr lang="en-IE" dirty="0"/>
              <a:t>checks and confirms eligible expenditure</a:t>
            </a:r>
          </a:p>
          <a:p>
            <a:r>
              <a:rPr lang="en-IE" dirty="0"/>
              <a:t>Control report including checklist</a:t>
            </a:r>
          </a:p>
          <a:p>
            <a:r>
              <a:rPr lang="en-IE" dirty="0"/>
              <a:t>FLC certificate</a:t>
            </a:r>
          </a:p>
          <a:p>
            <a:endParaRPr lang="en-IE" dirty="0"/>
          </a:p>
          <a:p>
            <a:r>
              <a:rPr lang="en-IE" dirty="0"/>
              <a:t>The </a:t>
            </a:r>
            <a:r>
              <a:rPr lang="en-IE" b="1" dirty="0"/>
              <a:t>lead partner </a:t>
            </a:r>
            <a:r>
              <a:rPr lang="en-IE" dirty="0"/>
              <a:t>checks and includes partner reports in the joint progress report</a:t>
            </a:r>
          </a:p>
          <a:p>
            <a:endParaRPr lang="en-IE" dirty="0"/>
          </a:p>
        </p:txBody>
      </p:sp>
      <p:pic>
        <p:nvPicPr>
          <p:cNvPr id="4" name="Picture 3">
            <a:extLst>
              <a:ext uri="{FF2B5EF4-FFF2-40B4-BE49-F238E27FC236}">
                <a16:creationId xmlns:a16="http://schemas.microsoft.com/office/drawing/2014/main" id="{558200B8-7DBC-4303-96B0-EDF19BBEEBEB}"/>
              </a:ext>
            </a:extLst>
          </p:cNvPr>
          <p:cNvPicPr>
            <a:picLocks noChangeAspect="1"/>
          </p:cNvPicPr>
          <p:nvPr/>
        </p:nvPicPr>
        <p:blipFill>
          <a:blip r:embed="rId2"/>
          <a:stretch>
            <a:fillRect/>
          </a:stretch>
        </p:blipFill>
        <p:spPr>
          <a:xfrm>
            <a:off x="4267440" y="2468169"/>
            <a:ext cx="609120" cy="725040"/>
          </a:xfrm>
          <a:prstGeom prst="rect">
            <a:avLst/>
          </a:prstGeom>
        </p:spPr>
      </p:pic>
      <p:pic>
        <p:nvPicPr>
          <p:cNvPr id="5" name="Picture 4">
            <a:extLst>
              <a:ext uri="{FF2B5EF4-FFF2-40B4-BE49-F238E27FC236}">
                <a16:creationId xmlns:a16="http://schemas.microsoft.com/office/drawing/2014/main" id="{46048708-4434-450A-8DB6-F3E48F7DB923}"/>
              </a:ext>
            </a:extLst>
          </p:cNvPr>
          <p:cNvPicPr>
            <a:picLocks noChangeAspect="1"/>
          </p:cNvPicPr>
          <p:nvPr/>
        </p:nvPicPr>
        <p:blipFill>
          <a:blip r:embed="rId2"/>
          <a:stretch>
            <a:fillRect/>
          </a:stretch>
        </p:blipFill>
        <p:spPr>
          <a:xfrm>
            <a:off x="4267440" y="4172791"/>
            <a:ext cx="609120" cy="725040"/>
          </a:xfrm>
          <a:prstGeom prst="rect">
            <a:avLst/>
          </a:prstGeom>
        </p:spPr>
      </p:pic>
      <p:pic>
        <p:nvPicPr>
          <p:cNvPr id="6" name="Picture 5">
            <a:extLst>
              <a:ext uri="{FF2B5EF4-FFF2-40B4-BE49-F238E27FC236}">
                <a16:creationId xmlns:a16="http://schemas.microsoft.com/office/drawing/2014/main" id="{6814A0B8-F43C-428F-96D8-B7AE4575174D}"/>
              </a:ext>
            </a:extLst>
          </p:cNvPr>
          <p:cNvPicPr>
            <a:picLocks noChangeAspect="1"/>
          </p:cNvPicPr>
          <p:nvPr/>
        </p:nvPicPr>
        <p:blipFill>
          <a:blip r:embed="rId3"/>
          <a:stretch>
            <a:fillRect/>
          </a:stretch>
        </p:blipFill>
        <p:spPr>
          <a:xfrm>
            <a:off x="607154" y="6126163"/>
            <a:ext cx="7929691" cy="759464"/>
          </a:xfrm>
          <a:prstGeom prst="rect">
            <a:avLst/>
          </a:prstGeom>
        </p:spPr>
      </p:pic>
    </p:spTree>
    <p:extLst>
      <p:ext uri="{BB962C8B-B14F-4D97-AF65-F5344CB8AC3E}">
        <p14:creationId xmlns:p14="http://schemas.microsoft.com/office/powerpoint/2010/main" val="209449433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7981-0CE1-412C-800D-C69A5E1E5813}"/>
              </a:ext>
            </a:extLst>
          </p:cNvPr>
          <p:cNvSpPr>
            <a:spLocks noGrp="1"/>
          </p:cNvSpPr>
          <p:nvPr>
            <p:ph type="title"/>
          </p:nvPr>
        </p:nvSpPr>
        <p:spPr/>
        <p:txBody>
          <a:bodyPr>
            <a:normAutofit fontScale="90000"/>
          </a:bodyPr>
          <a:lstStyle/>
          <a:p>
            <a:r>
              <a:rPr lang="da-DK" dirty="0"/>
              <a:t>Progress Reporting &amp; Assessment of reports</a:t>
            </a:r>
            <a:endParaRPr lang="en-IE" dirty="0"/>
          </a:p>
        </p:txBody>
      </p:sp>
      <p:sp>
        <p:nvSpPr>
          <p:cNvPr id="3" name="Content Placeholder 2">
            <a:extLst>
              <a:ext uri="{FF2B5EF4-FFF2-40B4-BE49-F238E27FC236}">
                <a16:creationId xmlns:a16="http://schemas.microsoft.com/office/drawing/2014/main" id="{B7EAFF65-BDBC-4E83-8740-BE2EF0759810}"/>
              </a:ext>
            </a:extLst>
          </p:cNvPr>
          <p:cNvSpPr>
            <a:spLocks noGrp="1"/>
          </p:cNvSpPr>
          <p:nvPr>
            <p:ph idx="1"/>
          </p:nvPr>
        </p:nvSpPr>
        <p:spPr/>
        <p:txBody>
          <a:bodyPr/>
          <a:lstStyle/>
          <a:p>
            <a:pPr marL="0" indent="0">
              <a:buNone/>
            </a:pPr>
            <a:endParaRPr lang="en-IE" dirty="0"/>
          </a:p>
        </p:txBody>
      </p:sp>
      <p:grpSp>
        <p:nvGrpSpPr>
          <p:cNvPr id="4" name="Group 3">
            <a:extLst>
              <a:ext uri="{FF2B5EF4-FFF2-40B4-BE49-F238E27FC236}">
                <a16:creationId xmlns:a16="http://schemas.microsoft.com/office/drawing/2014/main" id="{8A39EE2D-27BA-49F2-B137-2A4A3711E235}"/>
              </a:ext>
            </a:extLst>
          </p:cNvPr>
          <p:cNvGrpSpPr/>
          <p:nvPr/>
        </p:nvGrpSpPr>
        <p:grpSpPr>
          <a:xfrm>
            <a:off x="1074609" y="2777278"/>
            <a:ext cx="6994782" cy="2577012"/>
            <a:chOff x="1103164" y="2777278"/>
            <a:chExt cx="6994782" cy="2577012"/>
          </a:xfrm>
        </p:grpSpPr>
        <p:sp>
          <p:nvSpPr>
            <p:cNvPr id="5" name="Rounded Rectangle 2">
              <a:extLst>
                <a:ext uri="{FF2B5EF4-FFF2-40B4-BE49-F238E27FC236}">
                  <a16:creationId xmlns:a16="http://schemas.microsoft.com/office/drawing/2014/main" id="{ACAC8F22-8E4E-40C3-B9F5-7E7D56DB1A1C}"/>
                </a:ext>
              </a:extLst>
            </p:cNvPr>
            <p:cNvSpPr/>
            <p:nvPr/>
          </p:nvSpPr>
          <p:spPr>
            <a:xfrm>
              <a:off x="1103164" y="2881825"/>
              <a:ext cx="1008112" cy="5902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62500" lnSpcReduction="20000"/>
            </a:bodyPr>
            <a:lstStyle/>
            <a:p>
              <a:pPr algn="ctr"/>
              <a:r>
                <a:rPr lang="da-DK" dirty="0"/>
                <a:t>Start: end of reporting period</a:t>
              </a:r>
              <a:endParaRPr lang="en-GB" dirty="0"/>
            </a:p>
          </p:txBody>
        </p:sp>
        <p:sp>
          <p:nvSpPr>
            <p:cNvPr id="6" name="Rounded Rectangle 7">
              <a:extLst>
                <a:ext uri="{FF2B5EF4-FFF2-40B4-BE49-F238E27FC236}">
                  <a16:creationId xmlns:a16="http://schemas.microsoft.com/office/drawing/2014/main" id="{370D8BE0-ACC0-4B51-A222-CBD3A4392E26}"/>
                </a:ext>
              </a:extLst>
            </p:cNvPr>
            <p:cNvSpPr/>
            <p:nvPr/>
          </p:nvSpPr>
          <p:spPr>
            <a:xfrm>
              <a:off x="2471316" y="2826395"/>
              <a:ext cx="1224136" cy="701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a-DK" sz="1100" b="1" dirty="0"/>
                <a:t>Project Partners</a:t>
              </a:r>
              <a:r>
                <a:rPr lang="da-DK" sz="1100" dirty="0"/>
                <a:t> Partner report incl List of Expenditure</a:t>
              </a:r>
              <a:endParaRPr lang="en-GB" sz="1100" dirty="0"/>
            </a:p>
          </p:txBody>
        </p:sp>
        <p:cxnSp>
          <p:nvCxnSpPr>
            <p:cNvPr id="7" name="Straight Arrow Connector 6">
              <a:extLst>
                <a:ext uri="{FF2B5EF4-FFF2-40B4-BE49-F238E27FC236}">
                  <a16:creationId xmlns:a16="http://schemas.microsoft.com/office/drawing/2014/main" id="{8608C6E1-F93F-45B3-89A4-1AFC39E57F2B}"/>
                </a:ext>
              </a:extLst>
            </p:cNvPr>
            <p:cNvCxnSpPr>
              <a:stCxn id="5" idx="3"/>
              <a:endCxn id="6" idx="1"/>
            </p:cNvCxnSpPr>
            <p:nvPr/>
          </p:nvCxnSpPr>
          <p:spPr>
            <a:xfrm>
              <a:off x="2111276" y="317697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14">
              <a:extLst>
                <a:ext uri="{FF2B5EF4-FFF2-40B4-BE49-F238E27FC236}">
                  <a16:creationId xmlns:a16="http://schemas.microsoft.com/office/drawing/2014/main" id="{1CBD79F0-BD65-4B4C-8AC5-400087FB46AE}"/>
                </a:ext>
              </a:extLst>
            </p:cNvPr>
            <p:cNvSpPr/>
            <p:nvPr/>
          </p:nvSpPr>
          <p:spPr>
            <a:xfrm>
              <a:off x="4752020" y="2826395"/>
              <a:ext cx="1080120" cy="7011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62500" lnSpcReduction="20000"/>
            </a:bodyPr>
            <a:lstStyle/>
            <a:p>
              <a:pPr algn="ctr"/>
              <a:r>
                <a:rPr lang="da-DK" b="1" dirty="0"/>
                <a:t>FLC</a:t>
              </a:r>
              <a:endParaRPr lang="en-GB" b="1" dirty="0"/>
            </a:p>
            <a:p>
              <a:pPr algn="ctr"/>
              <a:r>
                <a:rPr lang="da-DK" dirty="0"/>
                <a:t>Certificate</a:t>
              </a:r>
            </a:p>
            <a:p>
              <a:pPr algn="ctr"/>
              <a:r>
                <a:rPr lang="da-DK" dirty="0"/>
                <a:t>FLC checklist</a:t>
              </a:r>
            </a:p>
            <a:p>
              <a:pPr algn="ctr"/>
              <a:r>
                <a:rPr lang="da-DK" dirty="0"/>
                <a:t>FLC Report</a:t>
              </a:r>
            </a:p>
          </p:txBody>
        </p:sp>
        <p:sp>
          <p:nvSpPr>
            <p:cNvPr id="9" name="Pentagon 13">
              <a:extLst>
                <a:ext uri="{FF2B5EF4-FFF2-40B4-BE49-F238E27FC236}">
                  <a16:creationId xmlns:a16="http://schemas.microsoft.com/office/drawing/2014/main" id="{E0256789-2FEF-4215-A69D-7FDEE444D0E3}"/>
                </a:ext>
              </a:extLst>
            </p:cNvPr>
            <p:cNvSpPr/>
            <p:nvPr/>
          </p:nvSpPr>
          <p:spPr>
            <a:xfrm>
              <a:off x="5927700" y="2777278"/>
              <a:ext cx="936104" cy="36004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r>
                <a:rPr lang="da-DK" sz="1200" dirty="0"/>
                <a:t>submitted in eMS</a:t>
              </a:r>
              <a:endParaRPr lang="en-GB" sz="1200" dirty="0"/>
            </a:p>
          </p:txBody>
        </p:sp>
        <p:cxnSp>
          <p:nvCxnSpPr>
            <p:cNvPr id="10" name="Straight Arrow Connector 9">
              <a:extLst>
                <a:ext uri="{FF2B5EF4-FFF2-40B4-BE49-F238E27FC236}">
                  <a16:creationId xmlns:a16="http://schemas.microsoft.com/office/drawing/2014/main" id="{EB4C84C5-8BBE-41B0-A169-D040B64E5968}"/>
                </a:ext>
              </a:extLst>
            </p:cNvPr>
            <p:cNvCxnSpPr>
              <a:stCxn id="6" idx="3"/>
              <a:endCxn id="8" idx="1"/>
            </p:cNvCxnSpPr>
            <p:nvPr/>
          </p:nvCxnSpPr>
          <p:spPr>
            <a:xfrm>
              <a:off x="3695452" y="3176972"/>
              <a:ext cx="1056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BE2ECE-71FB-48BE-979D-72D74F8F53B3}"/>
                </a:ext>
              </a:extLst>
            </p:cNvPr>
            <p:cNvSpPr txBox="1"/>
            <p:nvPr/>
          </p:nvSpPr>
          <p:spPr>
            <a:xfrm>
              <a:off x="3695452" y="3273358"/>
              <a:ext cx="1008112" cy="515682"/>
            </a:xfrm>
            <a:prstGeom prst="rect">
              <a:avLst/>
            </a:prstGeom>
            <a:noFill/>
          </p:spPr>
          <p:txBody>
            <a:bodyPr wrap="square" rtlCol="0">
              <a:noAutofit/>
            </a:bodyPr>
            <a:lstStyle/>
            <a:p>
              <a:pPr algn="ctr"/>
              <a:r>
                <a:rPr lang="da-DK" sz="1050" dirty="0"/>
                <a:t>Clarifications, supporting docs</a:t>
              </a:r>
              <a:endParaRPr lang="en-GB" sz="1050" dirty="0"/>
            </a:p>
          </p:txBody>
        </p:sp>
        <p:sp>
          <p:nvSpPr>
            <p:cNvPr id="12" name="Rounded Rectangle 21">
              <a:extLst>
                <a:ext uri="{FF2B5EF4-FFF2-40B4-BE49-F238E27FC236}">
                  <a16:creationId xmlns:a16="http://schemas.microsoft.com/office/drawing/2014/main" id="{B29645C4-D05C-4B5A-BB1B-D60837A9FBF8}"/>
                </a:ext>
              </a:extLst>
            </p:cNvPr>
            <p:cNvSpPr/>
            <p:nvPr/>
          </p:nvSpPr>
          <p:spPr>
            <a:xfrm>
              <a:off x="6888709" y="2826096"/>
              <a:ext cx="1173728" cy="701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a-DK" sz="1100" b="1" dirty="0"/>
                <a:t>Lead Partner</a:t>
              </a:r>
              <a:r>
                <a:rPr lang="da-DK" sz="1100" dirty="0"/>
                <a:t> </a:t>
              </a:r>
            </a:p>
            <a:p>
              <a:pPr algn="ctr"/>
              <a:r>
                <a:rPr lang="da-DK" sz="1100" dirty="0"/>
                <a:t>Project report incl Certificates</a:t>
              </a:r>
              <a:endParaRPr lang="en-GB" sz="1100" dirty="0"/>
            </a:p>
          </p:txBody>
        </p:sp>
        <p:cxnSp>
          <p:nvCxnSpPr>
            <p:cNvPr id="13" name="Straight Arrow Connector 12">
              <a:extLst>
                <a:ext uri="{FF2B5EF4-FFF2-40B4-BE49-F238E27FC236}">
                  <a16:creationId xmlns:a16="http://schemas.microsoft.com/office/drawing/2014/main" id="{98C091C9-3082-4916-A408-68CBCB137DF6}"/>
                </a:ext>
              </a:extLst>
            </p:cNvPr>
            <p:cNvCxnSpPr>
              <a:stCxn id="8" idx="3"/>
              <a:endCxn id="12" idx="1"/>
            </p:cNvCxnSpPr>
            <p:nvPr/>
          </p:nvCxnSpPr>
          <p:spPr>
            <a:xfrm flipV="1">
              <a:off x="5832140" y="3176673"/>
              <a:ext cx="1056569" cy="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32">
              <a:extLst>
                <a:ext uri="{FF2B5EF4-FFF2-40B4-BE49-F238E27FC236}">
                  <a16:creationId xmlns:a16="http://schemas.microsoft.com/office/drawing/2014/main" id="{990C1881-53A9-4942-83B3-50883E6FDEC0}"/>
                </a:ext>
              </a:extLst>
            </p:cNvPr>
            <p:cNvSpPr/>
            <p:nvPr/>
          </p:nvSpPr>
          <p:spPr>
            <a:xfrm>
              <a:off x="6873810" y="4648589"/>
              <a:ext cx="1224136" cy="701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a-DK" sz="1100" b="1" dirty="0"/>
                <a:t>JS &amp; MA</a:t>
              </a:r>
              <a:endParaRPr lang="da-DK" sz="1100" dirty="0"/>
            </a:p>
            <a:p>
              <a:pPr algn="ctr"/>
              <a:r>
                <a:rPr lang="da-DK" sz="1100" dirty="0"/>
                <a:t>Assessment</a:t>
              </a:r>
            </a:p>
            <a:p>
              <a:pPr algn="ctr"/>
              <a:r>
                <a:rPr lang="da-DK" sz="1100" dirty="0"/>
                <a:t>Payment decision</a:t>
              </a:r>
              <a:endParaRPr lang="en-GB" sz="1100" dirty="0"/>
            </a:p>
          </p:txBody>
        </p:sp>
        <p:sp>
          <p:nvSpPr>
            <p:cNvPr id="15" name="Pentagon 46">
              <a:extLst>
                <a:ext uri="{FF2B5EF4-FFF2-40B4-BE49-F238E27FC236}">
                  <a16:creationId xmlns:a16="http://schemas.microsoft.com/office/drawing/2014/main" id="{0122A6DC-4CCE-4B00-B42E-BB71669E293A}"/>
                </a:ext>
              </a:extLst>
            </p:cNvPr>
            <p:cNvSpPr/>
            <p:nvPr/>
          </p:nvSpPr>
          <p:spPr>
            <a:xfrm>
              <a:off x="3767460" y="2777278"/>
              <a:ext cx="936104" cy="36004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r>
                <a:rPr lang="da-DK" sz="1200" dirty="0"/>
                <a:t>submitted in eMS</a:t>
              </a:r>
              <a:endParaRPr lang="en-GB" sz="1200" dirty="0"/>
            </a:p>
          </p:txBody>
        </p:sp>
        <p:sp>
          <p:nvSpPr>
            <p:cNvPr id="16" name="Pentagon 60">
              <a:extLst>
                <a:ext uri="{FF2B5EF4-FFF2-40B4-BE49-F238E27FC236}">
                  <a16:creationId xmlns:a16="http://schemas.microsoft.com/office/drawing/2014/main" id="{9162407A-E0B4-4073-9C89-662B36F975E9}"/>
                </a:ext>
              </a:extLst>
            </p:cNvPr>
            <p:cNvSpPr/>
            <p:nvPr/>
          </p:nvSpPr>
          <p:spPr>
            <a:xfrm rot="5400000">
              <a:off x="7223844" y="3389346"/>
              <a:ext cx="504056" cy="100811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noAutofit/>
            </a:bodyPr>
            <a:lstStyle/>
            <a:p>
              <a:pPr algn="ctr"/>
              <a:r>
                <a:rPr lang="da-DK" sz="1200" dirty="0"/>
                <a:t>submitted in eMS</a:t>
              </a:r>
              <a:endParaRPr lang="en-GB" sz="1200" dirty="0"/>
            </a:p>
          </p:txBody>
        </p:sp>
        <p:sp>
          <p:nvSpPr>
            <p:cNvPr id="17" name="Rounded Rectangle 62">
              <a:extLst>
                <a:ext uri="{FF2B5EF4-FFF2-40B4-BE49-F238E27FC236}">
                  <a16:creationId xmlns:a16="http://schemas.microsoft.com/office/drawing/2014/main" id="{EA967064-01F6-4D04-9AA2-B07893657DAF}"/>
                </a:ext>
              </a:extLst>
            </p:cNvPr>
            <p:cNvSpPr/>
            <p:nvPr/>
          </p:nvSpPr>
          <p:spPr>
            <a:xfrm>
              <a:off x="4739671" y="4648589"/>
              <a:ext cx="1080120" cy="701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a-DK" sz="1100" b="1" dirty="0"/>
                <a:t>Certifying Function</a:t>
              </a:r>
              <a:endParaRPr lang="da-DK" sz="1100" dirty="0"/>
            </a:p>
            <a:p>
              <a:pPr algn="ctr"/>
              <a:r>
                <a:rPr lang="da-DK" sz="1100" dirty="0"/>
                <a:t>Check</a:t>
              </a:r>
            </a:p>
            <a:p>
              <a:pPr algn="ctr"/>
              <a:r>
                <a:rPr lang="da-DK" sz="1100" dirty="0"/>
                <a:t>Payment to LP</a:t>
              </a:r>
              <a:endParaRPr lang="en-GB" sz="1100" dirty="0"/>
            </a:p>
          </p:txBody>
        </p:sp>
        <p:cxnSp>
          <p:nvCxnSpPr>
            <p:cNvPr id="18" name="Straight Arrow Connector 17">
              <a:extLst>
                <a:ext uri="{FF2B5EF4-FFF2-40B4-BE49-F238E27FC236}">
                  <a16:creationId xmlns:a16="http://schemas.microsoft.com/office/drawing/2014/main" id="{E174B8F2-07F6-4EB1-A2A1-ABEDA8635250}"/>
                </a:ext>
              </a:extLst>
            </p:cNvPr>
            <p:cNvCxnSpPr>
              <a:stCxn id="17" idx="1"/>
              <a:endCxn id="25" idx="3"/>
            </p:cNvCxnSpPr>
            <p:nvPr/>
          </p:nvCxnSpPr>
          <p:spPr>
            <a:xfrm flipH="1">
              <a:off x="3695451" y="4999166"/>
              <a:ext cx="1044220" cy="4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Pentagon 74">
              <a:extLst>
                <a:ext uri="{FF2B5EF4-FFF2-40B4-BE49-F238E27FC236}">
                  <a16:creationId xmlns:a16="http://schemas.microsoft.com/office/drawing/2014/main" id="{1A1DAD7D-761C-48F5-BB1F-741FF88190B2}"/>
                </a:ext>
              </a:extLst>
            </p:cNvPr>
            <p:cNvSpPr/>
            <p:nvPr/>
          </p:nvSpPr>
          <p:spPr>
            <a:xfrm flipH="1">
              <a:off x="5855692" y="4596404"/>
              <a:ext cx="936104" cy="36004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r>
                <a:rPr lang="da-DK" sz="1200" dirty="0"/>
                <a:t>submitted in eMS</a:t>
              </a:r>
              <a:endParaRPr lang="en-GB" sz="1200" dirty="0"/>
            </a:p>
          </p:txBody>
        </p:sp>
        <p:cxnSp>
          <p:nvCxnSpPr>
            <p:cNvPr id="20" name="Straight Arrow Connector 19">
              <a:extLst>
                <a:ext uri="{FF2B5EF4-FFF2-40B4-BE49-F238E27FC236}">
                  <a16:creationId xmlns:a16="http://schemas.microsoft.com/office/drawing/2014/main" id="{2631CAD5-1789-4D94-A399-F20F0D04ACC5}"/>
                </a:ext>
              </a:extLst>
            </p:cNvPr>
            <p:cNvCxnSpPr>
              <a:endCxn id="22" idx="3"/>
            </p:cNvCxnSpPr>
            <p:nvPr/>
          </p:nvCxnSpPr>
          <p:spPr>
            <a:xfrm flipH="1">
              <a:off x="2111276" y="4999166"/>
              <a:ext cx="3600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8BB653-B03C-48EB-9208-08C036F0FAD7}"/>
                </a:ext>
              </a:extLst>
            </p:cNvPr>
            <p:cNvSpPr txBox="1"/>
            <p:nvPr/>
          </p:nvSpPr>
          <p:spPr>
            <a:xfrm>
              <a:off x="6935812" y="4133804"/>
              <a:ext cx="1080120" cy="515682"/>
            </a:xfrm>
            <a:prstGeom prst="rect">
              <a:avLst/>
            </a:prstGeom>
            <a:noFill/>
          </p:spPr>
          <p:txBody>
            <a:bodyPr wrap="square" rtlCol="0">
              <a:noAutofit/>
            </a:bodyPr>
            <a:lstStyle/>
            <a:p>
              <a:pPr algn="ctr"/>
              <a:r>
                <a:rPr lang="da-DK" sz="1050" dirty="0"/>
                <a:t>Clarifications, supporting docs</a:t>
              </a:r>
              <a:endParaRPr lang="en-GB" sz="1050" dirty="0"/>
            </a:p>
          </p:txBody>
        </p:sp>
        <p:sp>
          <p:nvSpPr>
            <p:cNvPr id="22" name="Rounded Rectangle 119">
              <a:extLst>
                <a:ext uri="{FF2B5EF4-FFF2-40B4-BE49-F238E27FC236}">
                  <a16:creationId xmlns:a16="http://schemas.microsoft.com/office/drawing/2014/main" id="{4511003C-69A9-4638-A8B1-A612F5D6B64A}"/>
                </a:ext>
              </a:extLst>
            </p:cNvPr>
            <p:cNvSpPr/>
            <p:nvPr/>
          </p:nvSpPr>
          <p:spPr>
            <a:xfrm>
              <a:off x="1103164" y="4704019"/>
              <a:ext cx="1008112" cy="5902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62500" lnSpcReduction="20000"/>
            </a:bodyPr>
            <a:lstStyle/>
            <a:p>
              <a:pPr algn="ctr"/>
              <a:r>
                <a:rPr lang="da-DK" dirty="0"/>
                <a:t>End:  Partner receives Grant</a:t>
              </a:r>
              <a:endParaRPr lang="en-GB" dirty="0"/>
            </a:p>
          </p:txBody>
        </p:sp>
        <p:cxnSp>
          <p:nvCxnSpPr>
            <p:cNvPr id="23" name="Straight Arrow Connector 22">
              <a:extLst>
                <a:ext uri="{FF2B5EF4-FFF2-40B4-BE49-F238E27FC236}">
                  <a16:creationId xmlns:a16="http://schemas.microsoft.com/office/drawing/2014/main" id="{520F08BD-2AF3-49F1-A38F-94AD2C9453AF}"/>
                </a:ext>
              </a:extLst>
            </p:cNvPr>
            <p:cNvCxnSpPr>
              <a:stCxn id="14" idx="1"/>
              <a:endCxn id="17" idx="3"/>
            </p:cNvCxnSpPr>
            <p:nvPr/>
          </p:nvCxnSpPr>
          <p:spPr>
            <a:xfrm flipH="1">
              <a:off x="5819791" y="4999166"/>
              <a:ext cx="10540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105">
              <a:extLst>
                <a:ext uri="{FF2B5EF4-FFF2-40B4-BE49-F238E27FC236}">
                  <a16:creationId xmlns:a16="http://schemas.microsoft.com/office/drawing/2014/main" id="{FA9B63BE-AB57-485D-B024-EA34BDA894C2}"/>
                </a:ext>
              </a:extLst>
            </p:cNvPr>
            <p:cNvCxnSpPr>
              <a:stCxn id="12" idx="3"/>
              <a:endCxn id="14" idx="3"/>
            </p:cNvCxnSpPr>
            <p:nvPr/>
          </p:nvCxnSpPr>
          <p:spPr>
            <a:xfrm>
              <a:off x="8062437" y="3176673"/>
              <a:ext cx="35509" cy="1822493"/>
            </a:xfrm>
            <a:prstGeom prst="bentConnector3">
              <a:avLst>
                <a:gd name="adj1" fmla="val 74378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Rounded Rectangle 27">
              <a:extLst>
                <a:ext uri="{FF2B5EF4-FFF2-40B4-BE49-F238E27FC236}">
                  <a16:creationId xmlns:a16="http://schemas.microsoft.com/office/drawing/2014/main" id="{0BDDF0C0-7F90-4416-91EB-9556B8FD2F9C}"/>
                </a:ext>
              </a:extLst>
            </p:cNvPr>
            <p:cNvSpPr/>
            <p:nvPr/>
          </p:nvSpPr>
          <p:spPr>
            <a:xfrm>
              <a:off x="2440314" y="4653136"/>
              <a:ext cx="1255137" cy="701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a-DK" sz="1100" b="1" dirty="0"/>
                <a:t>Lead Partner</a:t>
              </a:r>
              <a:endParaRPr lang="da-DK" sz="1100" dirty="0"/>
            </a:p>
            <a:p>
              <a:pPr algn="ctr"/>
              <a:r>
                <a:rPr lang="da-DK" sz="1100" dirty="0"/>
                <a:t>Distribution of Grant</a:t>
              </a:r>
              <a:endParaRPr lang="en-GB" sz="1100" dirty="0"/>
            </a:p>
          </p:txBody>
        </p:sp>
        <p:sp>
          <p:nvSpPr>
            <p:cNvPr id="26" name="Pentagon 29">
              <a:extLst>
                <a:ext uri="{FF2B5EF4-FFF2-40B4-BE49-F238E27FC236}">
                  <a16:creationId xmlns:a16="http://schemas.microsoft.com/office/drawing/2014/main" id="{EF7FC398-ED32-49FD-BD1F-6F05C78D275B}"/>
                </a:ext>
              </a:extLst>
            </p:cNvPr>
            <p:cNvSpPr/>
            <p:nvPr/>
          </p:nvSpPr>
          <p:spPr>
            <a:xfrm flipH="1">
              <a:off x="3736459" y="4596404"/>
              <a:ext cx="936104" cy="36004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pPr algn="ctr"/>
              <a:r>
                <a:rPr lang="da-DK" sz="1200" dirty="0"/>
                <a:t>Transfer to LP</a:t>
              </a:r>
              <a:endParaRPr lang="en-GB" sz="1200" dirty="0"/>
            </a:p>
          </p:txBody>
        </p:sp>
      </p:grpSp>
      <p:pic>
        <p:nvPicPr>
          <p:cNvPr id="27" name="Picture 26">
            <a:extLst>
              <a:ext uri="{FF2B5EF4-FFF2-40B4-BE49-F238E27FC236}">
                <a16:creationId xmlns:a16="http://schemas.microsoft.com/office/drawing/2014/main" id="{56AE6D7A-08AC-47D5-AC97-6911977C9BAC}"/>
              </a:ext>
            </a:extLst>
          </p:cNvPr>
          <p:cNvPicPr>
            <a:picLocks noChangeAspect="1"/>
          </p:cNvPicPr>
          <p:nvPr/>
        </p:nvPicPr>
        <p:blipFill>
          <a:blip r:embed="rId2"/>
          <a:stretch>
            <a:fillRect/>
          </a:stretch>
        </p:blipFill>
        <p:spPr>
          <a:xfrm>
            <a:off x="1113842" y="6140267"/>
            <a:ext cx="7219245" cy="691421"/>
          </a:xfrm>
          <a:prstGeom prst="rect">
            <a:avLst/>
          </a:prstGeom>
        </p:spPr>
      </p:pic>
    </p:spTree>
    <p:extLst>
      <p:ext uri="{BB962C8B-B14F-4D97-AF65-F5344CB8AC3E}">
        <p14:creationId xmlns:p14="http://schemas.microsoft.com/office/powerpoint/2010/main" val="285352161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1871-2122-458C-B2AA-5380FE33DB0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2754EBB-E019-4163-A113-154B1506AADE}"/>
              </a:ext>
            </a:extLst>
          </p:cNvPr>
          <p:cNvSpPr>
            <a:spLocks noGrp="1"/>
          </p:cNvSpPr>
          <p:nvPr>
            <p:ph idx="1"/>
          </p:nvPr>
        </p:nvSpPr>
        <p:spPr/>
        <p:txBody>
          <a:bodyPr/>
          <a:lstStyle/>
          <a:p>
            <a:pPr algn="ctr"/>
            <a:endParaRPr lang="en-GB" sz="5400" dirty="0">
              <a:solidFill>
                <a:srgbClr val="1F497D"/>
              </a:solidFill>
            </a:endParaRPr>
          </a:p>
          <a:p>
            <a:pPr marL="0" indent="0" algn="ctr">
              <a:buNone/>
            </a:pPr>
            <a:r>
              <a:rPr lang="en-GB" sz="5400" dirty="0">
                <a:solidFill>
                  <a:srgbClr val="1F497D"/>
                </a:solidFill>
              </a:rPr>
              <a:t>6. Eligibility Period</a:t>
            </a:r>
            <a:endParaRPr lang="en-IE" dirty="0"/>
          </a:p>
        </p:txBody>
      </p:sp>
      <p:pic>
        <p:nvPicPr>
          <p:cNvPr id="4" name="Picture 3">
            <a:extLst>
              <a:ext uri="{FF2B5EF4-FFF2-40B4-BE49-F238E27FC236}">
                <a16:creationId xmlns:a16="http://schemas.microsoft.com/office/drawing/2014/main" id="{77C42236-B3E0-4098-845A-B36F9FA408B8}"/>
              </a:ext>
            </a:extLst>
          </p:cNvPr>
          <p:cNvPicPr>
            <a:picLocks noChangeAspect="1"/>
          </p:cNvPicPr>
          <p:nvPr/>
        </p:nvPicPr>
        <p:blipFill>
          <a:blip r:embed="rId2"/>
          <a:stretch>
            <a:fillRect/>
          </a:stretch>
        </p:blipFill>
        <p:spPr>
          <a:xfrm>
            <a:off x="243465" y="5969605"/>
            <a:ext cx="8657070" cy="829128"/>
          </a:xfrm>
          <a:prstGeom prst="rect">
            <a:avLst/>
          </a:prstGeom>
        </p:spPr>
      </p:pic>
    </p:spTree>
    <p:extLst>
      <p:ext uri="{BB962C8B-B14F-4D97-AF65-F5344CB8AC3E}">
        <p14:creationId xmlns:p14="http://schemas.microsoft.com/office/powerpoint/2010/main" val="360771418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B39A-1E48-47C8-A569-545EA2A26957}"/>
              </a:ext>
            </a:extLst>
          </p:cNvPr>
          <p:cNvSpPr>
            <a:spLocks noGrp="1"/>
          </p:cNvSpPr>
          <p:nvPr>
            <p:ph type="title"/>
          </p:nvPr>
        </p:nvSpPr>
        <p:spPr/>
        <p:txBody>
          <a:bodyPr/>
          <a:lstStyle/>
          <a:p>
            <a:r>
              <a:rPr lang="en-IE" dirty="0">
                <a:solidFill>
                  <a:schemeClr val="tx2">
                    <a:lumMod val="60000"/>
                    <a:lumOff val="40000"/>
                  </a:schemeClr>
                </a:solidFill>
              </a:rPr>
              <a:t>Eligibility period</a:t>
            </a:r>
          </a:p>
        </p:txBody>
      </p:sp>
      <p:sp>
        <p:nvSpPr>
          <p:cNvPr id="3" name="Content Placeholder 2">
            <a:extLst>
              <a:ext uri="{FF2B5EF4-FFF2-40B4-BE49-F238E27FC236}">
                <a16:creationId xmlns:a16="http://schemas.microsoft.com/office/drawing/2014/main" id="{DE9BD11A-F415-4789-B000-39153A96381F}"/>
              </a:ext>
            </a:extLst>
          </p:cNvPr>
          <p:cNvSpPr>
            <a:spLocks noGrp="1"/>
          </p:cNvSpPr>
          <p:nvPr>
            <p:ph idx="1"/>
          </p:nvPr>
        </p:nvSpPr>
        <p:spPr/>
        <p:txBody>
          <a:bodyPr>
            <a:normAutofit fontScale="85000" lnSpcReduction="10000"/>
          </a:bodyPr>
          <a:lstStyle/>
          <a:p>
            <a:r>
              <a:rPr lang="en-IE" dirty="0"/>
              <a:t>Eligibility period</a:t>
            </a:r>
          </a:p>
          <a:p>
            <a:r>
              <a:rPr lang="en-IE" dirty="0"/>
              <a:t>From the official start date to the project end date as stipulated in Application Form.</a:t>
            </a:r>
          </a:p>
          <a:p>
            <a:r>
              <a:rPr lang="en-IE" dirty="0"/>
              <a:t>Submission date of last report = project end date =</a:t>
            </a:r>
          </a:p>
          <a:p>
            <a:r>
              <a:rPr lang="en-IE" dirty="0"/>
              <a:t>end date of eligibility of costs Last 3 months before project end date = administrative project closure (last payments, preparation of the last progress report, FLC)</a:t>
            </a:r>
          </a:p>
          <a:p>
            <a:r>
              <a:rPr lang="en-IE" dirty="0"/>
              <a:t>Expenditure can be reported only if paid before the</a:t>
            </a:r>
          </a:p>
          <a:p>
            <a:r>
              <a:rPr lang="en-IE" dirty="0"/>
              <a:t>end of the reporting period!</a:t>
            </a:r>
          </a:p>
          <a:p>
            <a:r>
              <a:rPr lang="en-IE" dirty="0"/>
              <a:t>Paid = debited from partner’s bank account</a:t>
            </a:r>
          </a:p>
        </p:txBody>
      </p:sp>
      <p:pic>
        <p:nvPicPr>
          <p:cNvPr id="4" name="Picture 3">
            <a:extLst>
              <a:ext uri="{FF2B5EF4-FFF2-40B4-BE49-F238E27FC236}">
                <a16:creationId xmlns:a16="http://schemas.microsoft.com/office/drawing/2014/main" id="{6CF9ABFF-6C89-418E-ACD5-53AB1F400A17}"/>
              </a:ext>
            </a:extLst>
          </p:cNvPr>
          <p:cNvPicPr>
            <a:picLocks noChangeAspect="1"/>
          </p:cNvPicPr>
          <p:nvPr/>
        </p:nvPicPr>
        <p:blipFill>
          <a:blip r:embed="rId2"/>
          <a:stretch>
            <a:fillRect/>
          </a:stretch>
        </p:blipFill>
        <p:spPr>
          <a:xfrm>
            <a:off x="164443" y="6028872"/>
            <a:ext cx="8657070" cy="829128"/>
          </a:xfrm>
          <a:prstGeom prst="rect">
            <a:avLst/>
          </a:prstGeom>
        </p:spPr>
      </p:pic>
    </p:spTree>
    <p:extLst>
      <p:ext uri="{BB962C8B-B14F-4D97-AF65-F5344CB8AC3E}">
        <p14:creationId xmlns:p14="http://schemas.microsoft.com/office/powerpoint/2010/main" val="3373200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959C-A728-4AD8-B654-31F1473D26AE}"/>
              </a:ext>
            </a:extLst>
          </p:cNvPr>
          <p:cNvSpPr>
            <a:spLocks noGrp="1"/>
          </p:cNvSpPr>
          <p:nvPr>
            <p:ph type="title"/>
          </p:nvPr>
        </p:nvSpPr>
        <p:spPr/>
        <p:txBody>
          <a:bodyPr/>
          <a:lstStyle/>
          <a:p>
            <a:r>
              <a:rPr lang="en-IE" b="1" dirty="0">
                <a:solidFill>
                  <a:schemeClr val="tx2">
                    <a:lumMod val="60000"/>
                    <a:lumOff val="40000"/>
                  </a:schemeClr>
                </a:solidFill>
              </a:rPr>
              <a:t>What is eligible expenditure </a:t>
            </a:r>
          </a:p>
        </p:txBody>
      </p:sp>
      <p:sp>
        <p:nvSpPr>
          <p:cNvPr id="3" name="Content Placeholder 2">
            <a:extLst>
              <a:ext uri="{FF2B5EF4-FFF2-40B4-BE49-F238E27FC236}">
                <a16:creationId xmlns:a16="http://schemas.microsoft.com/office/drawing/2014/main" id="{13457B79-425A-4016-A89F-C0A4D8948E4E}"/>
              </a:ext>
            </a:extLst>
          </p:cNvPr>
          <p:cNvSpPr>
            <a:spLocks noGrp="1"/>
          </p:cNvSpPr>
          <p:nvPr>
            <p:ph idx="1"/>
          </p:nvPr>
        </p:nvSpPr>
        <p:spPr/>
        <p:txBody>
          <a:bodyPr/>
          <a:lstStyle/>
          <a:p>
            <a:endParaRPr lang="en-IE" dirty="0"/>
          </a:p>
          <a:p>
            <a:r>
              <a:rPr lang="en-IE" dirty="0"/>
              <a:t>incurred</a:t>
            </a:r>
          </a:p>
          <a:p>
            <a:r>
              <a:rPr lang="en-IE" dirty="0"/>
              <a:t>-paid</a:t>
            </a:r>
          </a:p>
          <a:p>
            <a:r>
              <a:rPr lang="en-IE" dirty="0"/>
              <a:t>-within the eligibility period</a:t>
            </a:r>
          </a:p>
          <a:p>
            <a:r>
              <a:rPr lang="en-IE" dirty="0"/>
              <a:t>-justified by supporting documents</a:t>
            </a:r>
          </a:p>
          <a:p>
            <a:endParaRPr lang="en-IE" dirty="0"/>
          </a:p>
        </p:txBody>
      </p:sp>
      <p:pic>
        <p:nvPicPr>
          <p:cNvPr id="4" name="Picture 3">
            <a:extLst>
              <a:ext uri="{FF2B5EF4-FFF2-40B4-BE49-F238E27FC236}">
                <a16:creationId xmlns:a16="http://schemas.microsoft.com/office/drawing/2014/main" id="{4B56D757-217D-4D74-88AB-2101C0F8EAE8}"/>
              </a:ext>
            </a:extLst>
          </p:cNvPr>
          <p:cNvPicPr>
            <a:picLocks noChangeAspect="1"/>
          </p:cNvPicPr>
          <p:nvPr/>
        </p:nvPicPr>
        <p:blipFill>
          <a:blip r:embed="rId2"/>
          <a:stretch>
            <a:fillRect/>
          </a:stretch>
        </p:blipFill>
        <p:spPr>
          <a:xfrm>
            <a:off x="243465" y="6003472"/>
            <a:ext cx="8657070" cy="829128"/>
          </a:xfrm>
          <a:prstGeom prst="rect">
            <a:avLst/>
          </a:prstGeom>
        </p:spPr>
      </p:pic>
    </p:spTree>
    <p:extLst>
      <p:ext uri="{BB962C8B-B14F-4D97-AF65-F5344CB8AC3E}">
        <p14:creationId xmlns:p14="http://schemas.microsoft.com/office/powerpoint/2010/main" val="25785542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1871-2122-458C-B2AA-5380FE33DB0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2754EBB-E019-4163-A113-154B1506AADE}"/>
              </a:ext>
            </a:extLst>
          </p:cNvPr>
          <p:cNvSpPr>
            <a:spLocks noGrp="1"/>
          </p:cNvSpPr>
          <p:nvPr>
            <p:ph idx="1"/>
          </p:nvPr>
        </p:nvSpPr>
        <p:spPr/>
        <p:txBody>
          <a:bodyPr/>
          <a:lstStyle/>
          <a:p>
            <a:pPr algn="ctr"/>
            <a:endParaRPr lang="en-GB" sz="5400" dirty="0">
              <a:solidFill>
                <a:srgbClr val="1F497D"/>
              </a:solidFill>
            </a:endParaRPr>
          </a:p>
          <a:p>
            <a:pPr marL="0" indent="0" algn="ctr">
              <a:buNone/>
            </a:pPr>
            <a:r>
              <a:rPr lang="en-GB" sz="5400" dirty="0">
                <a:solidFill>
                  <a:srgbClr val="1F497D"/>
                </a:solidFill>
              </a:rPr>
              <a:t>7. Quality Checks / Audits</a:t>
            </a:r>
            <a:endParaRPr lang="en-IE" dirty="0"/>
          </a:p>
        </p:txBody>
      </p:sp>
      <p:pic>
        <p:nvPicPr>
          <p:cNvPr id="4" name="Picture 3">
            <a:extLst>
              <a:ext uri="{FF2B5EF4-FFF2-40B4-BE49-F238E27FC236}">
                <a16:creationId xmlns:a16="http://schemas.microsoft.com/office/drawing/2014/main" id="{99E695B4-15DD-4975-9A3C-15F9C050E2B7}"/>
              </a:ext>
            </a:extLst>
          </p:cNvPr>
          <p:cNvPicPr>
            <a:picLocks noChangeAspect="1"/>
          </p:cNvPicPr>
          <p:nvPr/>
        </p:nvPicPr>
        <p:blipFill>
          <a:blip r:embed="rId2"/>
          <a:stretch>
            <a:fillRect/>
          </a:stretch>
        </p:blipFill>
        <p:spPr>
          <a:xfrm>
            <a:off x="243465" y="5958316"/>
            <a:ext cx="8657070" cy="829128"/>
          </a:xfrm>
          <a:prstGeom prst="rect">
            <a:avLst/>
          </a:prstGeom>
        </p:spPr>
      </p:pic>
    </p:spTree>
    <p:extLst>
      <p:ext uri="{BB962C8B-B14F-4D97-AF65-F5344CB8AC3E}">
        <p14:creationId xmlns:p14="http://schemas.microsoft.com/office/powerpoint/2010/main" val="253167944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262E-8397-4A6B-B5CB-24647B3DED71}"/>
              </a:ext>
            </a:extLst>
          </p:cNvPr>
          <p:cNvSpPr>
            <a:spLocks noGrp="1"/>
          </p:cNvSpPr>
          <p:nvPr>
            <p:ph type="title"/>
          </p:nvPr>
        </p:nvSpPr>
        <p:spPr/>
        <p:txBody>
          <a:bodyPr/>
          <a:lstStyle/>
          <a:p>
            <a:r>
              <a:rPr lang="en-IE" b="1" dirty="0">
                <a:solidFill>
                  <a:schemeClr val="tx2">
                    <a:lumMod val="60000"/>
                    <a:lumOff val="40000"/>
                  </a:schemeClr>
                </a:solidFill>
              </a:rPr>
              <a:t>Quality checks/audits</a:t>
            </a:r>
          </a:p>
        </p:txBody>
      </p:sp>
      <p:sp>
        <p:nvSpPr>
          <p:cNvPr id="3" name="Content Placeholder 2">
            <a:extLst>
              <a:ext uri="{FF2B5EF4-FFF2-40B4-BE49-F238E27FC236}">
                <a16:creationId xmlns:a16="http://schemas.microsoft.com/office/drawing/2014/main" id="{51079D18-73E7-4015-BC55-FA29392A1495}"/>
              </a:ext>
            </a:extLst>
          </p:cNvPr>
          <p:cNvSpPr>
            <a:spLocks noGrp="1"/>
          </p:cNvSpPr>
          <p:nvPr>
            <p:ph idx="1"/>
          </p:nvPr>
        </p:nvSpPr>
        <p:spPr/>
        <p:txBody>
          <a:bodyPr>
            <a:normAutofit lnSpcReduction="10000"/>
          </a:bodyPr>
          <a:lstStyle/>
          <a:p>
            <a:r>
              <a:rPr lang="en-IE" dirty="0"/>
              <a:t>To ensure proper use of funds</a:t>
            </a:r>
          </a:p>
          <a:p>
            <a:r>
              <a:rPr lang="en-IE" dirty="0"/>
              <a:t>Several bodies carry out quality checks / audits</a:t>
            </a:r>
          </a:p>
          <a:p>
            <a:pPr>
              <a:buFont typeface="Wingdings" panose="05000000000000000000" pitchFamily="2" charset="2"/>
              <a:buChar char="§"/>
            </a:pPr>
            <a:r>
              <a:rPr lang="en-US" dirty="0"/>
              <a:t>National checks</a:t>
            </a:r>
          </a:p>
          <a:p>
            <a:pPr>
              <a:buFont typeface="Wingdings" panose="05000000000000000000" pitchFamily="2" charset="2"/>
              <a:buChar char="§"/>
            </a:pPr>
            <a:r>
              <a:rPr lang="en-US" dirty="0"/>
              <a:t>Second level audits</a:t>
            </a:r>
          </a:p>
          <a:p>
            <a:pPr>
              <a:buFont typeface="Wingdings" panose="05000000000000000000" pitchFamily="2" charset="2"/>
              <a:buChar char="§"/>
            </a:pPr>
            <a:r>
              <a:rPr lang="en-US" dirty="0"/>
              <a:t>EC/ECA audits</a:t>
            </a:r>
          </a:p>
          <a:p>
            <a:pPr>
              <a:buFont typeface="Wingdings" panose="05000000000000000000" pitchFamily="2" charset="2"/>
              <a:buChar char="§"/>
            </a:pPr>
            <a:r>
              <a:rPr lang="en-US" dirty="0"/>
              <a:t>CA quality checks </a:t>
            </a:r>
          </a:p>
          <a:p>
            <a:pPr>
              <a:buFont typeface="Wingdings" panose="05000000000000000000" pitchFamily="2" charset="2"/>
              <a:buChar char="§"/>
            </a:pPr>
            <a:r>
              <a:rPr lang="en-US" dirty="0"/>
              <a:t>Other cases (e.g. bankruptcy)</a:t>
            </a:r>
          </a:p>
          <a:p>
            <a:endParaRPr lang="en-IE" dirty="0"/>
          </a:p>
        </p:txBody>
      </p:sp>
      <p:pic>
        <p:nvPicPr>
          <p:cNvPr id="4" name="Picture 3">
            <a:extLst>
              <a:ext uri="{FF2B5EF4-FFF2-40B4-BE49-F238E27FC236}">
                <a16:creationId xmlns:a16="http://schemas.microsoft.com/office/drawing/2014/main" id="{8E912CA6-690D-40B8-9B96-033012A1CECB}"/>
              </a:ext>
            </a:extLst>
          </p:cNvPr>
          <p:cNvPicPr>
            <a:picLocks noChangeAspect="1"/>
          </p:cNvPicPr>
          <p:nvPr/>
        </p:nvPicPr>
        <p:blipFill>
          <a:blip r:embed="rId2"/>
          <a:stretch>
            <a:fillRect/>
          </a:stretch>
        </p:blipFill>
        <p:spPr>
          <a:xfrm>
            <a:off x="243465" y="6028872"/>
            <a:ext cx="8657070" cy="829128"/>
          </a:xfrm>
          <a:prstGeom prst="rect">
            <a:avLst/>
          </a:prstGeom>
        </p:spPr>
      </p:pic>
    </p:spTree>
    <p:extLst>
      <p:ext uri="{BB962C8B-B14F-4D97-AF65-F5344CB8AC3E}">
        <p14:creationId xmlns:p14="http://schemas.microsoft.com/office/powerpoint/2010/main" val="244025314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2A19-48ED-41B9-B378-F6A8D552515E}"/>
              </a:ext>
            </a:extLst>
          </p:cNvPr>
          <p:cNvSpPr>
            <a:spLocks noGrp="1"/>
          </p:cNvSpPr>
          <p:nvPr>
            <p:ph type="title"/>
          </p:nvPr>
        </p:nvSpPr>
        <p:spPr/>
        <p:txBody>
          <a:bodyPr/>
          <a:lstStyle/>
          <a:p>
            <a:r>
              <a:rPr lang="en-GB" altLang="en-US" b="1" dirty="0">
                <a:solidFill>
                  <a:schemeClr val="tx2">
                    <a:lumMod val="60000"/>
                    <a:lumOff val="40000"/>
                  </a:schemeClr>
                </a:solidFill>
              </a:rPr>
              <a:t>FLC and other levels of audits</a:t>
            </a:r>
            <a:endParaRPr lang="en-IE" b="1" dirty="0">
              <a:solidFill>
                <a:schemeClr val="tx2">
                  <a:lumMod val="60000"/>
                  <a:lumOff val="40000"/>
                </a:schemeClr>
              </a:solidFill>
            </a:endParaRPr>
          </a:p>
        </p:txBody>
      </p:sp>
      <p:pic>
        <p:nvPicPr>
          <p:cNvPr id="5" name="Content Placeholder 4">
            <a:extLst>
              <a:ext uri="{FF2B5EF4-FFF2-40B4-BE49-F238E27FC236}">
                <a16:creationId xmlns:a16="http://schemas.microsoft.com/office/drawing/2014/main" id="{49EB3F5A-AB3B-4C87-B1F5-9E38F2BE4B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2584" y="1230754"/>
            <a:ext cx="6498832" cy="487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5C46AA4-6973-4AE4-BCA5-4187E1A86197}"/>
              </a:ext>
            </a:extLst>
          </p:cNvPr>
          <p:cNvSpPr>
            <a:spLocks noChangeArrowheads="1"/>
          </p:cNvSpPr>
          <p:nvPr/>
        </p:nvSpPr>
        <p:spPr bwMode="auto">
          <a:xfrm>
            <a:off x="1481843" y="1816983"/>
            <a:ext cx="1223962"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a:spcBef>
                <a:spcPct val="0"/>
              </a:spcBef>
              <a:buFontTx/>
              <a:buNone/>
            </a:pPr>
            <a:r>
              <a:rPr lang="en-GB" altLang="en-US" b="1" dirty="0"/>
              <a:t>Sample </a:t>
            </a:r>
          </a:p>
          <a:p>
            <a:pPr algn="ctr">
              <a:spcBef>
                <a:spcPct val="0"/>
              </a:spcBef>
              <a:buFontTx/>
              <a:buNone/>
            </a:pPr>
            <a:r>
              <a:rPr lang="en-GB" altLang="en-US" b="1" dirty="0"/>
              <a:t>based </a:t>
            </a:r>
          </a:p>
          <a:p>
            <a:pPr algn="ctr">
              <a:spcBef>
                <a:spcPct val="0"/>
              </a:spcBef>
              <a:buFontTx/>
              <a:buNone/>
            </a:pPr>
            <a:r>
              <a:rPr lang="en-GB" altLang="en-US" b="1" dirty="0"/>
              <a:t>audits</a:t>
            </a:r>
          </a:p>
        </p:txBody>
      </p:sp>
      <p:sp>
        <p:nvSpPr>
          <p:cNvPr id="7" name="Line 6">
            <a:extLst>
              <a:ext uri="{FF2B5EF4-FFF2-40B4-BE49-F238E27FC236}">
                <a16:creationId xmlns:a16="http://schemas.microsoft.com/office/drawing/2014/main" id="{55B10239-0E5C-4783-962E-844321CB6DE1}"/>
              </a:ext>
            </a:extLst>
          </p:cNvPr>
          <p:cNvSpPr>
            <a:spLocks noChangeShapeType="1"/>
          </p:cNvSpPr>
          <p:nvPr/>
        </p:nvSpPr>
        <p:spPr bwMode="auto">
          <a:xfrm>
            <a:off x="1996328" y="3328283"/>
            <a:ext cx="863600" cy="865187"/>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9" name="Line 8">
            <a:extLst>
              <a:ext uri="{FF2B5EF4-FFF2-40B4-BE49-F238E27FC236}">
                <a16:creationId xmlns:a16="http://schemas.microsoft.com/office/drawing/2014/main" id="{44DCACD5-F266-480F-BA4B-147FBF552651}"/>
              </a:ext>
            </a:extLst>
          </p:cNvPr>
          <p:cNvSpPr>
            <a:spLocks noChangeShapeType="1"/>
          </p:cNvSpPr>
          <p:nvPr/>
        </p:nvSpPr>
        <p:spPr bwMode="auto">
          <a:xfrm>
            <a:off x="2758721" y="2572633"/>
            <a:ext cx="936625"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dirty="0"/>
          </a:p>
        </p:txBody>
      </p:sp>
      <p:sp>
        <p:nvSpPr>
          <p:cNvPr id="10" name="Line 7">
            <a:extLst>
              <a:ext uri="{FF2B5EF4-FFF2-40B4-BE49-F238E27FC236}">
                <a16:creationId xmlns:a16="http://schemas.microsoft.com/office/drawing/2014/main" id="{450567D3-E0AE-4ECF-BBA1-ACEBDEC38651}"/>
              </a:ext>
            </a:extLst>
          </p:cNvPr>
          <p:cNvSpPr>
            <a:spLocks noChangeShapeType="1"/>
          </p:cNvSpPr>
          <p:nvPr/>
        </p:nvSpPr>
        <p:spPr bwMode="auto">
          <a:xfrm>
            <a:off x="2705805" y="2179638"/>
            <a:ext cx="15843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pic>
        <p:nvPicPr>
          <p:cNvPr id="3" name="Picture 2">
            <a:extLst>
              <a:ext uri="{FF2B5EF4-FFF2-40B4-BE49-F238E27FC236}">
                <a16:creationId xmlns:a16="http://schemas.microsoft.com/office/drawing/2014/main" id="{BF427FFD-B1F9-4F57-8F94-E5476F741158}"/>
              </a:ext>
            </a:extLst>
          </p:cNvPr>
          <p:cNvPicPr>
            <a:picLocks noChangeAspect="1"/>
          </p:cNvPicPr>
          <p:nvPr/>
        </p:nvPicPr>
        <p:blipFill>
          <a:blip r:embed="rId4"/>
          <a:stretch>
            <a:fillRect/>
          </a:stretch>
        </p:blipFill>
        <p:spPr>
          <a:xfrm>
            <a:off x="457200" y="6220178"/>
            <a:ext cx="7794224" cy="662787"/>
          </a:xfrm>
          <a:prstGeom prst="rect">
            <a:avLst/>
          </a:prstGeom>
        </p:spPr>
      </p:pic>
    </p:spTree>
    <p:extLst>
      <p:ext uri="{BB962C8B-B14F-4D97-AF65-F5344CB8AC3E}">
        <p14:creationId xmlns:p14="http://schemas.microsoft.com/office/powerpoint/2010/main" val="169611534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E858-E618-451D-BD0F-80ECF4CBC365}"/>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5184B405-7496-45AC-9817-6560A57C77FD}"/>
              </a:ext>
            </a:extLst>
          </p:cNvPr>
          <p:cNvSpPr>
            <a:spLocks noGrp="1"/>
          </p:cNvSpPr>
          <p:nvPr>
            <p:ph idx="1"/>
          </p:nvPr>
        </p:nvSpPr>
        <p:spPr/>
        <p:txBody>
          <a:bodyPr/>
          <a:lstStyle/>
          <a:p>
            <a:endParaRPr lang="en-IE"/>
          </a:p>
        </p:txBody>
      </p:sp>
      <p:pic>
        <p:nvPicPr>
          <p:cNvPr id="4" name="Picture 3" descr="Powerpoint4_cleaned-05.jpg">
            <a:extLst>
              <a:ext uri="{FF2B5EF4-FFF2-40B4-BE49-F238E27FC236}">
                <a16:creationId xmlns:a16="http://schemas.microsoft.com/office/drawing/2014/main" id="{9EC6B4A5-8E26-4711-8AAF-DCF1DA899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882"/>
            <a:ext cx="9142571" cy="6858000"/>
          </a:xfrm>
          <a:prstGeom prst="rect">
            <a:avLst/>
          </a:prstGeom>
        </p:spPr>
      </p:pic>
      <p:pic>
        <p:nvPicPr>
          <p:cNvPr id="5" name="Picture 4">
            <a:extLst>
              <a:ext uri="{FF2B5EF4-FFF2-40B4-BE49-F238E27FC236}">
                <a16:creationId xmlns:a16="http://schemas.microsoft.com/office/drawing/2014/main" id="{4ECA6ACF-6B30-458C-B9EF-54B35491392D}"/>
              </a:ext>
            </a:extLst>
          </p:cNvPr>
          <p:cNvPicPr>
            <a:picLocks noChangeAspect="1"/>
          </p:cNvPicPr>
          <p:nvPr/>
        </p:nvPicPr>
        <p:blipFill>
          <a:blip r:embed="rId3"/>
          <a:stretch>
            <a:fillRect/>
          </a:stretch>
        </p:blipFill>
        <p:spPr>
          <a:xfrm>
            <a:off x="242750" y="6126163"/>
            <a:ext cx="8657070" cy="829128"/>
          </a:xfrm>
          <a:prstGeom prst="rect">
            <a:avLst/>
          </a:prstGeom>
        </p:spPr>
      </p:pic>
    </p:spTree>
    <p:extLst>
      <p:ext uri="{BB962C8B-B14F-4D97-AF65-F5344CB8AC3E}">
        <p14:creationId xmlns:p14="http://schemas.microsoft.com/office/powerpoint/2010/main" val="4227076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8404-FAD8-4DDC-B823-8348B7A6F84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3EB11EE-7900-40C9-9CD2-C7E92E650B12}"/>
              </a:ext>
            </a:extLst>
          </p:cNvPr>
          <p:cNvSpPr>
            <a:spLocks noGrp="1"/>
          </p:cNvSpPr>
          <p:nvPr>
            <p:ph idx="1"/>
          </p:nvPr>
        </p:nvSpPr>
        <p:spPr/>
        <p:txBody>
          <a:bodyPr/>
          <a:lstStyle/>
          <a:p>
            <a:pPr marL="0" indent="0" algn="ctr">
              <a:buNone/>
            </a:pPr>
            <a:endParaRPr lang="en-GB" sz="5400" dirty="0">
              <a:solidFill>
                <a:srgbClr val="1F497D"/>
              </a:solidFill>
            </a:endParaRPr>
          </a:p>
          <a:p>
            <a:pPr marL="0" indent="0" algn="ctr">
              <a:buNone/>
            </a:pPr>
            <a:r>
              <a:rPr lang="en-GB" sz="5400" dirty="0">
                <a:solidFill>
                  <a:srgbClr val="1F497D"/>
                </a:solidFill>
              </a:rPr>
              <a:t>1. First Level Control </a:t>
            </a:r>
          </a:p>
          <a:p>
            <a:pPr marL="0" indent="0" algn="ctr">
              <a:buNone/>
            </a:pPr>
            <a:r>
              <a:rPr lang="en-GB" sz="5400" dirty="0">
                <a:solidFill>
                  <a:srgbClr val="1F497D"/>
                </a:solidFill>
              </a:rPr>
              <a:t> The Basics</a:t>
            </a:r>
            <a:endParaRPr lang="en-IE" dirty="0"/>
          </a:p>
        </p:txBody>
      </p:sp>
      <p:pic>
        <p:nvPicPr>
          <p:cNvPr id="4" name="Picture 3">
            <a:extLst>
              <a:ext uri="{FF2B5EF4-FFF2-40B4-BE49-F238E27FC236}">
                <a16:creationId xmlns:a16="http://schemas.microsoft.com/office/drawing/2014/main" id="{03592EA4-C090-4F19-8FD0-93A9E935EFCD}"/>
              </a:ext>
            </a:extLst>
          </p:cNvPr>
          <p:cNvPicPr>
            <a:picLocks noChangeAspect="1"/>
          </p:cNvPicPr>
          <p:nvPr/>
        </p:nvPicPr>
        <p:blipFill>
          <a:blip r:embed="rId2"/>
          <a:stretch>
            <a:fillRect/>
          </a:stretch>
        </p:blipFill>
        <p:spPr>
          <a:xfrm>
            <a:off x="243465" y="5894161"/>
            <a:ext cx="8657070" cy="829128"/>
          </a:xfrm>
          <a:prstGeom prst="rect">
            <a:avLst/>
          </a:prstGeom>
        </p:spPr>
      </p:pic>
    </p:spTree>
    <p:extLst>
      <p:ext uri="{BB962C8B-B14F-4D97-AF65-F5344CB8AC3E}">
        <p14:creationId xmlns:p14="http://schemas.microsoft.com/office/powerpoint/2010/main" val="394088991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80" y="-229941"/>
            <a:ext cx="9196880" cy="6895452"/>
          </a:xfrm>
        </p:spPr>
      </p:pic>
      <p:sp>
        <p:nvSpPr>
          <p:cNvPr id="8" name="Subtitle 2"/>
          <p:cNvSpPr txBox="1">
            <a:spLocks/>
          </p:cNvSpPr>
          <p:nvPr/>
        </p:nvSpPr>
        <p:spPr>
          <a:xfrm>
            <a:off x="0" y="4611665"/>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1">
                    <a:lumMod val="50000"/>
                  </a:schemeClr>
                </a:solidFill>
                <a:latin typeface="Candara" panose="020E0502030303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1">
                    <a:lumMod val="50000"/>
                  </a:schemeClr>
                </a:solidFill>
                <a:latin typeface="Candara" panose="020E0502030303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1">
                    <a:lumMod val="50000"/>
                  </a:schemeClr>
                </a:solidFill>
                <a:latin typeface="Candara" panose="020E0502030303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IE" dirty="0"/>
          </a:p>
        </p:txBody>
      </p:sp>
      <p:pic>
        <p:nvPicPr>
          <p:cNvPr id="5" name="Picture 3" descr="J:\Design and Print\The Southern Regional Assembly\Logos\sr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73" y="3217785"/>
            <a:ext cx="1507524" cy="4918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9BA90F-BC91-49EB-AF9A-88FBD9AC8F1D}"/>
              </a:ext>
            </a:extLst>
          </p:cNvPr>
          <p:cNvSpPr/>
          <p:nvPr/>
        </p:nvSpPr>
        <p:spPr>
          <a:xfrm>
            <a:off x="2167467" y="2472268"/>
            <a:ext cx="4791885" cy="1200329"/>
          </a:xfrm>
          <a:prstGeom prst="rect">
            <a:avLst/>
          </a:prstGeom>
        </p:spPr>
        <p:txBody>
          <a:bodyPr wrap="square">
            <a:spAutoFit/>
          </a:bodyPr>
          <a:lstStyle/>
          <a:p>
            <a:pPr algn="ctr"/>
            <a:r>
              <a:rPr lang="en-IE" sz="7200" b="1" dirty="0">
                <a:solidFill>
                  <a:srgbClr val="0070C0"/>
                </a:solidFill>
                <a:latin typeface="Candara" panose="020E0502030303020204" pitchFamily="34" charset="0"/>
              </a:rPr>
              <a:t>Thank You!!</a:t>
            </a:r>
          </a:p>
        </p:txBody>
      </p:sp>
      <p:pic>
        <p:nvPicPr>
          <p:cNvPr id="6" name="Picture 5">
            <a:extLst>
              <a:ext uri="{FF2B5EF4-FFF2-40B4-BE49-F238E27FC236}">
                <a16:creationId xmlns:a16="http://schemas.microsoft.com/office/drawing/2014/main" id="{90DB2DFD-7C33-4553-AEB3-B1355CEC4FB6}"/>
              </a:ext>
            </a:extLst>
          </p:cNvPr>
          <p:cNvPicPr>
            <a:picLocks noChangeAspect="1"/>
          </p:cNvPicPr>
          <p:nvPr/>
        </p:nvPicPr>
        <p:blipFill>
          <a:blip r:embed="rId4"/>
          <a:stretch>
            <a:fillRect/>
          </a:stretch>
        </p:blipFill>
        <p:spPr>
          <a:xfrm>
            <a:off x="949123" y="5932175"/>
            <a:ext cx="7641157" cy="731829"/>
          </a:xfrm>
          <a:prstGeom prst="rect">
            <a:avLst/>
          </a:prstGeom>
        </p:spPr>
      </p:pic>
    </p:spTree>
    <p:extLst>
      <p:ext uri="{BB962C8B-B14F-4D97-AF65-F5344CB8AC3E}">
        <p14:creationId xmlns:p14="http://schemas.microsoft.com/office/powerpoint/2010/main" val="167689921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E308-1FB2-4CDC-B4FD-623B9B5F4278}"/>
              </a:ext>
            </a:extLst>
          </p:cNvPr>
          <p:cNvSpPr>
            <a:spLocks noGrp="1"/>
          </p:cNvSpPr>
          <p:nvPr>
            <p:ph type="title"/>
          </p:nvPr>
        </p:nvSpPr>
        <p:spPr/>
        <p:txBody>
          <a:bodyPr/>
          <a:lstStyle/>
          <a:p>
            <a:r>
              <a:rPr lang="en-IE" i="1" dirty="0"/>
              <a:t>Contact Details</a:t>
            </a:r>
            <a:endParaRPr lang="en-IE" dirty="0"/>
          </a:p>
        </p:txBody>
      </p:sp>
      <p:sp>
        <p:nvSpPr>
          <p:cNvPr id="3" name="Content Placeholder 2">
            <a:extLst>
              <a:ext uri="{FF2B5EF4-FFF2-40B4-BE49-F238E27FC236}">
                <a16:creationId xmlns:a16="http://schemas.microsoft.com/office/drawing/2014/main" id="{27C8BA47-0544-4D78-91F9-D22A4BA2EC3D}"/>
              </a:ext>
            </a:extLst>
          </p:cNvPr>
          <p:cNvSpPr>
            <a:spLocks noGrp="1"/>
          </p:cNvSpPr>
          <p:nvPr>
            <p:ph idx="1"/>
          </p:nvPr>
        </p:nvSpPr>
        <p:spPr/>
        <p:txBody>
          <a:bodyPr>
            <a:normAutofit fontScale="85000" lnSpcReduction="20000"/>
          </a:bodyPr>
          <a:lstStyle/>
          <a:p>
            <a:pPr marL="0" indent="0" algn="ctr">
              <a:buNone/>
            </a:pPr>
            <a:r>
              <a:rPr lang="en-IE" sz="4400" b="1" dirty="0"/>
              <a:t>First Level Control Unit</a:t>
            </a:r>
          </a:p>
          <a:p>
            <a:pPr marL="0" indent="0" algn="ctr">
              <a:buNone/>
            </a:pPr>
            <a:r>
              <a:rPr lang="en-IE" b="1" dirty="0"/>
              <a:t>Michael Buckley – Head of First Level Control Unit</a:t>
            </a:r>
          </a:p>
          <a:p>
            <a:pPr marL="0" indent="0" algn="ctr">
              <a:buNone/>
            </a:pPr>
            <a:r>
              <a:rPr lang="en-IE" b="1" dirty="0"/>
              <a:t>Marie Harnett–Senior First Level Controller</a:t>
            </a:r>
          </a:p>
          <a:p>
            <a:pPr marL="0" indent="0" algn="ctr">
              <a:buNone/>
            </a:pPr>
            <a:r>
              <a:rPr lang="en-IE" b="1" dirty="0"/>
              <a:t>Eve Hayden – Senior First Level Controller</a:t>
            </a:r>
          </a:p>
          <a:p>
            <a:pPr marL="0" indent="0" algn="ctr">
              <a:buNone/>
            </a:pPr>
            <a:r>
              <a:rPr lang="en-IE" b="1" dirty="0"/>
              <a:t>Edel Hunt – First Level Controller </a:t>
            </a:r>
          </a:p>
          <a:p>
            <a:pPr marL="0" indent="0" algn="ctr">
              <a:buNone/>
            </a:pPr>
            <a:r>
              <a:rPr lang="en-IE" sz="2800" dirty="0"/>
              <a:t>Southern Regional Assembly</a:t>
            </a:r>
          </a:p>
          <a:p>
            <a:pPr marL="0" indent="0" algn="ctr">
              <a:buNone/>
            </a:pPr>
            <a:r>
              <a:rPr lang="en-IE" sz="2800" dirty="0"/>
              <a:t>Assembly House</a:t>
            </a:r>
          </a:p>
          <a:p>
            <a:pPr marL="0" indent="0" algn="ctr">
              <a:buNone/>
            </a:pPr>
            <a:r>
              <a:rPr lang="en-IE" sz="2800" dirty="0"/>
              <a:t>O Connell Street</a:t>
            </a:r>
          </a:p>
          <a:p>
            <a:pPr marL="0" indent="0" algn="ctr">
              <a:buNone/>
            </a:pPr>
            <a:r>
              <a:rPr lang="en-IE" sz="2800" dirty="0"/>
              <a:t>Waterford</a:t>
            </a:r>
          </a:p>
          <a:p>
            <a:pPr marL="0" indent="0" algn="ctr">
              <a:buNone/>
            </a:pPr>
            <a:r>
              <a:rPr lang="en-IE" sz="2000" b="1" dirty="0"/>
              <a:t>Tel: 051 860700</a:t>
            </a:r>
          </a:p>
          <a:p>
            <a:pPr marL="0" indent="0" algn="ctr">
              <a:buNone/>
            </a:pPr>
            <a:r>
              <a:rPr lang="en-IE" sz="2000" b="1" dirty="0"/>
              <a:t>Email: flc@southernassembly.ie</a:t>
            </a:r>
          </a:p>
          <a:p>
            <a:pPr marL="0" indent="0" algn="ctr">
              <a:buNone/>
            </a:pPr>
            <a:r>
              <a:rPr lang="en-IE" sz="2000" dirty="0"/>
              <a:t>Web:www.southernassembly.ie</a:t>
            </a:r>
          </a:p>
          <a:p>
            <a:endParaRPr lang="en-IE" dirty="0"/>
          </a:p>
        </p:txBody>
      </p:sp>
      <p:pic>
        <p:nvPicPr>
          <p:cNvPr id="4" name="Picture 3">
            <a:extLst>
              <a:ext uri="{FF2B5EF4-FFF2-40B4-BE49-F238E27FC236}">
                <a16:creationId xmlns:a16="http://schemas.microsoft.com/office/drawing/2014/main" id="{4079AE26-0AC5-4C0A-BBD9-5DE0298517DF}"/>
              </a:ext>
            </a:extLst>
          </p:cNvPr>
          <p:cNvPicPr>
            <a:picLocks noChangeAspect="1"/>
          </p:cNvPicPr>
          <p:nvPr/>
        </p:nvPicPr>
        <p:blipFill>
          <a:blip r:embed="rId2"/>
          <a:stretch>
            <a:fillRect/>
          </a:stretch>
        </p:blipFill>
        <p:spPr>
          <a:xfrm>
            <a:off x="243465" y="6126163"/>
            <a:ext cx="8657070" cy="637822"/>
          </a:xfrm>
          <a:prstGeom prst="rect">
            <a:avLst/>
          </a:prstGeom>
        </p:spPr>
      </p:pic>
    </p:spTree>
    <p:extLst>
      <p:ext uri="{BB962C8B-B14F-4D97-AF65-F5344CB8AC3E}">
        <p14:creationId xmlns:p14="http://schemas.microsoft.com/office/powerpoint/2010/main" val="26489366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3097-99B5-495C-812D-0B8EB66EB010}"/>
              </a:ext>
            </a:extLst>
          </p:cNvPr>
          <p:cNvSpPr>
            <a:spLocks noGrp="1"/>
          </p:cNvSpPr>
          <p:nvPr>
            <p:ph type="title"/>
          </p:nvPr>
        </p:nvSpPr>
        <p:spPr/>
        <p:txBody>
          <a:bodyPr>
            <a:normAutofit/>
          </a:bodyPr>
          <a:lstStyle/>
          <a:p>
            <a:r>
              <a:rPr lang="en-GB" altLang="en-US" dirty="0">
                <a:solidFill>
                  <a:schemeClr val="tx2">
                    <a:lumMod val="60000"/>
                    <a:lumOff val="40000"/>
                  </a:schemeClr>
                </a:solidFill>
              </a:rPr>
              <a:t>First Level Control – the basics</a:t>
            </a:r>
            <a:endParaRPr lang="en-IE"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E52EDE6C-4832-4C25-A7A7-CC8CE79BB0D6}"/>
              </a:ext>
            </a:extLst>
          </p:cNvPr>
          <p:cNvSpPr>
            <a:spLocks noGrp="1"/>
          </p:cNvSpPr>
          <p:nvPr>
            <p:ph idx="1"/>
          </p:nvPr>
        </p:nvSpPr>
        <p:spPr/>
        <p:txBody>
          <a:bodyPr/>
          <a:lstStyle/>
          <a:p>
            <a:r>
              <a:rPr lang="en-IE" dirty="0">
                <a:solidFill>
                  <a:schemeClr val="accent6"/>
                </a:solidFill>
              </a:rPr>
              <a:t>What? </a:t>
            </a:r>
            <a:r>
              <a:rPr lang="en-IE" dirty="0"/>
              <a:t>‘First Level Control’ are the checks (audits) of all project expenditure.</a:t>
            </a:r>
          </a:p>
          <a:p>
            <a:r>
              <a:rPr lang="en-IE" dirty="0">
                <a:solidFill>
                  <a:schemeClr val="accent6"/>
                </a:solidFill>
              </a:rPr>
              <a:t>When? </a:t>
            </a:r>
            <a:r>
              <a:rPr lang="en-IE" dirty="0"/>
              <a:t>During project implementation; each time before submitting a payment claim.</a:t>
            </a:r>
          </a:p>
          <a:p>
            <a:r>
              <a:rPr lang="en-IE" dirty="0">
                <a:solidFill>
                  <a:schemeClr val="accent6"/>
                </a:solidFill>
              </a:rPr>
              <a:t>Why? </a:t>
            </a:r>
            <a:r>
              <a:rPr lang="en-IE" dirty="0"/>
              <a:t>To provide a guarantee to MA, CA the project Partner, that the costs co-financed are accounted for and eligible.</a:t>
            </a:r>
          </a:p>
        </p:txBody>
      </p:sp>
      <p:sp>
        <p:nvSpPr>
          <p:cNvPr id="4" name="Rectangle 3">
            <a:extLst>
              <a:ext uri="{FF2B5EF4-FFF2-40B4-BE49-F238E27FC236}">
                <a16:creationId xmlns:a16="http://schemas.microsoft.com/office/drawing/2014/main" id="{941E6B86-FD4E-40F2-8D0D-D367AF593DCB}"/>
              </a:ext>
            </a:extLst>
          </p:cNvPr>
          <p:cNvSpPr/>
          <p:nvPr/>
        </p:nvSpPr>
        <p:spPr>
          <a:xfrm>
            <a:off x="3240610" y="3244334"/>
            <a:ext cx="184731" cy="369332"/>
          </a:xfrm>
          <a:prstGeom prst="rect">
            <a:avLst/>
          </a:prstGeom>
        </p:spPr>
        <p:txBody>
          <a:bodyPr wrap="none">
            <a:spAutoFit/>
          </a:bodyPr>
          <a:lstStyle/>
          <a:p>
            <a:endParaRPr lang="en-IE" dirty="0"/>
          </a:p>
        </p:txBody>
      </p:sp>
      <p:pic>
        <p:nvPicPr>
          <p:cNvPr id="5" name="Picture 4">
            <a:extLst>
              <a:ext uri="{FF2B5EF4-FFF2-40B4-BE49-F238E27FC236}">
                <a16:creationId xmlns:a16="http://schemas.microsoft.com/office/drawing/2014/main" id="{CA7BE466-B369-41B8-A3B7-06551B4E8A23}"/>
              </a:ext>
            </a:extLst>
          </p:cNvPr>
          <p:cNvPicPr>
            <a:picLocks noChangeAspect="1"/>
          </p:cNvPicPr>
          <p:nvPr/>
        </p:nvPicPr>
        <p:blipFill>
          <a:blip r:embed="rId2"/>
          <a:stretch>
            <a:fillRect/>
          </a:stretch>
        </p:blipFill>
        <p:spPr>
          <a:xfrm>
            <a:off x="243465" y="5894161"/>
            <a:ext cx="8657070" cy="829128"/>
          </a:xfrm>
          <a:prstGeom prst="rect">
            <a:avLst/>
          </a:prstGeom>
        </p:spPr>
      </p:pic>
    </p:spTree>
    <p:extLst>
      <p:ext uri="{BB962C8B-B14F-4D97-AF65-F5344CB8AC3E}">
        <p14:creationId xmlns:p14="http://schemas.microsoft.com/office/powerpoint/2010/main" val="15346362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192F-BED7-41BD-9679-CE6A7A11F3C7}"/>
              </a:ext>
            </a:extLst>
          </p:cNvPr>
          <p:cNvSpPr>
            <a:spLocks noGrp="1"/>
          </p:cNvSpPr>
          <p:nvPr>
            <p:ph type="title"/>
          </p:nvPr>
        </p:nvSpPr>
        <p:spPr/>
        <p:txBody>
          <a:bodyPr/>
          <a:lstStyle/>
          <a:p>
            <a:r>
              <a:rPr lang="en-GB" altLang="en-US" b="1" dirty="0">
                <a:solidFill>
                  <a:schemeClr val="tx2">
                    <a:lumMod val="60000"/>
                    <a:lumOff val="40000"/>
                  </a:schemeClr>
                </a:solidFill>
              </a:rPr>
              <a:t>First Level Control – Why?</a:t>
            </a:r>
            <a:endParaRPr lang="en-IE" b="1"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57F21CB0-1392-4DBB-AAA3-ABA0118A0327}"/>
              </a:ext>
            </a:extLst>
          </p:cNvPr>
          <p:cNvSpPr>
            <a:spLocks noGrp="1"/>
          </p:cNvSpPr>
          <p:nvPr>
            <p:ph idx="1"/>
          </p:nvPr>
        </p:nvSpPr>
        <p:spPr/>
        <p:txBody>
          <a:bodyPr>
            <a:normAutofit fontScale="85000" lnSpcReduction="20000"/>
          </a:bodyPr>
          <a:lstStyle/>
          <a:p>
            <a:pPr>
              <a:lnSpc>
                <a:spcPct val="90000"/>
              </a:lnSpc>
              <a:buFontTx/>
              <a:buNone/>
            </a:pPr>
            <a:r>
              <a:rPr lang="en-GB" altLang="en-US" b="1" dirty="0">
                <a:solidFill>
                  <a:srgbClr val="0000FF"/>
                </a:solidFill>
              </a:rPr>
              <a:t>European Commission Regulations require member states participating in E.T.C. programmes:</a:t>
            </a:r>
          </a:p>
          <a:p>
            <a:pPr>
              <a:lnSpc>
                <a:spcPct val="90000"/>
              </a:lnSpc>
            </a:pPr>
            <a:endParaRPr lang="en-GB" altLang="en-US" b="1" dirty="0">
              <a:solidFill>
                <a:srgbClr val="0000FF"/>
              </a:solidFill>
            </a:endParaRPr>
          </a:p>
          <a:p>
            <a:pPr>
              <a:lnSpc>
                <a:spcPct val="90000"/>
              </a:lnSpc>
              <a:buClr>
                <a:schemeClr val="hlink"/>
              </a:buClr>
              <a:buSzPct val="150000"/>
            </a:pPr>
            <a:r>
              <a:rPr lang="en-GB" altLang="en-US" dirty="0"/>
              <a:t>to set up a control system for projects to verify delivery of products and services, soundness of expenditure declared, and compliance with Community and national rules</a:t>
            </a:r>
          </a:p>
          <a:p>
            <a:pPr>
              <a:lnSpc>
                <a:spcPct val="90000"/>
              </a:lnSpc>
              <a:buClr>
                <a:schemeClr val="hlink"/>
              </a:buClr>
              <a:buSzPct val="150000"/>
            </a:pPr>
            <a:endParaRPr lang="en-GB" altLang="en-US" dirty="0"/>
          </a:p>
          <a:p>
            <a:pPr>
              <a:lnSpc>
                <a:spcPct val="90000"/>
              </a:lnSpc>
              <a:buClr>
                <a:schemeClr val="hlink"/>
              </a:buClr>
              <a:buSzPct val="150000"/>
            </a:pPr>
            <a:r>
              <a:rPr lang="en-GB" altLang="en-US" dirty="0"/>
              <a:t>designate the controllers responsible for verifying the legality and regularity of the expenditure</a:t>
            </a:r>
          </a:p>
          <a:p>
            <a:pPr>
              <a:lnSpc>
                <a:spcPct val="90000"/>
              </a:lnSpc>
              <a:buClr>
                <a:schemeClr val="hlink"/>
              </a:buClr>
              <a:buSzPct val="150000"/>
            </a:pPr>
            <a:endParaRPr lang="en-GB" altLang="en-US" dirty="0"/>
          </a:p>
          <a:p>
            <a:pPr>
              <a:lnSpc>
                <a:spcPct val="90000"/>
              </a:lnSpc>
              <a:buClr>
                <a:schemeClr val="hlink"/>
              </a:buClr>
              <a:buSzPct val="150000"/>
            </a:pPr>
            <a:r>
              <a:rPr lang="en-GB" altLang="en-US" dirty="0"/>
              <a:t>ensure that the expenditure can be validated by the controllers within a period of three months.  </a:t>
            </a:r>
          </a:p>
          <a:p>
            <a:endParaRPr lang="en-IE" dirty="0"/>
          </a:p>
        </p:txBody>
      </p:sp>
      <p:pic>
        <p:nvPicPr>
          <p:cNvPr id="4" name="Picture 3">
            <a:extLst>
              <a:ext uri="{FF2B5EF4-FFF2-40B4-BE49-F238E27FC236}">
                <a16:creationId xmlns:a16="http://schemas.microsoft.com/office/drawing/2014/main" id="{06083ECB-62E9-4451-8004-4EF0D6894D23}"/>
              </a:ext>
            </a:extLst>
          </p:cNvPr>
          <p:cNvPicPr>
            <a:picLocks noChangeAspect="1"/>
          </p:cNvPicPr>
          <p:nvPr/>
        </p:nvPicPr>
        <p:blipFill>
          <a:blip r:embed="rId2"/>
          <a:stretch>
            <a:fillRect/>
          </a:stretch>
        </p:blipFill>
        <p:spPr>
          <a:xfrm>
            <a:off x="322487" y="6028872"/>
            <a:ext cx="8657070" cy="829128"/>
          </a:xfrm>
          <a:prstGeom prst="rect">
            <a:avLst/>
          </a:prstGeom>
        </p:spPr>
      </p:pic>
    </p:spTree>
    <p:extLst>
      <p:ext uri="{BB962C8B-B14F-4D97-AF65-F5344CB8AC3E}">
        <p14:creationId xmlns:p14="http://schemas.microsoft.com/office/powerpoint/2010/main" val="40672014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9CAE-5EBC-489C-B055-51B9228DBB78}"/>
              </a:ext>
            </a:extLst>
          </p:cNvPr>
          <p:cNvSpPr>
            <a:spLocks noGrp="1"/>
          </p:cNvSpPr>
          <p:nvPr>
            <p:ph type="title"/>
          </p:nvPr>
        </p:nvSpPr>
        <p:spPr/>
        <p:txBody>
          <a:bodyPr>
            <a:normAutofit fontScale="90000"/>
          </a:bodyPr>
          <a:lstStyle/>
          <a:p>
            <a:r>
              <a:rPr lang="en-GB" altLang="en-US" b="1" dirty="0">
                <a:solidFill>
                  <a:schemeClr val="tx2">
                    <a:lumMod val="60000"/>
                    <a:lumOff val="40000"/>
                  </a:schemeClr>
                </a:solidFill>
              </a:rPr>
              <a:t>Responsibilities of a First Level Controller</a:t>
            </a:r>
            <a:endParaRPr lang="en-IE"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5D4BB0EF-2AA1-40FE-945A-0A1D2F1A039D}"/>
              </a:ext>
            </a:extLst>
          </p:cNvPr>
          <p:cNvSpPr>
            <a:spLocks noGrp="1"/>
          </p:cNvSpPr>
          <p:nvPr>
            <p:ph idx="1"/>
          </p:nvPr>
        </p:nvSpPr>
        <p:spPr/>
        <p:txBody>
          <a:bodyPr>
            <a:normAutofit fontScale="62500" lnSpcReduction="20000"/>
          </a:bodyPr>
          <a:lstStyle/>
          <a:p>
            <a:pPr marL="0" indent="0">
              <a:buFontTx/>
              <a:buNone/>
              <a:defRPr/>
            </a:pPr>
            <a:r>
              <a:rPr lang="en-GB" dirty="0"/>
              <a:t>The verifications to be carried would cover administrative, financial, technical and physical aspects of the project, as appropriate. Verifications would ensure that:</a:t>
            </a:r>
          </a:p>
          <a:p>
            <a:pPr>
              <a:buClr>
                <a:schemeClr val="accent1">
                  <a:lumMod val="50000"/>
                </a:schemeClr>
              </a:buClr>
              <a:buSzPct val="150000"/>
              <a:defRPr/>
            </a:pPr>
            <a:r>
              <a:rPr lang="en-GB" dirty="0"/>
              <a:t>the expenditure declared is real</a:t>
            </a:r>
            <a:r>
              <a:rPr lang="en-GB" altLang="en-US" dirty="0">
                <a:solidFill>
                  <a:schemeClr val="tx2"/>
                </a:solidFill>
                <a:latin typeface="Frutiger LT Std 45 Light" pitchFamily="34" charset="0"/>
              </a:rPr>
              <a:t> = </a:t>
            </a:r>
            <a:r>
              <a:rPr lang="en-GB" altLang="en-US" dirty="0">
                <a:solidFill>
                  <a:schemeClr val="accent1"/>
                </a:solidFill>
                <a:latin typeface="Frutiger LT Std 45 Light" pitchFamily="34" charset="0"/>
              </a:rPr>
              <a:t>there is an invoice or other document with probative value.</a:t>
            </a:r>
          </a:p>
          <a:p>
            <a:pPr marL="0" indent="0">
              <a:buClr>
                <a:schemeClr val="accent1">
                  <a:lumMod val="50000"/>
                </a:schemeClr>
              </a:buClr>
              <a:buSzPct val="150000"/>
              <a:buNone/>
              <a:defRPr/>
            </a:pPr>
            <a:endParaRPr lang="en-GB" dirty="0"/>
          </a:p>
          <a:p>
            <a:pPr>
              <a:buClr>
                <a:schemeClr val="accent1">
                  <a:lumMod val="50000"/>
                </a:schemeClr>
              </a:buClr>
              <a:buSzPct val="150000"/>
              <a:defRPr/>
            </a:pPr>
            <a:r>
              <a:rPr lang="en-GB" dirty="0"/>
              <a:t>that the products or services co-financed have been delivered in accordance with the approval project decision </a:t>
            </a:r>
            <a:r>
              <a:rPr lang="en-GB" altLang="en-US" dirty="0">
                <a:solidFill>
                  <a:schemeClr val="tx2"/>
                </a:solidFill>
                <a:latin typeface="Frutiger LT Std 45 Light" pitchFamily="34" charset="0"/>
              </a:rPr>
              <a:t>= </a:t>
            </a:r>
            <a:r>
              <a:rPr lang="en-GB" altLang="en-US" dirty="0">
                <a:solidFill>
                  <a:schemeClr val="accent1"/>
                </a:solidFill>
                <a:latin typeface="Frutiger LT Std 45 Light" pitchFamily="34" charset="0"/>
              </a:rPr>
              <a:t>it has been paid and received.</a:t>
            </a:r>
            <a:endParaRPr lang="en-GB" dirty="0"/>
          </a:p>
          <a:p>
            <a:pPr>
              <a:buClr>
                <a:schemeClr val="accent1">
                  <a:lumMod val="50000"/>
                </a:schemeClr>
              </a:buClr>
              <a:buSzPct val="150000"/>
              <a:defRPr/>
            </a:pPr>
            <a:endParaRPr lang="en-GB" dirty="0"/>
          </a:p>
          <a:p>
            <a:pPr>
              <a:buClr>
                <a:schemeClr val="accent1">
                  <a:lumMod val="50000"/>
                </a:schemeClr>
              </a:buClr>
              <a:buSzPct val="150000"/>
              <a:defRPr/>
            </a:pPr>
            <a:r>
              <a:rPr lang="en-GB" dirty="0"/>
              <a:t>that the applications for reimbursement by the beneficiary are correct</a:t>
            </a:r>
            <a:r>
              <a:rPr lang="en-GB" altLang="en-US" dirty="0">
                <a:solidFill>
                  <a:schemeClr val="tx2"/>
                </a:solidFill>
                <a:latin typeface="Frutiger LT Std 45 Light" pitchFamily="34" charset="0"/>
              </a:rPr>
              <a:t> = </a:t>
            </a:r>
            <a:r>
              <a:rPr lang="en-GB" altLang="en-US" dirty="0">
                <a:solidFill>
                  <a:schemeClr val="accent1"/>
                </a:solidFill>
                <a:latin typeface="Frutiger LT Std 45 Light" pitchFamily="34" charset="0"/>
              </a:rPr>
              <a:t>Audit Trail </a:t>
            </a:r>
            <a:endParaRPr lang="en-GB" dirty="0"/>
          </a:p>
          <a:p>
            <a:pPr>
              <a:buClr>
                <a:schemeClr val="accent1">
                  <a:lumMod val="50000"/>
                </a:schemeClr>
              </a:buClr>
              <a:buSzPct val="150000"/>
              <a:defRPr/>
            </a:pPr>
            <a:endParaRPr lang="en-GB" dirty="0"/>
          </a:p>
          <a:p>
            <a:pPr>
              <a:buClr>
                <a:schemeClr val="accent1">
                  <a:lumMod val="50000"/>
                </a:schemeClr>
              </a:buClr>
              <a:buSzPct val="150000"/>
              <a:defRPr/>
            </a:pPr>
            <a:r>
              <a:rPr lang="en-GB" dirty="0"/>
              <a:t>that the project partner expenditure have complied with the applicable Programme, EU and  national rules </a:t>
            </a:r>
            <a:r>
              <a:rPr lang="en-GB" altLang="en-US" dirty="0">
                <a:solidFill>
                  <a:schemeClr val="tx2"/>
                </a:solidFill>
                <a:latin typeface="Frutiger LT Std 45 Light" pitchFamily="34" charset="0"/>
              </a:rPr>
              <a:t>= </a:t>
            </a:r>
            <a:r>
              <a:rPr lang="en-GB" altLang="en-US" dirty="0">
                <a:solidFill>
                  <a:schemeClr val="accent1"/>
                </a:solidFill>
                <a:latin typeface="Frutiger LT Std 45 Light" pitchFamily="34" charset="0"/>
              </a:rPr>
              <a:t>it is eligible</a:t>
            </a:r>
            <a:endParaRPr lang="en-GB" dirty="0"/>
          </a:p>
          <a:p>
            <a:endParaRPr lang="en-IE" dirty="0"/>
          </a:p>
        </p:txBody>
      </p:sp>
      <p:pic>
        <p:nvPicPr>
          <p:cNvPr id="4" name="Picture 3">
            <a:extLst>
              <a:ext uri="{FF2B5EF4-FFF2-40B4-BE49-F238E27FC236}">
                <a16:creationId xmlns:a16="http://schemas.microsoft.com/office/drawing/2014/main" id="{4F5DAAA0-D8DF-4C3A-8423-19D437404BEB}"/>
              </a:ext>
            </a:extLst>
          </p:cNvPr>
          <p:cNvPicPr>
            <a:picLocks noChangeAspect="1"/>
          </p:cNvPicPr>
          <p:nvPr/>
        </p:nvPicPr>
        <p:blipFill>
          <a:blip r:embed="rId2"/>
          <a:stretch>
            <a:fillRect/>
          </a:stretch>
        </p:blipFill>
        <p:spPr>
          <a:xfrm>
            <a:off x="243465" y="6014761"/>
            <a:ext cx="8657070" cy="829128"/>
          </a:xfrm>
          <a:prstGeom prst="rect">
            <a:avLst/>
          </a:prstGeom>
        </p:spPr>
      </p:pic>
    </p:spTree>
    <p:extLst>
      <p:ext uri="{BB962C8B-B14F-4D97-AF65-F5344CB8AC3E}">
        <p14:creationId xmlns:p14="http://schemas.microsoft.com/office/powerpoint/2010/main" val="38928397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B452-8CE9-436E-A62A-5B83276A8101}"/>
              </a:ext>
            </a:extLst>
          </p:cNvPr>
          <p:cNvSpPr>
            <a:spLocks noGrp="1"/>
          </p:cNvSpPr>
          <p:nvPr>
            <p:ph type="title"/>
          </p:nvPr>
        </p:nvSpPr>
        <p:spPr/>
        <p:txBody>
          <a:bodyPr/>
          <a:lstStyle/>
          <a:p>
            <a:r>
              <a:rPr lang="en-GB" altLang="en-US" b="1" dirty="0">
                <a:solidFill>
                  <a:schemeClr val="tx2">
                    <a:lumMod val="60000"/>
                    <a:lumOff val="40000"/>
                  </a:schemeClr>
                </a:solidFill>
              </a:rPr>
              <a:t>Assurances provided by a FLC</a:t>
            </a:r>
            <a:endParaRPr lang="en-IE"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C182605B-E5E4-4A87-9610-E099C8262114}"/>
              </a:ext>
            </a:extLst>
          </p:cNvPr>
          <p:cNvSpPr>
            <a:spLocks noGrp="1"/>
          </p:cNvSpPr>
          <p:nvPr>
            <p:ph idx="1"/>
          </p:nvPr>
        </p:nvSpPr>
        <p:spPr>
          <a:xfrm>
            <a:off x="457200" y="1600200"/>
            <a:ext cx="8229600" cy="4890911"/>
          </a:xfrm>
        </p:spPr>
        <p:txBody>
          <a:bodyPr>
            <a:normAutofit fontScale="70000" lnSpcReduction="20000"/>
          </a:bodyPr>
          <a:lstStyle/>
          <a:p>
            <a:pPr>
              <a:buClr>
                <a:schemeClr val="accent1">
                  <a:lumMod val="50000"/>
                </a:schemeClr>
              </a:buClr>
              <a:buSzPct val="150000"/>
              <a:defRPr/>
            </a:pPr>
            <a:r>
              <a:rPr lang="en-GB" dirty="0"/>
              <a:t>The FLC is required to provide assurance on the eligibility of the </a:t>
            </a:r>
            <a:r>
              <a:rPr lang="en-GB" b="1" dirty="0">
                <a:solidFill>
                  <a:srgbClr val="FF0000"/>
                </a:solidFill>
              </a:rPr>
              <a:t>100%</a:t>
            </a:r>
            <a:r>
              <a:rPr lang="en-GB" dirty="0"/>
              <a:t> of the expenditure included in each claim </a:t>
            </a:r>
          </a:p>
          <a:p>
            <a:pPr marL="0" indent="0">
              <a:buClr>
                <a:schemeClr val="accent1">
                  <a:lumMod val="50000"/>
                </a:schemeClr>
              </a:buClr>
              <a:buSzPct val="150000"/>
              <a:buNone/>
              <a:defRPr/>
            </a:pPr>
            <a:endParaRPr lang="en-GB" dirty="0"/>
          </a:p>
          <a:p>
            <a:pPr>
              <a:buClr>
                <a:schemeClr val="accent1">
                  <a:lumMod val="50000"/>
                </a:schemeClr>
              </a:buClr>
              <a:buSzPct val="150000"/>
              <a:defRPr/>
            </a:pPr>
            <a:r>
              <a:rPr lang="en-GB" dirty="0"/>
              <a:t>FLCs can use their professional judgement how to do this but must provide assurance on the </a:t>
            </a:r>
            <a:r>
              <a:rPr lang="en-GB" b="1" dirty="0">
                <a:solidFill>
                  <a:srgbClr val="FF0000"/>
                </a:solidFill>
              </a:rPr>
              <a:t>100%</a:t>
            </a:r>
            <a:r>
              <a:rPr lang="en-GB" dirty="0"/>
              <a:t> of the expenditure in the claim</a:t>
            </a:r>
          </a:p>
          <a:p>
            <a:pPr marL="0" indent="0">
              <a:buClr>
                <a:schemeClr val="accent1">
                  <a:lumMod val="50000"/>
                </a:schemeClr>
              </a:buClr>
              <a:buSzPct val="150000"/>
              <a:buNone/>
              <a:defRPr/>
            </a:pPr>
            <a:endParaRPr lang="en-GB" dirty="0"/>
          </a:p>
          <a:p>
            <a:pPr>
              <a:buClr>
                <a:schemeClr val="accent1">
                  <a:lumMod val="50000"/>
                </a:schemeClr>
              </a:buClr>
              <a:buSzPct val="150000"/>
              <a:defRPr/>
            </a:pPr>
            <a:r>
              <a:rPr lang="en-GB" dirty="0"/>
              <a:t>The verification of expenditure is therefore not similar to an audit where the prime purpose is to form an opinion on the information in the financial report taken as a whole</a:t>
            </a:r>
          </a:p>
          <a:p>
            <a:pPr>
              <a:buClr>
                <a:schemeClr val="accent1">
                  <a:lumMod val="50000"/>
                </a:schemeClr>
              </a:buClr>
              <a:buSzPct val="150000"/>
              <a:defRPr/>
            </a:pPr>
            <a:endParaRPr lang="en-GB" dirty="0"/>
          </a:p>
          <a:p>
            <a:pPr>
              <a:buClr>
                <a:schemeClr val="accent1">
                  <a:lumMod val="50000"/>
                </a:schemeClr>
              </a:buClr>
              <a:buSzPct val="150000"/>
              <a:defRPr/>
            </a:pPr>
            <a:r>
              <a:rPr lang="en-GB" dirty="0"/>
              <a:t> FLCs can reject items of expenditure if they do not meet the eligibility requirements and use their professional judgment to apply financial corrections, such as compliance with public procurement rules, in accordance with the guidelines provided </a:t>
            </a:r>
          </a:p>
          <a:p>
            <a:pPr>
              <a:buClr>
                <a:schemeClr val="accent1">
                  <a:lumMod val="50000"/>
                </a:schemeClr>
              </a:buClr>
              <a:buSzPct val="150000"/>
              <a:defRPr/>
            </a:pPr>
            <a:r>
              <a:rPr lang="en-GB" dirty="0"/>
              <a:t>lookout for any anomalies, red flags (fraud, corruption). </a:t>
            </a:r>
          </a:p>
          <a:p>
            <a:endParaRPr lang="en-IE" dirty="0"/>
          </a:p>
        </p:txBody>
      </p:sp>
      <p:pic>
        <p:nvPicPr>
          <p:cNvPr id="4" name="Picture 3">
            <a:extLst>
              <a:ext uri="{FF2B5EF4-FFF2-40B4-BE49-F238E27FC236}">
                <a16:creationId xmlns:a16="http://schemas.microsoft.com/office/drawing/2014/main" id="{A318383B-AC9C-4031-8CA7-CE2E789F6D2E}"/>
              </a:ext>
            </a:extLst>
          </p:cNvPr>
          <p:cNvPicPr>
            <a:picLocks noChangeAspect="1"/>
          </p:cNvPicPr>
          <p:nvPr/>
        </p:nvPicPr>
        <p:blipFill>
          <a:blip r:embed="rId2"/>
          <a:stretch>
            <a:fillRect/>
          </a:stretch>
        </p:blipFill>
        <p:spPr>
          <a:xfrm>
            <a:off x="243465" y="6240236"/>
            <a:ext cx="8657070" cy="617764"/>
          </a:xfrm>
          <a:prstGeom prst="rect">
            <a:avLst/>
          </a:prstGeom>
        </p:spPr>
      </p:pic>
    </p:spTree>
    <p:extLst>
      <p:ext uri="{BB962C8B-B14F-4D97-AF65-F5344CB8AC3E}">
        <p14:creationId xmlns:p14="http://schemas.microsoft.com/office/powerpoint/2010/main" val="14463223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8404-FAD8-4DDC-B823-8348B7A6F84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3EB11EE-7900-40C9-9CD2-C7E92E650B12}"/>
              </a:ext>
            </a:extLst>
          </p:cNvPr>
          <p:cNvSpPr>
            <a:spLocks noGrp="1"/>
          </p:cNvSpPr>
          <p:nvPr>
            <p:ph idx="1"/>
          </p:nvPr>
        </p:nvSpPr>
        <p:spPr/>
        <p:txBody>
          <a:bodyPr/>
          <a:lstStyle/>
          <a:p>
            <a:pPr marL="0" indent="0" algn="ctr">
              <a:buNone/>
            </a:pPr>
            <a:endParaRPr lang="en-GB" sz="5400" dirty="0">
              <a:solidFill>
                <a:srgbClr val="1F497D"/>
              </a:solidFill>
            </a:endParaRPr>
          </a:p>
          <a:p>
            <a:pPr marL="0" indent="0" algn="ctr">
              <a:buNone/>
            </a:pPr>
            <a:r>
              <a:rPr lang="en-GB" sz="5400" dirty="0">
                <a:solidFill>
                  <a:srgbClr val="1F497D"/>
                </a:solidFill>
              </a:rPr>
              <a:t>2. FLC and regulatory requirements</a:t>
            </a:r>
          </a:p>
          <a:p>
            <a:endParaRPr lang="en-IE" dirty="0"/>
          </a:p>
        </p:txBody>
      </p:sp>
      <p:pic>
        <p:nvPicPr>
          <p:cNvPr id="4" name="Picture 3">
            <a:extLst>
              <a:ext uri="{FF2B5EF4-FFF2-40B4-BE49-F238E27FC236}">
                <a16:creationId xmlns:a16="http://schemas.microsoft.com/office/drawing/2014/main" id="{06B0147D-1349-486A-BA74-26283B92B6B9}"/>
              </a:ext>
            </a:extLst>
          </p:cNvPr>
          <p:cNvPicPr>
            <a:picLocks noChangeAspect="1"/>
          </p:cNvPicPr>
          <p:nvPr/>
        </p:nvPicPr>
        <p:blipFill>
          <a:blip r:embed="rId2"/>
          <a:stretch>
            <a:fillRect/>
          </a:stretch>
        </p:blipFill>
        <p:spPr>
          <a:xfrm>
            <a:off x="367642" y="6028872"/>
            <a:ext cx="8657070" cy="829128"/>
          </a:xfrm>
          <a:prstGeom prst="rect">
            <a:avLst/>
          </a:prstGeom>
        </p:spPr>
      </p:pic>
    </p:spTree>
    <p:extLst>
      <p:ext uri="{BB962C8B-B14F-4D97-AF65-F5344CB8AC3E}">
        <p14:creationId xmlns:p14="http://schemas.microsoft.com/office/powerpoint/2010/main" val="124347643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3C19-E764-4639-8B4E-82AF2C336410}"/>
              </a:ext>
            </a:extLst>
          </p:cNvPr>
          <p:cNvSpPr>
            <a:spLocks noGrp="1"/>
          </p:cNvSpPr>
          <p:nvPr>
            <p:ph type="title"/>
          </p:nvPr>
        </p:nvSpPr>
        <p:spPr/>
        <p:txBody>
          <a:bodyPr/>
          <a:lstStyle/>
          <a:p>
            <a:r>
              <a:rPr lang="en-GB" altLang="en-US" b="1" dirty="0">
                <a:solidFill>
                  <a:schemeClr val="tx2">
                    <a:lumMod val="60000"/>
                    <a:lumOff val="40000"/>
                  </a:schemeClr>
                </a:solidFill>
              </a:rPr>
              <a:t>FLC and regulatory requirements</a:t>
            </a:r>
            <a:endParaRPr lang="en-IE" b="1"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F6672C96-541C-4E9D-A95D-2C87BF79F0F4}"/>
              </a:ext>
            </a:extLst>
          </p:cNvPr>
          <p:cNvSpPr>
            <a:spLocks noGrp="1"/>
          </p:cNvSpPr>
          <p:nvPr>
            <p:ph idx="1"/>
          </p:nvPr>
        </p:nvSpPr>
        <p:spPr>
          <a:xfrm>
            <a:off x="457200" y="1600200"/>
            <a:ext cx="8686800" cy="4525963"/>
          </a:xfrm>
        </p:spPr>
        <p:txBody>
          <a:bodyPr>
            <a:normAutofit fontScale="92500" lnSpcReduction="20000"/>
          </a:bodyPr>
          <a:lstStyle/>
          <a:p>
            <a:r>
              <a:rPr lang="en-IE" dirty="0"/>
              <a:t>All expenditure reported has to be certified by an independent controller, before submission to the JS</a:t>
            </a:r>
          </a:p>
          <a:p>
            <a:pPr marL="0" indent="0">
              <a:buNone/>
            </a:pPr>
            <a:endParaRPr lang="en-IE" dirty="0"/>
          </a:p>
          <a:p>
            <a:r>
              <a:rPr lang="en-IE" dirty="0"/>
              <a:t>MA is responsible for the financial management and control of the programme (Article 125 (4) of Regulation (EU) 1303/2013) </a:t>
            </a:r>
            <a:r>
              <a:rPr lang="en-IE" dirty="0">
                <a:solidFill>
                  <a:schemeClr val="accent6">
                    <a:lumMod val="75000"/>
                  </a:schemeClr>
                </a:solidFill>
              </a:rPr>
              <a:t>but… </a:t>
            </a:r>
            <a:r>
              <a:rPr lang="en-IE" dirty="0"/>
              <a:t>the organisation of this control = Partner State responsibility (based on Article 23 (4) of Regulation (EU) 1299/2013: </a:t>
            </a:r>
            <a:r>
              <a:rPr lang="en-IE" dirty="0">
                <a:solidFill>
                  <a:schemeClr val="accent6">
                    <a:lumMod val="75000"/>
                  </a:schemeClr>
                </a:solidFill>
              </a:rPr>
              <a:t>“… </a:t>
            </a:r>
            <a:r>
              <a:rPr lang="en-IE" i="1" dirty="0">
                <a:solidFill>
                  <a:schemeClr val="accent6">
                    <a:lumMod val="75000"/>
                  </a:schemeClr>
                </a:solidFill>
              </a:rPr>
              <a:t>each Member State shall designate the body or person responsible for carrying out such verifications…</a:t>
            </a:r>
            <a:r>
              <a:rPr lang="en-IE" dirty="0">
                <a:solidFill>
                  <a:schemeClr val="accent6">
                    <a:lumMod val="75000"/>
                  </a:schemeClr>
                </a:solidFill>
              </a:rPr>
              <a:t>”).</a:t>
            </a:r>
          </a:p>
        </p:txBody>
      </p:sp>
      <p:pic>
        <p:nvPicPr>
          <p:cNvPr id="4" name="Picture 3">
            <a:extLst>
              <a:ext uri="{FF2B5EF4-FFF2-40B4-BE49-F238E27FC236}">
                <a16:creationId xmlns:a16="http://schemas.microsoft.com/office/drawing/2014/main" id="{2FB12E22-7BE6-4299-905B-6757A38A251A}"/>
              </a:ext>
            </a:extLst>
          </p:cNvPr>
          <p:cNvPicPr>
            <a:picLocks noChangeAspect="1"/>
          </p:cNvPicPr>
          <p:nvPr/>
        </p:nvPicPr>
        <p:blipFill>
          <a:blip r:embed="rId2"/>
          <a:stretch>
            <a:fillRect/>
          </a:stretch>
        </p:blipFill>
        <p:spPr>
          <a:xfrm>
            <a:off x="243465" y="6028872"/>
            <a:ext cx="8657070" cy="829128"/>
          </a:xfrm>
          <a:prstGeom prst="rect">
            <a:avLst/>
          </a:prstGeom>
        </p:spPr>
      </p:pic>
    </p:spTree>
    <p:extLst>
      <p:ext uri="{BB962C8B-B14F-4D97-AF65-F5344CB8AC3E}">
        <p14:creationId xmlns:p14="http://schemas.microsoft.com/office/powerpoint/2010/main" val="3489032812"/>
      </p:ext>
    </p:extLst>
  </p:cSld>
  <p:clrMapOvr>
    <a:masterClrMapping/>
  </p:clrMapOvr>
  <p:transition spd="slow">
    <p:push di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4471</TotalTime>
  <Words>1237</Words>
  <Application>Microsoft Office PowerPoint</Application>
  <PresentationFormat>On-screen Show (4:3)</PresentationFormat>
  <Paragraphs>238</Paragraphs>
  <Slides>31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Candara</vt:lpstr>
      <vt:lpstr>Frutiger LT Std 45 Light</vt:lpstr>
      <vt:lpstr>Wingdings</vt:lpstr>
      <vt:lpstr>Retrospect</vt:lpstr>
      <vt:lpstr>Office Theme</vt:lpstr>
      <vt:lpstr>PowerPoint Presentation</vt:lpstr>
      <vt:lpstr>Table of Contents</vt:lpstr>
      <vt:lpstr>PowerPoint Presentation</vt:lpstr>
      <vt:lpstr>First Level Control – the basics</vt:lpstr>
      <vt:lpstr>First Level Control – Why?</vt:lpstr>
      <vt:lpstr>Responsibilities of a First Level Controller</vt:lpstr>
      <vt:lpstr>Assurances provided by a FLC</vt:lpstr>
      <vt:lpstr>PowerPoint Presentation</vt:lpstr>
      <vt:lpstr>FLC and regulatory requirements</vt:lpstr>
      <vt:lpstr>FLC and regulatory requirements</vt:lpstr>
      <vt:lpstr>PowerPoint Presentation</vt:lpstr>
      <vt:lpstr> The different FLC systems</vt:lpstr>
      <vt:lpstr>First level control systems </vt:lpstr>
      <vt:lpstr>PowerPoint Presentation</vt:lpstr>
      <vt:lpstr>FLC System in Ireland</vt:lpstr>
      <vt:lpstr>PowerPoint Presentation</vt:lpstr>
      <vt:lpstr>SRA FLC UNIT – Facts &amp; Figures</vt:lpstr>
      <vt:lpstr>PowerPoint Presentation</vt:lpstr>
      <vt:lpstr>PowerPoint Presentation</vt:lpstr>
      <vt:lpstr>Type of Controls carried out by SRA</vt:lpstr>
      <vt:lpstr>To sum up the whole process</vt:lpstr>
      <vt:lpstr>Progress Reporting &amp; Assessment of reports</vt:lpstr>
      <vt:lpstr>PowerPoint Presentation</vt:lpstr>
      <vt:lpstr>Eligibility period</vt:lpstr>
      <vt:lpstr>What is eligible expenditure </vt:lpstr>
      <vt:lpstr>PowerPoint Presentation</vt:lpstr>
      <vt:lpstr>Quality checks/audits</vt:lpstr>
      <vt:lpstr>FLC and other levels of audits</vt:lpstr>
      <vt:lpstr>PowerPoint Presentation</vt:lpstr>
      <vt:lpstr>PowerPoint Presentation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Identity of the Eastern and Midland Regional Assembly</dc:title>
  <dc:creator>Simon Musial</dc:creator>
  <cp:lastModifiedBy>Rita McGarvey</cp:lastModifiedBy>
  <cp:revision>347</cp:revision>
  <dcterms:created xsi:type="dcterms:W3CDTF">2015-06-10T08:34:05Z</dcterms:created>
  <dcterms:modified xsi:type="dcterms:W3CDTF">2019-10-02T13:59:55Z</dcterms:modified>
</cp:coreProperties>
</file>