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98" r:id="rId2"/>
    <p:sldMasterId id="2147483685" r:id="rId3"/>
    <p:sldMasterId id="2147483673" r:id="rId4"/>
    <p:sldMasterId id="2147483661" r:id="rId5"/>
  </p:sldMasterIdLst>
  <p:notesMasterIdLst>
    <p:notesMasterId r:id="rId24"/>
  </p:notesMasterIdLst>
  <p:handoutMasterIdLst>
    <p:handoutMasterId r:id="rId25"/>
  </p:handoutMasterIdLst>
  <p:sldIdLst>
    <p:sldId id="256" r:id="rId6"/>
    <p:sldId id="257" r:id="rId7"/>
    <p:sldId id="262" r:id="rId8"/>
    <p:sldId id="261" r:id="rId9"/>
    <p:sldId id="260" r:id="rId10"/>
    <p:sldId id="270" r:id="rId11"/>
    <p:sldId id="275" r:id="rId12"/>
    <p:sldId id="271" r:id="rId13"/>
    <p:sldId id="272" r:id="rId14"/>
    <p:sldId id="264" r:id="rId15"/>
    <p:sldId id="274" r:id="rId16"/>
    <p:sldId id="268" r:id="rId17"/>
    <p:sldId id="269" r:id="rId18"/>
    <p:sldId id="273" r:id="rId19"/>
    <p:sldId id="267" r:id="rId20"/>
    <p:sldId id="265" r:id="rId21"/>
    <p:sldId id="266" r:id="rId22"/>
    <p:sldId id="276" r:id="rId23"/>
  </p:sldIdLst>
  <p:sldSz cx="9144000" cy="6858000" type="screen4x3"/>
  <p:notesSz cx="6808788" cy="9940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3294" y="-90"/>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9F77B540-B54A-443F-9943-87B51B90C195}" type="datetimeFigureOut">
              <a:rPr lang="en-IE" smtClean="0"/>
              <a:t>20/04/2016</a:t>
            </a:fld>
            <a:endParaRPr lang="en-IE"/>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7F2C023A-51AD-4E95-A0E1-38DE25A9EF5E}" type="slidenum">
              <a:rPr lang="en-IE" smtClean="0"/>
              <a:t>‹#›</a:t>
            </a:fld>
            <a:endParaRPr lang="en-IE"/>
          </a:p>
        </p:txBody>
      </p:sp>
    </p:spTree>
    <p:extLst>
      <p:ext uri="{BB962C8B-B14F-4D97-AF65-F5344CB8AC3E}">
        <p14:creationId xmlns:p14="http://schemas.microsoft.com/office/powerpoint/2010/main" val="175082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1A538EC2-2349-449A-B50A-9AB8DAB9A90C}" type="datetimeFigureOut">
              <a:rPr lang="en-IE" smtClean="0"/>
              <a:t>20/04/2016</a:t>
            </a:fld>
            <a:endParaRPr lang="en-IE"/>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78F90697-F11A-4A98-B40E-70E6EDB7B63D}" type="slidenum">
              <a:rPr lang="en-IE" smtClean="0"/>
              <a:t>‹#›</a:t>
            </a:fld>
            <a:endParaRPr lang="en-IE"/>
          </a:p>
        </p:txBody>
      </p:sp>
    </p:spTree>
    <p:extLst>
      <p:ext uri="{BB962C8B-B14F-4D97-AF65-F5344CB8AC3E}">
        <p14:creationId xmlns:p14="http://schemas.microsoft.com/office/powerpoint/2010/main" val="1535074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227610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D3C18-21CE-421E-84C4-167E9C9478DD}"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4144414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DD3C18-21CE-421E-84C4-167E9C9478DD}"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58736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4DD3C18-21CE-421E-84C4-167E9C9478DD}"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423701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14DD3C18-21CE-421E-84C4-167E9C9478DD}"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905743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9E46409-01B7-429E-BD62-EEFCEA9A829B}"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996105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9E46409-01B7-429E-BD62-EEFCEA9A829B}"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4067393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E46409-01B7-429E-BD62-EEFCEA9A829B}"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4281217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9E46409-01B7-429E-BD62-EEFCEA9A829B}"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193774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9E46409-01B7-429E-BD62-EEFCEA9A829B}"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4168385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9E46409-01B7-429E-BD62-EEFCEA9A829B}"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1290690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69123D66-B180-4051-A22D-B3B541EDA0AE}" type="slidenum">
              <a:rPr lang="en-IE" smtClean="0"/>
              <a:t>‹#›</a:t>
            </a:fld>
            <a:endParaRPr lang="en-IE" dirty="0"/>
          </a:p>
        </p:txBody>
      </p:sp>
    </p:spTree>
    <p:extLst>
      <p:ext uri="{BB962C8B-B14F-4D97-AF65-F5344CB8AC3E}">
        <p14:creationId xmlns:p14="http://schemas.microsoft.com/office/powerpoint/2010/main" val="27125577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E46409-01B7-429E-BD62-EEFCEA9A829B}"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14078451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E46409-01B7-429E-BD62-EEFCEA9A829B}"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16197180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E46409-01B7-429E-BD62-EEFCEA9A829B}"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36008889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9E46409-01B7-429E-BD62-EEFCEA9A829B}"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36982949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9E46409-01B7-429E-BD62-EEFCEA9A829B}"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00F84EB7-2F50-4A1A-844D-699E0A4BA283}" type="slidenum">
              <a:rPr lang="en-IE" smtClean="0"/>
              <a:t>‹#›</a:t>
            </a:fld>
            <a:endParaRPr lang="en-IE"/>
          </a:p>
        </p:txBody>
      </p:sp>
    </p:spTree>
    <p:extLst>
      <p:ext uri="{BB962C8B-B14F-4D97-AF65-F5344CB8AC3E}">
        <p14:creationId xmlns:p14="http://schemas.microsoft.com/office/powerpoint/2010/main" val="10220539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F768435-9AC9-4D2B-B3A8-7BDBD9C452F8}"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13562299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F768435-9AC9-4D2B-B3A8-7BDBD9C452F8}"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29516436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768435-9AC9-4D2B-B3A8-7BDBD9C452F8}"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10598481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F768435-9AC9-4D2B-B3A8-7BDBD9C452F8}"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36579465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F768435-9AC9-4D2B-B3A8-7BDBD9C452F8}"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982676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IE"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a:xfrm>
            <a:off x="3275856" y="6381327"/>
            <a:ext cx="2133600" cy="720000"/>
          </a:xfrm>
        </p:spPr>
        <p:txBody>
          <a:bodyPr/>
          <a:lstStyle/>
          <a:p>
            <a:fld id="{14DD3C18-21CE-421E-84C4-167E9C9478DD}" type="datetimeFigureOut">
              <a:rPr lang="en-IE" smtClean="0"/>
              <a:t>20/04/2016</a:t>
            </a:fld>
            <a:endParaRPr lang="en-IE" dirty="0"/>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7060201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F768435-9AC9-4D2B-B3A8-7BDBD9C452F8}"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29566210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68435-9AC9-4D2B-B3A8-7BDBD9C452F8}"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41530306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68435-9AC9-4D2B-B3A8-7BDBD9C452F8}"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11518271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68435-9AC9-4D2B-B3A8-7BDBD9C452F8}"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10421842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F768435-9AC9-4D2B-B3A8-7BDBD9C452F8}"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40091891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F768435-9AC9-4D2B-B3A8-7BDBD9C452F8}"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D01A091-3DD5-4A38-8EC9-89434D20A9AE}" type="slidenum">
              <a:rPr lang="en-IE" smtClean="0"/>
              <a:t>‹#›</a:t>
            </a:fld>
            <a:endParaRPr lang="en-IE"/>
          </a:p>
        </p:txBody>
      </p:sp>
    </p:spTree>
    <p:extLst>
      <p:ext uri="{BB962C8B-B14F-4D97-AF65-F5344CB8AC3E}">
        <p14:creationId xmlns:p14="http://schemas.microsoft.com/office/powerpoint/2010/main" val="18388978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6E7C58DD-6F2D-462C-8CE3-192186E59BC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228878135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6E7C58DD-6F2D-462C-8CE3-192186E59BC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35102654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7C58DD-6F2D-462C-8CE3-192186E59BC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2903373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6E7C58DD-6F2D-462C-8CE3-192186E59BC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239091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DD3C18-21CE-421E-84C4-167E9C9478DD}"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422638946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6E7C58DD-6F2D-462C-8CE3-192186E59BC6}"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107774363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6E7C58DD-6F2D-462C-8CE3-192186E59BC6}"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129471968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7C58DD-6F2D-462C-8CE3-192186E59BC6}"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39821877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7C58DD-6F2D-462C-8CE3-192186E59BC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235772103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7C58DD-6F2D-462C-8CE3-192186E59BC6}"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127931456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6E7C58DD-6F2D-462C-8CE3-192186E59BC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107806340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6E7C58DD-6F2D-462C-8CE3-192186E59BC6}"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A0A5596-CAE8-4838-8B39-A2C5AA62D9FD}" type="slidenum">
              <a:rPr lang="en-IE" smtClean="0"/>
              <a:t>‹#›</a:t>
            </a:fld>
            <a:endParaRPr lang="en-IE"/>
          </a:p>
        </p:txBody>
      </p:sp>
    </p:spTree>
    <p:extLst>
      <p:ext uri="{BB962C8B-B14F-4D97-AF65-F5344CB8AC3E}">
        <p14:creationId xmlns:p14="http://schemas.microsoft.com/office/powerpoint/2010/main" val="17369166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23F180BA-06E9-4F27-9E7B-BCEA571270E0}"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15264250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3F180BA-06E9-4F27-9E7B-BCEA571270E0}"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34283303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F180BA-06E9-4F27-9E7B-BCEA571270E0}"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4054027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14DD3C18-21CE-421E-84C4-167E9C9478DD}"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438172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23F180BA-06E9-4F27-9E7B-BCEA571270E0}"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10761664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23F180BA-06E9-4F27-9E7B-BCEA571270E0}"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36631963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23F180BA-06E9-4F27-9E7B-BCEA571270E0}"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99898015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F180BA-06E9-4F27-9E7B-BCEA571270E0}"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5673704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F180BA-06E9-4F27-9E7B-BCEA571270E0}"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39997711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F180BA-06E9-4F27-9E7B-BCEA571270E0}" type="datetimeFigureOut">
              <a:rPr lang="en-IE" smtClean="0"/>
              <a:t>20/04/2016</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146451668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3F180BA-06E9-4F27-9E7B-BCEA571270E0}"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2478202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23F180BA-06E9-4F27-9E7B-BCEA571270E0}" type="datetimeFigureOut">
              <a:rPr lang="en-IE" smtClean="0"/>
              <a:t>20/04/2016</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BD7BA717-3799-44FB-9174-4761F01C31EF}" type="slidenum">
              <a:rPr lang="en-IE" smtClean="0"/>
              <a:t>‹#›</a:t>
            </a:fld>
            <a:endParaRPr lang="en-IE"/>
          </a:p>
        </p:txBody>
      </p:sp>
    </p:spTree>
    <p:extLst>
      <p:ext uri="{BB962C8B-B14F-4D97-AF65-F5344CB8AC3E}">
        <p14:creationId xmlns:p14="http://schemas.microsoft.com/office/powerpoint/2010/main" val="5000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14DD3C18-21CE-421E-84C4-167E9C9478DD}" type="datetimeFigureOut">
              <a:rPr lang="en-IE" smtClean="0"/>
              <a:t>20/04/2016</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905788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14DD3C18-21CE-421E-84C4-167E9C9478DD}" type="datetimeFigureOut">
              <a:rPr lang="en-IE" smtClean="0"/>
              <a:t>20/04/2016</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299959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D3C18-21CE-421E-84C4-167E9C9478DD}" type="datetimeFigureOut">
              <a:rPr lang="en-IE" smtClean="0"/>
              <a:t>20/04/2016</a:t>
            </a:fld>
            <a:endParaRPr lang="en-IE"/>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69123D66-B180-4051-A22D-B3B541EDA0AE}" type="slidenum">
              <a:rPr lang="en-IE" smtClean="0"/>
              <a:t>‹#›</a:t>
            </a:fld>
            <a:endParaRPr lang="en-IE"/>
          </a:p>
        </p:txBody>
      </p:sp>
    </p:spTree>
    <p:extLst>
      <p:ext uri="{BB962C8B-B14F-4D97-AF65-F5344CB8AC3E}">
        <p14:creationId xmlns:p14="http://schemas.microsoft.com/office/powerpoint/2010/main" val="1493470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4DD3C18-21CE-421E-84C4-167E9C9478DD}" type="datetimeFigureOut">
              <a:rPr lang="en-IE" smtClean="0"/>
              <a:t>20/04/2016</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69123D66-B180-4051-A22D-B3B541EDA0AE}" type="slidenum">
              <a:rPr lang="en-IE" smtClean="0"/>
              <a:t>‹#›</a:t>
            </a:fld>
            <a:endParaRPr lang="en-IE"/>
          </a:p>
        </p:txBody>
      </p:sp>
      <p:sp>
        <p:nvSpPr>
          <p:cNvPr id="7" name="Title 6"/>
          <p:cNvSpPr>
            <a:spLocks noGrp="1"/>
          </p:cNvSpPr>
          <p:nvPr>
            <p:ph type="title"/>
          </p:nvPr>
        </p:nvSpPr>
        <p:spPr/>
        <p:txBody>
          <a:bodyPr/>
          <a:lstStyle/>
          <a:p>
            <a:r>
              <a:rPr lang="en-US" smtClean="0"/>
              <a:t>Click to edit Master title style</a:t>
            </a:r>
            <a:endParaRPr lang="en-IE"/>
          </a:p>
        </p:txBody>
      </p:sp>
    </p:spTree>
    <p:extLst>
      <p:ext uri="{BB962C8B-B14F-4D97-AF65-F5344CB8AC3E}">
        <p14:creationId xmlns:p14="http://schemas.microsoft.com/office/powerpoint/2010/main" val="1305991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emf"/><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5.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7.jpe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6.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8.jpe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5" Type="http://schemas.openxmlformats.org/officeDocument/2006/relationships/image" Target="../media/image10.jpeg"/><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9.jpe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E"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D3C18-21CE-421E-84C4-167E9C9478DD}" type="datetimeFigureOut">
              <a:rPr lang="en-IE" smtClean="0"/>
              <a:t>20/04/2016</a:t>
            </a:fld>
            <a:endParaRPr lang="en-I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123D66-B180-4051-A22D-B3B541EDA0AE}" type="slidenum">
              <a:rPr lang="en-IE" smtClean="0"/>
              <a:t>‹#›</a:t>
            </a:fld>
            <a:endParaRPr lang="en-IE"/>
          </a:p>
        </p:txBody>
      </p:sp>
      <p:pic>
        <p:nvPicPr>
          <p:cNvPr id="9" name="Picture 4" descr="C:\Users\OHEARN~1.SAE\AppData\Local\Temp\http___www.seregassembly.ie_images_uploads_LogoERDF_Col_Landscape-1.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6732241" y="6108865"/>
            <a:ext cx="2411759"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H:\Corp Affairs\Southern Regional Assembly\Communications\Corporate rebranding\Logo\Bilingual\Southern-Regional-Assembly-Logo-Bilingual-lrg.jpg"/>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2267744" y="6091040"/>
            <a:ext cx="2105557" cy="720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7504" y="6091040"/>
            <a:ext cx="2002155" cy="755650"/>
          </a:xfrm>
          <a:prstGeom prst="rect">
            <a:avLst/>
          </a:prstGeom>
          <a:noFill/>
          <a:ln>
            <a:noFill/>
          </a:ln>
        </p:spPr>
      </p:pic>
      <p:pic>
        <p:nvPicPr>
          <p:cNvPr id="11" name="Picture 2" descr="http://nwra.ie/dubh/wp-content/uploads/2015/03/nwralogo5.png"/>
          <p:cNvPicPr>
            <a:picLocks noChangeAspect="1" noChangeArrowheads="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4499992" y="6166922"/>
            <a:ext cx="2088233" cy="5573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4971283"/>
      </p:ext>
    </p:extLst>
  </p:cSld>
  <p:clrMap bg1="lt1" tx1="dk1" bg2="lt2" tx2="dk2" accent1="accent1" accent2="accent2" accent3="accent3" accent4="accent4" accent5="accent5" accent6="accent6" hlink="hlink" folHlink="folHlink"/>
  <p:sldLayoutIdLst>
    <p:sldLayoutId id="2147483649" r:id="rId1"/>
    <p:sldLayoutId id="2147483697" r:id="rId2"/>
    <p:sldLayoutId id="2147483650" r:id="rId3"/>
    <p:sldLayoutId id="2147483651" r:id="rId4"/>
    <p:sldLayoutId id="2147483652" r:id="rId5"/>
    <p:sldLayoutId id="2147483653" r:id="rId6"/>
    <p:sldLayoutId id="2147483654" r:id="rId7"/>
    <p:sldLayoutId id="2147483655" r:id="rId8"/>
    <p:sldLayoutId id="2147483660" r:id="rId9"/>
    <p:sldLayoutId id="2147483656" r:id="rId10"/>
    <p:sldLayoutId id="2147483657" r:id="rId11"/>
    <p:sldLayoutId id="2147483658" r:id="rId12"/>
    <p:sldLayoutId id="2147483659" r:id="rId1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E46409-01B7-429E-BD62-EEFCEA9A829B}" type="datetimeFigureOut">
              <a:rPr lang="en-IE" smtClean="0"/>
              <a:t>20/04/2016</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84EB7-2F50-4A1A-844D-699E0A4BA283}" type="slidenum">
              <a:rPr lang="en-IE" smtClean="0"/>
              <a:t>‹#›</a:t>
            </a:fld>
            <a:endParaRPr lang="en-IE"/>
          </a:p>
        </p:txBody>
      </p:sp>
    </p:spTree>
    <p:extLst>
      <p:ext uri="{BB962C8B-B14F-4D97-AF65-F5344CB8AC3E}">
        <p14:creationId xmlns:p14="http://schemas.microsoft.com/office/powerpoint/2010/main" val="17163326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IE"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68435-9AC9-4D2B-B3A8-7BDBD9C452F8}" type="datetimeFigureOut">
              <a:rPr lang="en-IE" smtClean="0"/>
              <a:t>20/04/2016</a:t>
            </a:fld>
            <a:endParaRPr lang="en-I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1A091-3DD5-4A38-8EC9-89434D20A9AE}" type="slidenum">
              <a:rPr lang="en-IE" smtClean="0"/>
              <a:t>‹#›</a:t>
            </a:fld>
            <a:endParaRPr lang="en-IE"/>
          </a:p>
        </p:txBody>
      </p:sp>
      <p:pic>
        <p:nvPicPr>
          <p:cNvPr id="7" name="Picture 2" descr="H:\Corp Affairs\Southern Regional Assembly\Communications\Logo\14-20\English Versions\JPG\Southern-Regional-Assembly-Logo-English.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6093948"/>
            <a:ext cx="1614223" cy="76405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6163466"/>
            <a:ext cx="2123728" cy="6945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203848" y="6187020"/>
            <a:ext cx="2664296" cy="626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796783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IE"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7C58DD-6F2D-462C-8CE3-192186E59BC6}" type="datetimeFigureOut">
              <a:rPr lang="en-IE" smtClean="0"/>
              <a:t>20/04/2016</a:t>
            </a:fld>
            <a:endParaRPr lang="en-IE"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A5596-CAE8-4838-8B39-A2C5AA62D9FD}" type="slidenum">
              <a:rPr lang="en-IE" smtClean="0"/>
              <a:t>‹#›</a:t>
            </a:fld>
            <a:endParaRPr lang="en-IE"/>
          </a:p>
        </p:txBody>
      </p:sp>
      <p:pic>
        <p:nvPicPr>
          <p:cNvPr id="7" name="Picture 2" descr="H:\Corp Affairs\Southern Regional Assembly\Communications\Logo\14-20\English Versions\JPG\Southern-Regional-Assembly-Logo-English.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092281" y="6138000"/>
            <a:ext cx="2051720" cy="7199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3" descr="C:\Users\OHEARN~1.SAE\AppData\Local\Temp\http___www.seregassembly.ie_images_uploads_Irelands_EU_SIFP_2014_2020_Min_Size.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0" y="6210564"/>
            <a:ext cx="1979712" cy="64743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C:\Users\OHEARN~1.SAE\AppData\Local\Temp\http___www.seregassembly.ie_images_uploads_LogoERDF_Col_Landscape-1.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388784" y="6248014"/>
            <a:ext cx="2592287" cy="609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010773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180BA-06E9-4F27-9E7B-BCEA571270E0}" type="datetimeFigureOut">
              <a:rPr lang="en-IE" smtClean="0"/>
              <a:t>20/04/2016</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7BA717-3799-44FB-9174-4761F01C31EF}" type="slidenum">
              <a:rPr lang="en-IE" smtClean="0"/>
              <a:t>‹#›</a:t>
            </a:fld>
            <a:endParaRPr lang="en-IE"/>
          </a:p>
        </p:txBody>
      </p:sp>
    </p:spTree>
    <p:extLst>
      <p:ext uri="{BB962C8B-B14F-4D97-AF65-F5344CB8AC3E}">
        <p14:creationId xmlns:p14="http://schemas.microsoft.com/office/powerpoint/2010/main" val="385082406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ur-lex.europa.eu/legal-content/EN/TXT/PDF/?uri=CELEX:32014R0821&amp;rid=1"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southernassembly.ie/en/info/communications_erdf_regional_programme_2014_2020" TargetMode="External"/><Relationship Id="rId2" Type="http://schemas.openxmlformats.org/officeDocument/2006/relationships/hyperlink" Target="http://www.nwra.ie/" TargetMode="External"/><Relationship Id="rId1" Type="http://schemas.openxmlformats.org/officeDocument/2006/relationships/slideLayout" Target="../slideLayouts/slideLayout3.xml"/><Relationship Id="rId6" Type="http://schemas.openxmlformats.org/officeDocument/2006/relationships/hyperlink" Target="http://www.per.gov.ie/eu-cohesion-policy-2014-2020/" TargetMode="External"/><Relationship Id="rId5" Type="http://schemas.openxmlformats.org/officeDocument/2006/relationships/hyperlink" Target="http://www.eustructuralfunds.ie/" TargetMode="External"/><Relationship Id="rId4" Type="http://schemas.openxmlformats.org/officeDocument/2006/relationships/hyperlink" Target="http://www.esf.i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mailto:glavelle@nwra.ie" TargetMode="External"/><Relationship Id="rId2" Type="http://schemas.openxmlformats.org/officeDocument/2006/relationships/hyperlink" Target="mailto:dbrennan@southernassembly.ie"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eur-lex.europa.eu/legal-content/EN/TXT/PDF/?uri=CELEX:32014R0821&amp;rid=1" TargetMode="External"/><Relationship Id="rId2" Type="http://schemas.openxmlformats.org/officeDocument/2006/relationships/hyperlink" Target="http://eur-lex.europa.eu/LexUriServ/LexUriServ.do?uri=OJ:L:2013:347:0320:0469:EN:PDF"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0729"/>
            <a:ext cx="7772400" cy="2619722"/>
          </a:xfrm>
        </p:spPr>
        <p:txBody>
          <a:bodyPr>
            <a:noAutofit/>
          </a:bodyPr>
          <a:lstStyle/>
          <a:p>
            <a:r>
              <a:rPr lang="en-IE" sz="3600" b="1" dirty="0" smtClean="0"/>
              <a:t/>
            </a:r>
            <a:br>
              <a:rPr lang="en-IE" sz="3600" b="1" dirty="0" smtClean="0"/>
            </a:br>
            <a:r>
              <a:rPr lang="en-IE" sz="3600" b="1" dirty="0"/>
              <a:t/>
            </a:r>
            <a:br>
              <a:rPr lang="en-IE" sz="3600" b="1" dirty="0"/>
            </a:br>
            <a:r>
              <a:rPr lang="en-IE" sz="3600" b="1" dirty="0" smtClean="0"/>
              <a:t/>
            </a:r>
            <a:br>
              <a:rPr lang="en-IE" sz="3600" b="1" dirty="0" smtClean="0"/>
            </a:br>
            <a:r>
              <a:rPr lang="en-IE" sz="3600" b="1" dirty="0" smtClean="0"/>
              <a:t>Information </a:t>
            </a:r>
            <a:r>
              <a:rPr lang="en-IE" sz="3600" b="1" dirty="0"/>
              <a:t>and Communication Guidelines </a:t>
            </a:r>
            <a:r>
              <a:rPr lang="en-IE" sz="3600" b="1" dirty="0" smtClean="0"/>
              <a:t/>
            </a:r>
            <a:br>
              <a:rPr lang="en-IE" sz="3600" b="1" dirty="0" smtClean="0"/>
            </a:br>
            <a:r>
              <a:rPr lang="en-IE" sz="3600" b="1" dirty="0" smtClean="0"/>
              <a:t>for </a:t>
            </a:r>
            <a:br>
              <a:rPr lang="en-IE" sz="3600" b="1" dirty="0" smtClean="0"/>
            </a:br>
            <a:r>
              <a:rPr lang="en-IE" sz="3600" b="1" dirty="0" smtClean="0"/>
              <a:t>European </a:t>
            </a:r>
            <a:r>
              <a:rPr lang="en-IE" sz="3600" b="1" dirty="0"/>
              <a:t>Structural and Investment </a:t>
            </a:r>
            <a:r>
              <a:rPr lang="en-IE" sz="3600" b="1" dirty="0" smtClean="0"/>
              <a:t>Funds Programmes 2014-2020</a:t>
            </a:r>
            <a:r>
              <a:rPr lang="en-IE" sz="3600" dirty="0"/>
              <a:t/>
            </a:r>
            <a:br>
              <a:rPr lang="en-IE" sz="3600" dirty="0"/>
            </a:br>
            <a:endParaRPr lang="en-IE" sz="3600" dirty="0"/>
          </a:p>
        </p:txBody>
      </p:sp>
      <p:sp>
        <p:nvSpPr>
          <p:cNvPr id="3" name="Subtitle 2"/>
          <p:cNvSpPr>
            <a:spLocks noGrp="1"/>
          </p:cNvSpPr>
          <p:nvPr>
            <p:ph type="subTitle" idx="1"/>
          </p:nvPr>
        </p:nvSpPr>
        <p:spPr>
          <a:xfrm>
            <a:off x="1371600" y="5013176"/>
            <a:ext cx="6400800" cy="625624"/>
          </a:xfrm>
        </p:spPr>
        <p:txBody>
          <a:bodyPr>
            <a:normAutofit/>
          </a:bodyPr>
          <a:lstStyle/>
          <a:p>
            <a:endParaRPr lang="en-IE" dirty="0"/>
          </a:p>
        </p:txBody>
      </p:sp>
    </p:spTree>
    <p:extLst>
      <p:ext uri="{BB962C8B-B14F-4D97-AF65-F5344CB8AC3E}">
        <p14:creationId xmlns:p14="http://schemas.microsoft.com/office/powerpoint/2010/main" val="7975255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Project beneficiaries</a:t>
            </a:r>
            <a:r>
              <a:rPr lang="en-IE" sz="3200" dirty="0"/>
              <a:t> are responsible for:</a:t>
            </a:r>
            <a:br>
              <a:rPr lang="en-IE" sz="3200" dirty="0"/>
            </a:br>
            <a:endParaRPr lang="en-IE" sz="3200" dirty="0"/>
          </a:p>
        </p:txBody>
      </p:sp>
      <p:sp>
        <p:nvSpPr>
          <p:cNvPr id="3" name="Content Placeholder 2"/>
          <p:cNvSpPr>
            <a:spLocks noGrp="1"/>
          </p:cNvSpPr>
          <p:nvPr>
            <p:ph idx="1"/>
          </p:nvPr>
        </p:nvSpPr>
        <p:spPr/>
        <p:txBody>
          <a:bodyPr>
            <a:normAutofit fontScale="77500" lnSpcReduction="20000"/>
          </a:bodyPr>
          <a:lstStyle/>
          <a:p>
            <a:pPr lvl="0"/>
            <a:r>
              <a:rPr lang="en-IE" dirty="0" smtClean="0"/>
              <a:t>Article </a:t>
            </a:r>
            <a:r>
              <a:rPr lang="en-IE" dirty="0"/>
              <a:t>4 of </a:t>
            </a:r>
            <a:r>
              <a:rPr lang="en-IE" u="sng" dirty="0">
                <a:hlinkClick r:id="rId2"/>
              </a:rPr>
              <a:t>EU Regulation </a:t>
            </a:r>
            <a:r>
              <a:rPr lang="en-IE" u="sng" dirty="0" smtClean="0">
                <a:hlinkClick r:id="rId2"/>
              </a:rPr>
              <a:t>821/2014</a:t>
            </a:r>
            <a:r>
              <a:rPr lang="en-IE" dirty="0"/>
              <a:t> </a:t>
            </a:r>
            <a:endParaRPr lang="en-IE" dirty="0" smtClean="0"/>
          </a:p>
          <a:p>
            <a:pPr lvl="1"/>
            <a:r>
              <a:rPr lang="en-IE" dirty="0" smtClean="0"/>
              <a:t>Ways to acknowledge </a:t>
            </a:r>
            <a:r>
              <a:rPr lang="en-IE" dirty="0"/>
              <a:t>the support from the funds </a:t>
            </a:r>
          </a:p>
          <a:p>
            <a:pPr lvl="0"/>
            <a:r>
              <a:rPr lang="en-IE" dirty="0"/>
              <a:t>W</a:t>
            </a:r>
            <a:r>
              <a:rPr lang="en-IE" dirty="0" smtClean="0"/>
              <a:t>ebsite </a:t>
            </a:r>
          </a:p>
          <a:p>
            <a:pPr lvl="1"/>
            <a:r>
              <a:rPr lang="en-IE" sz="3300" dirty="0" smtClean="0"/>
              <a:t>Display the </a:t>
            </a:r>
            <a:r>
              <a:rPr lang="en-IE" sz="3300" dirty="0"/>
              <a:t>Union </a:t>
            </a:r>
            <a:r>
              <a:rPr lang="en-IE" sz="3300" dirty="0" smtClean="0"/>
              <a:t>emblem;</a:t>
            </a:r>
          </a:p>
          <a:p>
            <a:pPr lvl="1"/>
            <a:r>
              <a:rPr lang="en-IE" sz="3300" dirty="0"/>
              <a:t>E</a:t>
            </a:r>
            <a:r>
              <a:rPr lang="en-IE" sz="3300" dirty="0" smtClean="0"/>
              <a:t>nsuring </a:t>
            </a:r>
            <a:r>
              <a:rPr lang="en-IE" sz="3300" dirty="0"/>
              <a:t>it is clearly visible and placed in a prominent </a:t>
            </a:r>
            <a:r>
              <a:rPr lang="en-IE" sz="3300" dirty="0" smtClean="0"/>
              <a:t>position </a:t>
            </a:r>
            <a:r>
              <a:rPr lang="en-GB" sz="3300" dirty="0"/>
              <a:t>when landing on the </a:t>
            </a:r>
            <a:r>
              <a:rPr lang="en-GB" sz="3300" dirty="0" smtClean="0"/>
              <a:t>website/webpage (but </a:t>
            </a:r>
            <a:r>
              <a:rPr lang="en-GB" sz="3300" dirty="0"/>
              <a:t>not necessarily the home </a:t>
            </a:r>
            <a:r>
              <a:rPr lang="en-GB" sz="3300" dirty="0" smtClean="0"/>
              <a:t>page); </a:t>
            </a:r>
          </a:p>
          <a:p>
            <a:pPr lvl="1"/>
            <a:r>
              <a:rPr lang="en-GB" sz="3300" dirty="0"/>
              <a:t>T</a:t>
            </a:r>
            <a:r>
              <a:rPr lang="en-GB" sz="3300" dirty="0" smtClean="0"/>
              <a:t>he </a:t>
            </a:r>
            <a:r>
              <a:rPr lang="en-GB" sz="3300" dirty="0"/>
              <a:t>reference to the Union </a:t>
            </a:r>
            <a:r>
              <a:rPr lang="en-GB" sz="3300" dirty="0" smtClean="0"/>
              <a:t>and the relevant fund should </a:t>
            </a:r>
            <a:r>
              <a:rPr lang="en-GB" sz="3300" dirty="0"/>
              <a:t>be visible inside the viewing area of a digital device, without requiring a user to scroll down the </a:t>
            </a:r>
            <a:r>
              <a:rPr lang="en-GB" sz="3300" dirty="0" smtClean="0"/>
              <a:t>page.</a:t>
            </a:r>
            <a:endParaRPr lang="en-IE" sz="3300" dirty="0" smtClean="0"/>
          </a:p>
          <a:p>
            <a:pPr marL="457200" lvl="1" indent="0">
              <a:buNone/>
            </a:pPr>
            <a:endParaRPr lang="en-IE" dirty="0"/>
          </a:p>
          <a:p>
            <a:endParaRPr lang="en-IE" dirty="0"/>
          </a:p>
        </p:txBody>
      </p:sp>
    </p:spTree>
    <p:extLst>
      <p:ext uri="{BB962C8B-B14F-4D97-AF65-F5344CB8AC3E}">
        <p14:creationId xmlns:p14="http://schemas.microsoft.com/office/powerpoint/2010/main" val="690180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Project beneficiaries</a:t>
            </a:r>
            <a:r>
              <a:rPr lang="en-IE" sz="3200" dirty="0"/>
              <a:t> are responsible for:</a:t>
            </a:r>
            <a:br>
              <a:rPr lang="en-IE" sz="3200" dirty="0"/>
            </a:br>
            <a:endParaRPr lang="en-IE" sz="3200" dirty="0"/>
          </a:p>
        </p:txBody>
      </p:sp>
      <p:sp>
        <p:nvSpPr>
          <p:cNvPr id="3" name="Content Placeholder 2"/>
          <p:cNvSpPr>
            <a:spLocks noGrp="1"/>
          </p:cNvSpPr>
          <p:nvPr>
            <p:ph idx="1"/>
          </p:nvPr>
        </p:nvSpPr>
        <p:spPr/>
        <p:txBody>
          <a:bodyPr>
            <a:normAutofit/>
          </a:bodyPr>
          <a:lstStyle/>
          <a:p>
            <a:pPr lvl="0"/>
            <a:r>
              <a:rPr lang="en-IE" sz="3000" dirty="0"/>
              <a:t>During </a:t>
            </a:r>
            <a:r>
              <a:rPr lang="en-IE" sz="3000" u="sng" dirty="0"/>
              <a:t>implementation</a:t>
            </a:r>
            <a:r>
              <a:rPr lang="en-IE" sz="3000" dirty="0"/>
              <a:t> of an ERDF </a:t>
            </a:r>
            <a:r>
              <a:rPr lang="en-IE" sz="3000" dirty="0" smtClean="0"/>
              <a:t>operation where the </a:t>
            </a:r>
            <a:r>
              <a:rPr lang="en-IE" sz="3000" u="sng" dirty="0" smtClean="0"/>
              <a:t>total public support </a:t>
            </a:r>
            <a:r>
              <a:rPr lang="en-IE" sz="3000" dirty="0" smtClean="0"/>
              <a:t>to the operation exceeds €500,000</a:t>
            </a:r>
            <a:endParaRPr lang="en-IE" sz="3000" dirty="0"/>
          </a:p>
          <a:p>
            <a:pPr lvl="1"/>
            <a:r>
              <a:rPr lang="en-IE" dirty="0"/>
              <a:t>the beneficiary shall </a:t>
            </a:r>
            <a:r>
              <a:rPr lang="en-IE" dirty="0" smtClean="0"/>
              <a:t>erect </a:t>
            </a:r>
            <a:r>
              <a:rPr lang="en-IE" sz="2800" dirty="0" smtClean="0"/>
              <a:t>at </a:t>
            </a:r>
            <a:r>
              <a:rPr lang="en-IE" sz="2800" dirty="0"/>
              <a:t>a location readily visible to the public</a:t>
            </a:r>
          </a:p>
          <a:p>
            <a:pPr lvl="2"/>
            <a:r>
              <a:rPr lang="en-IE" sz="2800" dirty="0"/>
              <a:t>a </a:t>
            </a:r>
            <a:r>
              <a:rPr lang="en-IE" sz="2800" u="sng" dirty="0">
                <a:solidFill>
                  <a:srgbClr val="FF0000"/>
                </a:solidFill>
              </a:rPr>
              <a:t>temporary</a:t>
            </a:r>
            <a:r>
              <a:rPr lang="en-IE" sz="2800" dirty="0"/>
              <a:t> billboard of a significant size for each </a:t>
            </a:r>
            <a:r>
              <a:rPr lang="en-IE" sz="2800" dirty="0" smtClean="0"/>
              <a:t>operation/project</a:t>
            </a:r>
            <a:endParaRPr lang="en-IE" dirty="0"/>
          </a:p>
        </p:txBody>
      </p:sp>
    </p:spTree>
    <p:extLst>
      <p:ext uri="{BB962C8B-B14F-4D97-AF65-F5344CB8AC3E}">
        <p14:creationId xmlns:p14="http://schemas.microsoft.com/office/powerpoint/2010/main" val="30907031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Project beneficiaries</a:t>
            </a:r>
            <a:r>
              <a:rPr lang="en-IE" sz="3200" dirty="0"/>
              <a:t> are responsible for:</a:t>
            </a:r>
            <a:br>
              <a:rPr lang="en-IE" sz="3200" dirty="0"/>
            </a:br>
            <a:endParaRPr lang="en-IE" sz="3200" dirty="0"/>
          </a:p>
        </p:txBody>
      </p:sp>
      <p:sp>
        <p:nvSpPr>
          <p:cNvPr id="3" name="Content Placeholder 2"/>
          <p:cNvSpPr>
            <a:spLocks noGrp="1"/>
          </p:cNvSpPr>
          <p:nvPr>
            <p:ph idx="1"/>
          </p:nvPr>
        </p:nvSpPr>
        <p:spPr/>
        <p:txBody>
          <a:bodyPr>
            <a:normAutofit fontScale="77500" lnSpcReduction="20000"/>
          </a:bodyPr>
          <a:lstStyle/>
          <a:p>
            <a:pPr lvl="1">
              <a:buFont typeface="Arial" panose="020B0604020202020204" pitchFamily="34" charset="0"/>
              <a:buChar char="•"/>
            </a:pPr>
            <a:r>
              <a:rPr lang="en-IE" dirty="0"/>
              <a:t>Three months after completion of an operation, the beneficiary shall erect </a:t>
            </a:r>
            <a:r>
              <a:rPr lang="en-IE" dirty="0" smtClean="0"/>
              <a:t>a </a:t>
            </a:r>
            <a:r>
              <a:rPr lang="en-IE" u="sng" dirty="0">
                <a:solidFill>
                  <a:srgbClr val="FF0000"/>
                </a:solidFill>
              </a:rPr>
              <a:t>permanent </a:t>
            </a:r>
            <a:r>
              <a:rPr lang="en-IE" dirty="0"/>
              <a:t>plaque or billboard </a:t>
            </a:r>
            <a:endParaRPr lang="en-IE" dirty="0" smtClean="0"/>
          </a:p>
          <a:p>
            <a:pPr marL="457200" lvl="1" indent="0">
              <a:buNone/>
            </a:pPr>
            <a:r>
              <a:rPr lang="en-IE" u="sng" dirty="0" smtClean="0"/>
              <a:t>Where </a:t>
            </a:r>
            <a:endParaRPr lang="en-IE" sz="2600" u="sng" dirty="0" smtClean="0"/>
          </a:p>
          <a:p>
            <a:pPr lvl="1"/>
            <a:r>
              <a:rPr lang="en-IE" dirty="0" smtClean="0"/>
              <a:t>Total </a:t>
            </a:r>
            <a:r>
              <a:rPr lang="en-IE" dirty="0"/>
              <a:t>public support to the operation exceeds </a:t>
            </a:r>
            <a:r>
              <a:rPr lang="en-IE" u="sng" dirty="0"/>
              <a:t>EUR 500 000</a:t>
            </a:r>
            <a:r>
              <a:rPr lang="en-IE" dirty="0"/>
              <a:t>;</a:t>
            </a:r>
          </a:p>
          <a:p>
            <a:pPr lvl="1"/>
            <a:r>
              <a:rPr lang="en-IE" dirty="0"/>
              <a:t>the operation consists of the purchase of a physical object </a:t>
            </a:r>
            <a:r>
              <a:rPr lang="en-IE" u="sng" dirty="0"/>
              <a:t>or</a:t>
            </a:r>
            <a:r>
              <a:rPr lang="en-IE" dirty="0"/>
              <a:t> of the financing of infrastructure </a:t>
            </a:r>
            <a:r>
              <a:rPr lang="en-IE" u="sng" dirty="0"/>
              <a:t>or</a:t>
            </a:r>
            <a:r>
              <a:rPr lang="en-IE" dirty="0"/>
              <a:t> of construction operations</a:t>
            </a:r>
          </a:p>
          <a:p>
            <a:pPr lvl="0"/>
            <a:r>
              <a:rPr lang="en-IE" sz="3100" dirty="0" smtClean="0"/>
              <a:t>The permanent </a:t>
            </a:r>
            <a:r>
              <a:rPr lang="en-IE" sz="3100" dirty="0"/>
              <a:t>plaque or </a:t>
            </a:r>
            <a:r>
              <a:rPr lang="en-IE" sz="3100" dirty="0" smtClean="0"/>
              <a:t>billboard to be: </a:t>
            </a:r>
          </a:p>
          <a:p>
            <a:pPr lvl="1"/>
            <a:r>
              <a:rPr lang="en-IE" dirty="0" smtClean="0"/>
              <a:t>significant </a:t>
            </a:r>
            <a:r>
              <a:rPr lang="en-IE" dirty="0"/>
              <a:t>size </a:t>
            </a:r>
            <a:endParaRPr lang="en-IE" dirty="0" smtClean="0"/>
          </a:p>
          <a:p>
            <a:pPr lvl="2"/>
            <a:r>
              <a:rPr lang="en-IE" dirty="0" smtClean="0"/>
              <a:t>at </a:t>
            </a:r>
            <a:r>
              <a:rPr lang="en-IE" dirty="0"/>
              <a:t>a location readily visible to the public for each operation that fulfils the following criteria:</a:t>
            </a:r>
          </a:p>
          <a:p>
            <a:pPr lvl="0"/>
            <a:r>
              <a:rPr lang="en-IE" sz="3100" dirty="0" smtClean="0"/>
              <a:t>State </a:t>
            </a:r>
            <a:r>
              <a:rPr lang="en-IE" sz="3100" dirty="0"/>
              <a:t>the name and the main objective of the operation </a:t>
            </a:r>
            <a:r>
              <a:rPr lang="en-IE" sz="3100" dirty="0" smtClean="0"/>
              <a:t>the </a:t>
            </a:r>
            <a:r>
              <a:rPr lang="en-IE" sz="3100" dirty="0"/>
              <a:t>plaque or billboard </a:t>
            </a:r>
            <a:endParaRPr lang="en-IE" sz="3100" dirty="0" smtClean="0"/>
          </a:p>
          <a:p>
            <a:pPr lvl="1"/>
            <a:r>
              <a:rPr lang="en-IE" sz="2700" dirty="0" smtClean="0"/>
              <a:t>Recommend liaising with MA on the wording of the main objective</a:t>
            </a:r>
          </a:p>
          <a:p>
            <a:endParaRPr lang="en-IE" dirty="0"/>
          </a:p>
        </p:txBody>
      </p:sp>
    </p:spTree>
    <p:extLst>
      <p:ext uri="{BB962C8B-B14F-4D97-AF65-F5344CB8AC3E}">
        <p14:creationId xmlns:p14="http://schemas.microsoft.com/office/powerpoint/2010/main" val="2139710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Project </a:t>
            </a:r>
            <a:r>
              <a:rPr lang="en-IE" sz="3200" b="1" dirty="0" smtClean="0"/>
              <a:t>Beneficiaries</a:t>
            </a:r>
            <a:r>
              <a:rPr lang="en-IE" sz="3200" dirty="0"/>
              <a:t> </a:t>
            </a:r>
          </a:p>
        </p:txBody>
      </p:sp>
      <p:sp>
        <p:nvSpPr>
          <p:cNvPr id="3" name="Content Placeholder 2"/>
          <p:cNvSpPr>
            <a:spLocks noGrp="1"/>
          </p:cNvSpPr>
          <p:nvPr>
            <p:ph idx="1"/>
          </p:nvPr>
        </p:nvSpPr>
        <p:spPr/>
        <p:txBody>
          <a:bodyPr/>
          <a:lstStyle/>
          <a:p>
            <a:pPr marL="342900" lvl="1" indent="-342900">
              <a:buFont typeface="Arial" panose="020B0604020202020204" pitchFamily="34" charset="0"/>
              <a:buChar char="•"/>
            </a:pPr>
            <a:r>
              <a:rPr lang="en-IE" sz="2300" dirty="0" smtClean="0"/>
              <a:t>Technical characteristics (billboards and plaques) - Article </a:t>
            </a:r>
            <a:r>
              <a:rPr lang="en-IE" sz="2300" dirty="0"/>
              <a:t>5 of Com Impl Reg (EU) No. 821/2014</a:t>
            </a:r>
          </a:p>
          <a:p>
            <a:pPr lvl="1"/>
            <a:r>
              <a:rPr lang="en-IE" sz="2000" dirty="0" smtClean="0"/>
              <a:t>name of </a:t>
            </a:r>
            <a:r>
              <a:rPr lang="en-IE" sz="2000" dirty="0"/>
              <a:t>the </a:t>
            </a:r>
            <a:r>
              <a:rPr lang="en-IE" sz="2000" dirty="0" smtClean="0"/>
              <a:t>operation</a:t>
            </a:r>
          </a:p>
          <a:p>
            <a:pPr lvl="1"/>
            <a:r>
              <a:rPr lang="en-IE" sz="2000" dirty="0"/>
              <a:t>the main objective of the operation </a:t>
            </a:r>
            <a:endParaRPr lang="en-IE" sz="2000" dirty="0" smtClean="0"/>
          </a:p>
          <a:p>
            <a:pPr lvl="1"/>
            <a:r>
              <a:rPr lang="en-IE" sz="2000" dirty="0"/>
              <a:t>the Union emblem together with the reference to the Union and the reference to the Fund or Funds to be displayed on the permanent plaque or permanent billboard referred to in point 5 of Section 2.2 of Annex XII to Regulation (EU) No 1303/2013 </a:t>
            </a:r>
            <a:r>
              <a:rPr lang="en-IE" sz="2000" b="1" u="sng" dirty="0"/>
              <a:t>shall take up at least 25 % </a:t>
            </a:r>
            <a:r>
              <a:rPr lang="en-IE" sz="2000" dirty="0"/>
              <a:t>of that plaque or billboard </a:t>
            </a:r>
          </a:p>
        </p:txBody>
      </p:sp>
    </p:spTree>
    <p:extLst>
      <p:ext uri="{BB962C8B-B14F-4D97-AF65-F5344CB8AC3E}">
        <p14:creationId xmlns:p14="http://schemas.microsoft.com/office/powerpoint/2010/main" val="14615233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Launching the </a:t>
            </a:r>
            <a:r>
              <a:rPr lang="en-IE" sz="3200" b="1" dirty="0" smtClean="0"/>
              <a:t>Project/operation</a:t>
            </a:r>
            <a:r>
              <a:rPr lang="en-IE" sz="3200" dirty="0"/>
              <a:t/>
            </a:r>
            <a:br>
              <a:rPr lang="en-IE" sz="3200" dirty="0"/>
            </a:br>
            <a:endParaRPr lang="en-IE" sz="3200" dirty="0"/>
          </a:p>
        </p:txBody>
      </p:sp>
      <p:sp>
        <p:nvSpPr>
          <p:cNvPr id="3" name="Content Placeholder 2"/>
          <p:cNvSpPr>
            <a:spLocks noGrp="1"/>
          </p:cNvSpPr>
          <p:nvPr>
            <p:ph idx="1"/>
          </p:nvPr>
        </p:nvSpPr>
        <p:spPr/>
        <p:txBody>
          <a:bodyPr>
            <a:normAutofit/>
          </a:bodyPr>
          <a:lstStyle/>
          <a:p>
            <a:pPr lvl="1"/>
            <a:r>
              <a:rPr lang="en-GB" dirty="0" smtClean="0"/>
              <a:t>A </a:t>
            </a:r>
            <a:r>
              <a:rPr lang="en-GB" dirty="0"/>
              <a:t>publicity event, attended by a senior Minister, local public representatives and the local media should be organised for the start of a project or </a:t>
            </a:r>
            <a:r>
              <a:rPr lang="en-GB" dirty="0" smtClean="0"/>
              <a:t>scheme  </a:t>
            </a:r>
          </a:p>
          <a:p>
            <a:pPr lvl="2"/>
            <a:r>
              <a:rPr lang="en-GB" dirty="0" smtClean="0"/>
              <a:t>Beneficiaries </a:t>
            </a:r>
            <a:r>
              <a:rPr lang="en-GB" dirty="0"/>
              <a:t>are advised to liaise with the </a:t>
            </a:r>
            <a:r>
              <a:rPr lang="en-GB" dirty="0" smtClean="0"/>
              <a:t>MA </a:t>
            </a:r>
            <a:r>
              <a:rPr lang="en-GB" dirty="0"/>
              <a:t>in event of the project launch to ensure compliance under the regulation and to maximise publicity for the fund. European Union and Managing Authority representatives should be invited to the launch of EU funded projects.  </a:t>
            </a:r>
            <a:endParaRPr lang="en-IE" dirty="0"/>
          </a:p>
          <a:p>
            <a:endParaRPr lang="en-IE" dirty="0"/>
          </a:p>
        </p:txBody>
      </p:sp>
    </p:spTree>
    <p:extLst>
      <p:ext uri="{BB962C8B-B14F-4D97-AF65-F5344CB8AC3E}">
        <p14:creationId xmlns:p14="http://schemas.microsoft.com/office/powerpoint/2010/main" val="32070749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smtClean="0"/>
              <a:t>Promotion of the project/operation</a:t>
            </a:r>
            <a:endParaRPr lang="en-IE" sz="3200" b="1" dirty="0"/>
          </a:p>
        </p:txBody>
      </p:sp>
      <p:sp>
        <p:nvSpPr>
          <p:cNvPr id="3" name="Content Placeholder 2"/>
          <p:cNvSpPr>
            <a:spLocks noGrp="1"/>
          </p:cNvSpPr>
          <p:nvPr>
            <p:ph idx="1"/>
          </p:nvPr>
        </p:nvSpPr>
        <p:spPr/>
        <p:txBody>
          <a:bodyPr>
            <a:normAutofit lnSpcReduction="10000"/>
          </a:bodyPr>
          <a:lstStyle/>
          <a:p>
            <a:r>
              <a:rPr lang="en-IE" sz="2800" b="1" dirty="0"/>
              <a:t>Media</a:t>
            </a:r>
            <a:endParaRPr lang="en-IE" sz="2800" dirty="0"/>
          </a:p>
          <a:p>
            <a:pPr lvl="1"/>
            <a:r>
              <a:rPr lang="en-GB" sz="2400" dirty="0"/>
              <a:t>For the promotion of projects the focus should be firmly on the local media.  A strong presence should be established with local radio with project coordinators on hand </a:t>
            </a:r>
            <a:r>
              <a:rPr lang="en-GB" sz="2400" dirty="0" smtClean="0"/>
              <a:t>to </a:t>
            </a:r>
            <a:r>
              <a:rPr lang="en-GB" sz="2400" dirty="0"/>
              <a:t>answer questions from the general </a:t>
            </a:r>
            <a:r>
              <a:rPr lang="en-GB" sz="2400" dirty="0" smtClean="0"/>
              <a:t>public;</a:t>
            </a:r>
          </a:p>
          <a:p>
            <a:r>
              <a:rPr lang="en-IE" sz="2800" b="1" dirty="0"/>
              <a:t>Online Activity</a:t>
            </a:r>
            <a:endParaRPr lang="en-IE" sz="2800" dirty="0"/>
          </a:p>
          <a:p>
            <a:pPr lvl="1"/>
            <a:r>
              <a:rPr lang="en-GB" sz="2400" dirty="0"/>
              <a:t>The websites of the Managing Authorities are updated </a:t>
            </a:r>
            <a:r>
              <a:rPr lang="en-GB" sz="2400" dirty="0" smtClean="0"/>
              <a:t>regularly </a:t>
            </a:r>
          </a:p>
          <a:p>
            <a:pPr lvl="1"/>
            <a:r>
              <a:rPr lang="en-GB" sz="2400" dirty="0" smtClean="0"/>
              <a:t>It </a:t>
            </a:r>
            <a:r>
              <a:rPr lang="en-GB" sz="2400" dirty="0"/>
              <a:t>is the responsibility of </a:t>
            </a:r>
            <a:r>
              <a:rPr lang="en-GB" sz="2400" u="sng" dirty="0"/>
              <a:t>local implementers </a:t>
            </a:r>
            <a:r>
              <a:rPr lang="en-GB" sz="2400" dirty="0"/>
              <a:t>to ensure that their information is published on these central websites, in addition to developing and maintaining their own </a:t>
            </a:r>
            <a:r>
              <a:rPr lang="en-GB" sz="2400" dirty="0" smtClean="0"/>
              <a:t>websites (DPER Guidelines).</a:t>
            </a:r>
            <a:endParaRPr lang="en-IE" sz="2400" dirty="0"/>
          </a:p>
          <a:p>
            <a:pPr lvl="1"/>
            <a:endParaRPr lang="en-IE" sz="2400" dirty="0"/>
          </a:p>
        </p:txBody>
      </p:sp>
    </p:spTree>
    <p:extLst>
      <p:ext uri="{BB962C8B-B14F-4D97-AF65-F5344CB8AC3E}">
        <p14:creationId xmlns:p14="http://schemas.microsoft.com/office/powerpoint/2010/main" val="13559103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600" b="1" dirty="0" smtClean="0"/>
              <a:t>Compliance checks</a:t>
            </a:r>
            <a:endParaRPr lang="en-IE" sz="3600" b="1" dirty="0"/>
          </a:p>
        </p:txBody>
      </p:sp>
      <p:sp>
        <p:nvSpPr>
          <p:cNvPr id="3" name="Content Placeholder 2"/>
          <p:cNvSpPr>
            <a:spLocks noGrp="1"/>
          </p:cNvSpPr>
          <p:nvPr>
            <p:ph idx="1"/>
          </p:nvPr>
        </p:nvSpPr>
        <p:spPr/>
        <p:txBody>
          <a:bodyPr>
            <a:normAutofit fontScale="92500" lnSpcReduction="10000"/>
          </a:bodyPr>
          <a:lstStyle/>
          <a:p>
            <a:r>
              <a:rPr lang="en-IE" sz="3000" dirty="0" smtClean="0"/>
              <a:t>Compliance with the Information and Communications requirements under CPR and the Implementing Acts will form an equal part of the financial management and control checks prior to certification of expenditure</a:t>
            </a:r>
          </a:p>
          <a:p>
            <a:pPr lvl="1"/>
            <a:r>
              <a:rPr lang="en-IE" dirty="0" smtClean="0"/>
              <a:t>Evidence of compliance must be maintained</a:t>
            </a:r>
          </a:p>
          <a:p>
            <a:pPr lvl="1"/>
            <a:r>
              <a:rPr lang="en-IE" dirty="0" smtClean="0"/>
              <a:t>Remote checks of website (art. 4 (3) a of 821/2014)</a:t>
            </a:r>
          </a:p>
          <a:p>
            <a:pPr lvl="1">
              <a:buFont typeface="Wingdings" panose="05000000000000000000" pitchFamily="2" charset="2"/>
              <a:buChar char="Ø"/>
            </a:pPr>
            <a:r>
              <a:rPr lang="en-IE" dirty="0" smtClean="0"/>
              <a:t>Managing Authority</a:t>
            </a:r>
          </a:p>
          <a:p>
            <a:pPr lvl="1">
              <a:buFont typeface="Wingdings" panose="05000000000000000000" pitchFamily="2" charset="2"/>
              <a:buChar char="Ø"/>
            </a:pPr>
            <a:r>
              <a:rPr lang="en-IE" dirty="0" smtClean="0"/>
              <a:t>Audit Authority</a:t>
            </a:r>
          </a:p>
          <a:p>
            <a:pPr lvl="1">
              <a:buFont typeface="Wingdings" panose="05000000000000000000" pitchFamily="2" charset="2"/>
              <a:buChar char="Ø"/>
            </a:pPr>
            <a:r>
              <a:rPr lang="en-IE" dirty="0" smtClean="0"/>
              <a:t>EU Commission </a:t>
            </a:r>
            <a:endParaRPr lang="en-IE" dirty="0"/>
          </a:p>
        </p:txBody>
      </p:sp>
    </p:spTree>
    <p:extLst>
      <p:ext uri="{BB962C8B-B14F-4D97-AF65-F5344CB8AC3E}">
        <p14:creationId xmlns:p14="http://schemas.microsoft.com/office/powerpoint/2010/main" val="34842035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3200" b="1" dirty="0"/>
              <a:t>Where to get Ireland’s European Structural and Investment Funds’ logo and the EU emblem</a:t>
            </a:r>
            <a:r>
              <a:rPr lang="en-IE" sz="3200" dirty="0"/>
              <a:t/>
            </a:r>
            <a:br>
              <a:rPr lang="en-IE" sz="3200" dirty="0"/>
            </a:br>
            <a:endParaRPr lang="en-IE" sz="3200" dirty="0"/>
          </a:p>
        </p:txBody>
      </p:sp>
      <p:sp>
        <p:nvSpPr>
          <p:cNvPr id="3" name="Content Placeholder 2"/>
          <p:cNvSpPr>
            <a:spLocks noGrp="1"/>
          </p:cNvSpPr>
          <p:nvPr>
            <p:ph idx="1"/>
          </p:nvPr>
        </p:nvSpPr>
        <p:spPr/>
        <p:txBody>
          <a:bodyPr>
            <a:normAutofit fontScale="85000" lnSpcReduction="10000"/>
          </a:bodyPr>
          <a:lstStyle/>
          <a:p>
            <a:r>
              <a:rPr lang="en-GB" dirty="0" smtClean="0"/>
              <a:t>Ireland’s ESIF </a:t>
            </a:r>
            <a:r>
              <a:rPr lang="en-GB" dirty="0"/>
              <a:t>logo and the EU emblem </a:t>
            </a:r>
            <a:r>
              <a:rPr lang="en-GB" dirty="0" smtClean="0"/>
              <a:t>are </a:t>
            </a:r>
            <a:r>
              <a:rPr lang="en-GB" dirty="0"/>
              <a:t>available to download from the following websites:</a:t>
            </a:r>
            <a:endParaRPr lang="en-IE" dirty="0"/>
          </a:p>
          <a:p>
            <a:pPr marL="0" indent="0">
              <a:buNone/>
            </a:pPr>
            <a:endParaRPr lang="en-IE" dirty="0"/>
          </a:p>
          <a:p>
            <a:r>
              <a:rPr lang="en-GB" u="sng" dirty="0">
                <a:hlinkClick r:id="rId2"/>
              </a:rPr>
              <a:t>www.nwra.ie</a:t>
            </a:r>
            <a:endParaRPr lang="en-IE" dirty="0"/>
          </a:p>
          <a:p>
            <a:r>
              <a:rPr lang="en-GB" u="sng" dirty="0">
                <a:hlinkClick r:id="rId3"/>
              </a:rPr>
              <a:t>http://www.southernassembly.ie/en/info/communications_erdf_regional_programme_2014_2020</a:t>
            </a:r>
            <a:endParaRPr lang="en-IE" dirty="0"/>
          </a:p>
          <a:p>
            <a:r>
              <a:rPr lang="en-GB" u="sng" dirty="0">
                <a:hlinkClick r:id="rId4"/>
              </a:rPr>
              <a:t>www.esf.ie</a:t>
            </a:r>
            <a:endParaRPr lang="en-IE" dirty="0"/>
          </a:p>
          <a:p>
            <a:r>
              <a:rPr lang="en-GB" u="sng" dirty="0">
                <a:hlinkClick r:id="rId5"/>
              </a:rPr>
              <a:t>www.eustructuralfunds.ie</a:t>
            </a:r>
            <a:r>
              <a:rPr lang="en-GB" dirty="0"/>
              <a:t>  and </a:t>
            </a:r>
            <a:r>
              <a:rPr lang="en-GB" u="sng" dirty="0">
                <a:hlinkClick r:id="rId6"/>
              </a:rPr>
              <a:t>http://www.per.gov.ie/eu-cohesion-policy-2014-2020/</a:t>
            </a:r>
            <a:endParaRPr lang="en-IE" dirty="0"/>
          </a:p>
        </p:txBody>
      </p:sp>
    </p:spTree>
    <p:extLst>
      <p:ext uri="{BB962C8B-B14F-4D97-AF65-F5344CB8AC3E}">
        <p14:creationId xmlns:p14="http://schemas.microsoft.com/office/powerpoint/2010/main" val="7693038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dirty="0"/>
              <a:t>Thank you for your attention</a:t>
            </a:r>
            <a:br>
              <a:rPr lang="en-IE" dirty="0"/>
            </a:br>
            <a:endParaRPr lang="en-IE" dirty="0"/>
          </a:p>
        </p:txBody>
      </p:sp>
      <p:sp>
        <p:nvSpPr>
          <p:cNvPr id="3" name="Content Placeholder 2"/>
          <p:cNvSpPr>
            <a:spLocks noGrp="1"/>
          </p:cNvSpPr>
          <p:nvPr>
            <p:ph idx="1"/>
          </p:nvPr>
        </p:nvSpPr>
        <p:spPr>
          <a:xfrm>
            <a:off x="457200" y="1340768"/>
            <a:ext cx="8229600" cy="4785395"/>
          </a:xfrm>
        </p:spPr>
        <p:txBody>
          <a:bodyPr>
            <a:normAutofit fontScale="92500" lnSpcReduction="10000"/>
          </a:bodyPr>
          <a:lstStyle/>
          <a:p>
            <a:pPr marL="0" indent="0">
              <a:buNone/>
            </a:pPr>
            <a:r>
              <a:rPr lang="en-IE" sz="1700" b="1" u="sng" dirty="0" smtClean="0"/>
              <a:t>Communication Officers Contact </a:t>
            </a:r>
            <a:r>
              <a:rPr lang="en-IE" sz="1700" b="1" u="sng" dirty="0"/>
              <a:t>D</a:t>
            </a:r>
            <a:r>
              <a:rPr lang="en-IE" sz="1700" b="1" u="sng" dirty="0" smtClean="0"/>
              <a:t>etail</a:t>
            </a:r>
          </a:p>
          <a:p>
            <a:pPr marL="0" indent="0">
              <a:buNone/>
            </a:pPr>
            <a:r>
              <a:rPr lang="en-IE" sz="1700" b="1" dirty="0" smtClean="0"/>
              <a:t>ERDF </a:t>
            </a:r>
            <a:r>
              <a:rPr lang="en-IE" sz="1700" b="1" u="sng" dirty="0"/>
              <a:t>Southern and Eastern</a:t>
            </a:r>
            <a:r>
              <a:rPr lang="en-IE" sz="1700" b="1" dirty="0"/>
              <a:t> Regional Operational </a:t>
            </a:r>
            <a:r>
              <a:rPr lang="en-IE" sz="1700" b="1" dirty="0" smtClean="0"/>
              <a:t>Programme 2014-2020</a:t>
            </a:r>
            <a:endParaRPr lang="en-IE" sz="1700" dirty="0"/>
          </a:p>
          <a:p>
            <a:pPr marL="0" indent="0">
              <a:buNone/>
            </a:pPr>
            <a:r>
              <a:rPr lang="en-GB" sz="1700" b="1" dirty="0"/>
              <a:t>Derville </a:t>
            </a:r>
            <a:r>
              <a:rPr lang="en-GB" sz="1700" b="1" dirty="0" smtClean="0"/>
              <a:t>Brennan</a:t>
            </a:r>
            <a:endParaRPr lang="en-IE" sz="1700" dirty="0"/>
          </a:p>
          <a:p>
            <a:pPr marL="0" indent="0">
              <a:buNone/>
            </a:pPr>
            <a:r>
              <a:rPr lang="en-GB" sz="1700" dirty="0"/>
              <a:t>Southern Regional Assembly</a:t>
            </a:r>
            <a:endParaRPr lang="en-IE" sz="1700" dirty="0"/>
          </a:p>
          <a:p>
            <a:pPr marL="0" indent="0">
              <a:buNone/>
            </a:pPr>
            <a:r>
              <a:rPr lang="en-GB" sz="1700" dirty="0"/>
              <a:t>O’Connell Street</a:t>
            </a:r>
            <a:endParaRPr lang="en-IE" sz="1700" dirty="0"/>
          </a:p>
          <a:p>
            <a:pPr marL="0" indent="0">
              <a:buNone/>
            </a:pPr>
            <a:r>
              <a:rPr lang="en-GB" sz="1700" dirty="0" smtClean="0"/>
              <a:t>Waterford</a:t>
            </a:r>
            <a:r>
              <a:rPr lang="en-GB" sz="1700" dirty="0"/>
              <a:t> </a:t>
            </a:r>
            <a:endParaRPr lang="en-IE" sz="1700" dirty="0"/>
          </a:p>
          <a:p>
            <a:pPr marL="0" indent="0">
              <a:buNone/>
            </a:pPr>
            <a:r>
              <a:rPr lang="en-GB" sz="1700" u="sng" dirty="0" smtClean="0">
                <a:hlinkClick r:id="rId2"/>
              </a:rPr>
              <a:t>dbrennan@southernassembly.ie</a:t>
            </a:r>
            <a:endParaRPr lang="en-IE" sz="1700" dirty="0"/>
          </a:p>
          <a:p>
            <a:pPr marL="0" indent="0">
              <a:buNone/>
            </a:pPr>
            <a:r>
              <a:rPr lang="en-GB" sz="1700" dirty="0" smtClean="0"/>
              <a:t>Tel</a:t>
            </a:r>
            <a:r>
              <a:rPr lang="en-GB" sz="1700" dirty="0"/>
              <a:t>: +353 51 860 </a:t>
            </a:r>
            <a:r>
              <a:rPr lang="en-GB" sz="1700" dirty="0" smtClean="0"/>
              <a:t>700</a:t>
            </a:r>
          </a:p>
          <a:p>
            <a:pPr marL="0" indent="0">
              <a:buNone/>
            </a:pPr>
            <a:endParaRPr lang="en-GB" sz="1700" b="1" dirty="0"/>
          </a:p>
          <a:p>
            <a:pPr marL="0" indent="0">
              <a:buNone/>
            </a:pPr>
            <a:r>
              <a:rPr lang="en-IE" sz="1700" b="1" dirty="0" smtClean="0"/>
              <a:t>ERDF </a:t>
            </a:r>
            <a:r>
              <a:rPr lang="en-IE" sz="1700" b="1" u="sng" dirty="0"/>
              <a:t>Border Midland and Western</a:t>
            </a:r>
            <a:r>
              <a:rPr lang="en-IE" sz="1700" b="1" dirty="0"/>
              <a:t> Regional Operational </a:t>
            </a:r>
            <a:r>
              <a:rPr lang="en-IE" sz="1700" b="1" dirty="0" smtClean="0"/>
              <a:t>Programme 2014-2020</a:t>
            </a:r>
            <a:endParaRPr lang="en-IE" sz="1700" dirty="0"/>
          </a:p>
          <a:p>
            <a:pPr marL="0" indent="0">
              <a:buNone/>
            </a:pPr>
            <a:r>
              <a:rPr lang="en-GB" sz="1700" b="1" dirty="0"/>
              <a:t>Gerry </a:t>
            </a:r>
            <a:r>
              <a:rPr lang="en-GB" sz="1700" b="1" dirty="0" smtClean="0"/>
              <a:t>Lavelle</a:t>
            </a:r>
            <a:endParaRPr lang="en-IE" sz="1700" dirty="0"/>
          </a:p>
          <a:p>
            <a:pPr marL="0" indent="0">
              <a:buNone/>
            </a:pPr>
            <a:r>
              <a:rPr lang="en-GB" sz="1700" dirty="0"/>
              <a:t>Northern and Western Regional Assembly</a:t>
            </a:r>
            <a:endParaRPr lang="en-IE" sz="1700" dirty="0"/>
          </a:p>
          <a:p>
            <a:pPr marL="0" indent="0">
              <a:buNone/>
            </a:pPr>
            <a:r>
              <a:rPr lang="en-GB" sz="1700" dirty="0"/>
              <a:t>The Square</a:t>
            </a:r>
            <a:endParaRPr lang="en-IE" sz="1700" dirty="0"/>
          </a:p>
          <a:p>
            <a:pPr marL="0" indent="0">
              <a:buNone/>
            </a:pPr>
            <a:r>
              <a:rPr lang="en-GB" sz="1700" dirty="0"/>
              <a:t>Ballaghaderreen</a:t>
            </a:r>
            <a:endParaRPr lang="en-IE" sz="1700" dirty="0"/>
          </a:p>
          <a:p>
            <a:pPr marL="0" indent="0">
              <a:buNone/>
            </a:pPr>
            <a:r>
              <a:rPr lang="en-GB" sz="1700" dirty="0"/>
              <a:t>Co. Roscommon</a:t>
            </a:r>
            <a:endParaRPr lang="en-IE" sz="1700" dirty="0"/>
          </a:p>
          <a:p>
            <a:pPr marL="0" indent="0">
              <a:buNone/>
            </a:pPr>
            <a:r>
              <a:rPr lang="en-GB" sz="1700" dirty="0"/>
              <a:t> </a:t>
            </a:r>
            <a:r>
              <a:rPr lang="en-GB" sz="1700" u="sng" dirty="0" smtClean="0">
                <a:hlinkClick r:id="rId3"/>
              </a:rPr>
              <a:t>glavelle@nwra.ie</a:t>
            </a:r>
            <a:endParaRPr lang="en-IE" sz="1700" dirty="0"/>
          </a:p>
          <a:p>
            <a:pPr marL="0" indent="0">
              <a:buNone/>
            </a:pPr>
            <a:r>
              <a:rPr lang="en-GB" sz="1700" dirty="0" smtClean="0"/>
              <a:t>Tel</a:t>
            </a:r>
            <a:r>
              <a:rPr lang="en-GB" sz="1700" dirty="0"/>
              <a:t>: +353 94 986 2970</a:t>
            </a:r>
            <a:endParaRPr lang="en-IE" sz="1700" dirty="0"/>
          </a:p>
          <a:p>
            <a:pPr marL="0" indent="0">
              <a:buNone/>
            </a:pPr>
            <a:endParaRPr lang="en-IE" sz="1900" dirty="0"/>
          </a:p>
          <a:p>
            <a:endParaRPr lang="en-IE" dirty="0"/>
          </a:p>
        </p:txBody>
      </p:sp>
    </p:spTree>
    <p:extLst>
      <p:ext uri="{BB962C8B-B14F-4D97-AF65-F5344CB8AC3E}">
        <p14:creationId xmlns:p14="http://schemas.microsoft.com/office/powerpoint/2010/main" val="1258491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648072"/>
          </a:xfrm>
        </p:spPr>
        <p:txBody>
          <a:bodyPr>
            <a:normAutofit/>
          </a:bodyPr>
          <a:lstStyle/>
          <a:p>
            <a:r>
              <a:rPr lang="en-IE" sz="2800" b="1" dirty="0" smtClean="0"/>
              <a:t>Why Communicate?</a:t>
            </a:r>
            <a:endParaRPr lang="en-IE" sz="2800" b="1" dirty="0"/>
          </a:p>
        </p:txBody>
      </p:sp>
      <p:sp>
        <p:nvSpPr>
          <p:cNvPr id="3" name="Content Placeholder 2"/>
          <p:cNvSpPr>
            <a:spLocks noGrp="1"/>
          </p:cNvSpPr>
          <p:nvPr>
            <p:ph idx="1"/>
          </p:nvPr>
        </p:nvSpPr>
        <p:spPr>
          <a:xfrm>
            <a:off x="457200" y="1988840"/>
            <a:ext cx="8229600" cy="4137323"/>
          </a:xfrm>
        </p:spPr>
        <p:txBody>
          <a:bodyPr/>
          <a:lstStyle/>
          <a:p>
            <a:r>
              <a:rPr lang="en-IE" sz="2800" dirty="0" smtClean="0"/>
              <a:t>You, We,  have a story to tell</a:t>
            </a:r>
          </a:p>
          <a:p>
            <a:endParaRPr lang="en-IE" dirty="0" smtClean="0"/>
          </a:p>
          <a:p>
            <a:endParaRPr lang="en-IE" dirty="0" smtClean="0"/>
          </a:p>
          <a:p>
            <a:endParaRPr lang="en-IE" dirty="0"/>
          </a:p>
          <a:p>
            <a:endParaRPr lang="en-IE" dirty="0" smtClean="0"/>
          </a:p>
          <a:p>
            <a:r>
              <a:rPr lang="en-IE" sz="2800" dirty="0" smtClean="0"/>
              <a:t>Transparency</a:t>
            </a:r>
          </a:p>
          <a:p>
            <a:r>
              <a:rPr lang="en-IE" sz="2800" dirty="0" smtClean="0"/>
              <a:t>Regulatory requirement</a:t>
            </a:r>
            <a:endParaRPr lang="en-IE" sz="2800" dirty="0"/>
          </a:p>
        </p:txBody>
      </p:sp>
      <p:pic>
        <p:nvPicPr>
          <p:cNvPr id="4" name="Picture 3" descr="Carrot or the stick? (English colloquial expression) Stock Photo - 8636407"/>
          <p:cNvPicPr/>
          <p:nvPr/>
        </p:nvPicPr>
        <p:blipFill>
          <a:blip r:embed="rId2">
            <a:extLst>
              <a:ext uri="{28A0092B-C50C-407E-A947-70E740481C1C}">
                <a14:useLocalDpi xmlns:a14="http://schemas.microsoft.com/office/drawing/2010/main" val="0"/>
              </a:ext>
            </a:extLst>
          </a:blip>
          <a:srcRect/>
          <a:stretch>
            <a:fillRect/>
          </a:stretch>
        </p:blipFill>
        <p:spPr bwMode="auto">
          <a:xfrm>
            <a:off x="1475656" y="2564904"/>
            <a:ext cx="3350146" cy="1872208"/>
          </a:xfrm>
          <a:prstGeom prst="rect">
            <a:avLst/>
          </a:prstGeom>
          <a:noFill/>
          <a:ln>
            <a:noFill/>
          </a:ln>
        </p:spPr>
      </p:pic>
    </p:spTree>
    <p:extLst>
      <p:ext uri="{BB962C8B-B14F-4D97-AF65-F5344CB8AC3E}">
        <p14:creationId xmlns:p14="http://schemas.microsoft.com/office/powerpoint/2010/main" val="3100212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648072"/>
          </a:xfrm>
        </p:spPr>
        <p:txBody>
          <a:bodyPr>
            <a:normAutofit/>
          </a:bodyPr>
          <a:lstStyle/>
          <a:p>
            <a:r>
              <a:rPr lang="en-IE" sz="2800" b="1" dirty="0"/>
              <a:t>I</a:t>
            </a:r>
            <a:r>
              <a:rPr lang="en-IE" sz="2800" b="1" dirty="0" smtClean="0"/>
              <a:t>nformation </a:t>
            </a:r>
            <a:r>
              <a:rPr lang="en-IE" sz="2800" b="1" dirty="0"/>
              <a:t>and </a:t>
            </a:r>
            <a:r>
              <a:rPr lang="en-IE" sz="2800" b="1" dirty="0" smtClean="0"/>
              <a:t>Communication </a:t>
            </a:r>
            <a:r>
              <a:rPr lang="en-IE" sz="2800" b="1" dirty="0"/>
              <a:t>rules </a:t>
            </a:r>
          </a:p>
        </p:txBody>
      </p:sp>
      <p:sp>
        <p:nvSpPr>
          <p:cNvPr id="3" name="Content Placeholder 2"/>
          <p:cNvSpPr>
            <a:spLocks noGrp="1"/>
          </p:cNvSpPr>
          <p:nvPr>
            <p:ph idx="1"/>
          </p:nvPr>
        </p:nvSpPr>
        <p:spPr>
          <a:xfrm>
            <a:off x="457200" y="1988840"/>
            <a:ext cx="8229600" cy="4137323"/>
          </a:xfrm>
        </p:spPr>
        <p:txBody>
          <a:bodyPr>
            <a:normAutofit/>
          </a:bodyPr>
          <a:lstStyle/>
          <a:p>
            <a:r>
              <a:rPr lang="en-IE" sz="2600" u="sng" dirty="0">
                <a:hlinkClick r:id="rId2"/>
              </a:rPr>
              <a:t>EU Regulation No 1303/2013</a:t>
            </a:r>
            <a:r>
              <a:rPr lang="en-IE" sz="2600" u="sng" dirty="0"/>
              <a:t> </a:t>
            </a:r>
            <a:r>
              <a:rPr lang="en-IE" sz="2600" dirty="0"/>
              <a:t>of 17 December 2013 </a:t>
            </a:r>
            <a:r>
              <a:rPr lang="en-IE" sz="2600" dirty="0" smtClean="0"/>
              <a:t>Common </a:t>
            </a:r>
            <a:r>
              <a:rPr lang="en-IE" sz="2600" dirty="0"/>
              <a:t>Provisions Regulation (CPR</a:t>
            </a:r>
            <a:r>
              <a:rPr lang="en-IE" sz="2600" dirty="0" smtClean="0"/>
              <a:t>)</a:t>
            </a:r>
          </a:p>
          <a:p>
            <a:r>
              <a:rPr lang="en-IE" sz="2600" dirty="0"/>
              <a:t>Provisions relating to information and communication </a:t>
            </a:r>
            <a:r>
              <a:rPr lang="en-IE" sz="2600" dirty="0" smtClean="0"/>
              <a:t>found </a:t>
            </a:r>
            <a:r>
              <a:rPr lang="en-IE" sz="2600" dirty="0"/>
              <a:t>under </a:t>
            </a:r>
            <a:r>
              <a:rPr lang="en-IE" sz="2600" b="1" dirty="0"/>
              <a:t>Articles 115-117 and Annex XII of </a:t>
            </a:r>
            <a:r>
              <a:rPr lang="en-IE" sz="2600" u="sng" dirty="0">
                <a:hlinkClick r:id="rId2"/>
              </a:rPr>
              <a:t>EU Regulation 1303/2013</a:t>
            </a:r>
            <a:r>
              <a:rPr lang="en-IE" sz="2600" u="sng" dirty="0"/>
              <a:t> </a:t>
            </a:r>
            <a:r>
              <a:rPr lang="en-GB" sz="2600" dirty="0"/>
              <a:t>and in accordance with </a:t>
            </a:r>
            <a:r>
              <a:rPr lang="en-GB" sz="2600" b="1" dirty="0"/>
              <a:t>Articles 3-5 and Annex II</a:t>
            </a:r>
            <a:r>
              <a:rPr lang="en-GB" sz="2600" dirty="0"/>
              <a:t> of Implementing </a:t>
            </a:r>
            <a:r>
              <a:rPr lang="en-GB" sz="2600" u="sng" dirty="0">
                <a:hlinkClick r:id="rId3"/>
              </a:rPr>
              <a:t>EU Regulation 821/2014.</a:t>
            </a:r>
            <a:endParaRPr lang="en-IE" sz="2600" dirty="0"/>
          </a:p>
          <a:p>
            <a:r>
              <a:rPr lang="en-IE" sz="2600" dirty="0"/>
              <a:t>T</a:t>
            </a:r>
            <a:r>
              <a:rPr lang="en-IE" sz="2600" dirty="0" smtClean="0"/>
              <a:t>he </a:t>
            </a:r>
            <a:r>
              <a:rPr lang="en-IE" sz="2600" dirty="0"/>
              <a:t>main information and communication requirements for </a:t>
            </a:r>
            <a:r>
              <a:rPr lang="en-IE" sz="2600" b="1" dirty="0"/>
              <a:t>cohesion policy</a:t>
            </a:r>
            <a:r>
              <a:rPr lang="en-IE" sz="2600" dirty="0"/>
              <a:t> (ERDF and ESF) are set out in </a:t>
            </a:r>
            <a:r>
              <a:rPr lang="en-IE" sz="2600" dirty="0">
                <a:solidFill>
                  <a:srgbClr val="FF0000"/>
                </a:solidFill>
              </a:rPr>
              <a:t>Article 115</a:t>
            </a:r>
            <a:r>
              <a:rPr lang="en-IE" sz="2600" dirty="0"/>
              <a:t> of the </a:t>
            </a:r>
            <a:r>
              <a:rPr lang="en-IE" sz="2600" dirty="0" smtClean="0"/>
              <a:t>CPR  </a:t>
            </a:r>
            <a:endParaRPr lang="en-IE" sz="2600" dirty="0"/>
          </a:p>
          <a:p>
            <a:endParaRPr lang="en-IE" dirty="0"/>
          </a:p>
        </p:txBody>
      </p:sp>
    </p:spTree>
    <p:extLst>
      <p:ext uri="{BB962C8B-B14F-4D97-AF65-F5344CB8AC3E}">
        <p14:creationId xmlns:p14="http://schemas.microsoft.com/office/powerpoint/2010/main" val="1340333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224136"/>
          </a:xfrm>
        </p:spPr>
        <p:txBody>
          <a:bodyPr>
            <a:noAutofit/>
          </a:bodyPr>
          <a:lstStyle/>
          <a:p>
            <a:r>
              <a:rPr lang="en-IE" sz="3200" b="1" dirty="0" smtClean="0"/>
              <a:t/>
            </a:r>
            <a:br>
              <a:rPr lang="en-IE" sz="3200" b="1" dirty="0" smtClean="0"/>
            </a:br>
            <a:r>
              <a:rPr lang="en-IE" sz="3200" b="1" dirty="0" smtClean="0"/>
              <a:t>The Managing Authority (MA)</a:t>
            </a:r>
            <a:r>
              <a:rPr lang="en-IE" sz="3200" dirty="0" smtClean="0"/>
              <a:t> responsibilities</a:t>
            </a:r>
            <a:endParaRPr lang="en-IE" sz="3200" dirty="0"/>
          </a:p>
        </p:txBody>
      </p:sp>
      <p:sp>
        <p:nvSpPr>
          <p:cNvPr id="3" name="Content Placeholder 2"/>
          <p:cNvSpPr>
            <a:spLocks noGrp="1"/>
          </p:cNvSpPr>
          <p:nvPr>
            <p:ph idx="1"/>
          </p:nvPr>
        </p:nvSpPr>
        <p:spPr>
          <a:xfrm>
            <a:off x="457200" y="1988840"/>
            <a:ext cx="8229600" cy="4137323"/>
          </a:xfrm>
        </p:spPr>
        <p:txBody>
          <a:bodyPr>
            <a:normAutofit fontScale="62500" lnSpcReduction="20000"/>
          </a:bodyPr>
          <a:lstStyle/>
          <a:p>
            <a:pPr lvl="0"/>
            <a:r>
              <a:rPr lang="en-IE" sz="4200" dirty="0" smtClean="0"/>
              <a:t>OP </a:t>
            </a:r>
            <a:r>
              <a:rPr lang="en-IE" sz="4200" b="1" dirty="0"/>
              <a:t>C</a:t>
            </a:r>
            <a:r>
              <a:rPr lang="en-IE" sz="4200" b="1" dirty="0" smtClean="0"/>
              <a:t>ommunication Strategy</a:t>
            </a:r>
            <a:r>
              <a:rPr lang="en-IE" sz="4200" dirty="0" smtClean="0"/>
              <a:t>;</a:t>
            </a:r>
            <a:endParaRPr lang="en-IE" sz="4200" dirty="0"/>
          </a:p>
          <a:p>
            <a:pPr lvl="0"/>
            <a:r>
              <a:rPr lang="en-IE" sz="4200" dirty="0"/>
              <a:t>Establishing a </a:t>
            </a:r>
            <a:r>
              <a:rPr lang="en-IE" sz="4200" b="1" dirty="0" smtClean="0"/>
              <a:t>website</a:t>
            </a:r>
            <a:r>
              <a:rPr lang="en-IE" sz="4200" dirty="0"/>
              <a:t> </a:t>
            </a:r>
            <a:r>
              <a:rPr lang="en-IE" sz="4200" dirty="0" smtClean="0"/>
              <a:t>to include </a:t>
            </a:r>
            <a:r>
              <a:rPr lang="en-IE" sz="4200" dirty="0"/>
              <a:t>information about the timing of implementation of programming and any related public consultation processes;</a:t>
            </a:r>
          </a:p>
          <a:p>
            <a:pPr lvl="0"/>
            <a:r>
              <a:rPr lang="en-IE" sz="4200" dirty="0"/>
              <a:t>Informing potential beneficiaries about </a:t>
            </a:r>
            <a:r>
              <a:rPr lang="en-IE" sz="4200" b="1" dirty="0"/>
              <a:t>funding opportunities under Operational Programmes;</a:t>
            </a:r>
            <a:endParaRPr lang="en-IE" sz="4200" dirty="0"/>
          </a:p>
          <a:p>
            <a:pPr lvl="0"/>
            <a:r>
              <a:rPr lang="en-IE" sz="4200" dirty="0" smtClean="0"/>
              <a:t>Publicise to the general public</a:t>
            </a:r>
          </a:p>
          <a:p>
            <a:pPr lvl="1"/>
            <a:r>
              <a:rPr lang="en-IE" sz="3800" dirty="0" smtClean="0"/>
              <a:t> the </a:t>
            </a:r>
            <a:r>
              <a:rPr lang="en-IE" sz="3800" b="1" dirty="0" smtClean="0"/>
              <a:t>achievements</a:t>
            </a:r>
            <a:r>
              <a:rPr lang="en-IE" sz="3800" dirty="0"/>
              <a:t> of cohesion policy and of the </a:t>
            </a:r>
            <a:r>
              <a:rPr lang="en-IE" sz="3800" dirty="0" smtClean="0"/>
              <a:t>funds (ERDF) </a:t>
            </a:r>
          </a:p>
          <a:p>
            <a:pPr lvl="2"/>
            <a:r>
              <a:rPr lang="en-IE" sz="3400" dirty="0" smtClean="0"/>
              <a:t>through </a:t>
            </a:r>
            <a:r>
              <a:rPr lang="en-IE" sz="3400" dirty="0"/>
              <a:t>information and communication actions on the results and impact </a:t>
            </a:r>
            <a:r>
              <a:rPr lang="en-IE" sz="3400" dirty="0" smtClean="0"/>
              <a:t>Operational </a:t>
            </a:r>
            <a:r>
              <a:rPr lang="en-IE" sz="3400" dirty="0"/>
              <a:t>Programmes and </a:t>
            </a:r>
            <a:r>
              <a:rPr lang="en-IE" sz="3400" dirty="0" smtClean="0"/>
              <a:t>operations</a:t>
            </a:r>
            <a:endParaRPr lang="en-IE" sz="3400" dirty="0"/>
          </a:p>
          <a:p>
            <a:endParaRPr lang="en-IE" dirty="0"/>
          </a:p>
        </p:txBody>
      </p:sp>
    </p:spTree>
    <p:extLst>
      <p:ext uri="{BB962C8B-B14F-4D97-AF65-F5344CB8AC3E}">
        <p14:creationId xmlns:p14="http://schemas.microsoft.com/office/powerpoint/2010/main" val="2183677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576064"/>
          </a:xfrm>
        </p:spPr>
        <p:txBody>
          <a:bodyPr>
            <a:noAutofit/>
          </a:bodyPr>
          <a:lstStyle/>
          <a:p>
            <a:r>
              <a:rPr lang="en-IE" sz="3200" b="1" dirty="0" smtClean="0"/>
              <a:t/>
            </a:r>
            <a:br>
              <a:rPr lang="en-IE" sz="3200" b="1" dirty="0" smtClean="0"/>
            </a:br>
            <a:r>
              <a:rPr lang="en-IE" sz="3200" b="1" dirty="0" smtClean="0"/>
              <a:t>The </a:t>
            </a:r>
            <a:r>
              <a:rPr lang="en-IE" sz="3200" b="1" dirty="0"/>
              <a:t>Managing Authority</a:t>
            </a:r>
            <a:r>
              <a:rPr lang="en-IE" sz="3200" dirty="0"/>
              <a:t> is</a:t>
            </a:r>
            <a:r>
              <a:rPr lang="en-IE" sz="3200" b="1" dirty="0"/>
              <a:t> </a:t>
            </a:r>
            <a:r>
              <a:rPr lang="en-IE" sz="3200" dirty="0"/>
              <a:t>responsible for:</a:t>
            </a:r>
            <a:br>
              <a:rPr lang="en-IE" sz="3200" dirty="0"/>
            </a:br>
            <a:endParaRPr lang="en-IE" sz="3200" dirty="0"/>
          </a:p>
        </p:txBody>
      </p:sp>
      <p:sp>
        <p:nvSpPr>
          <p:cNvPr id="3" name="Content Placeholder 2"/>
          <p:cNvSpPr>
            <a:spLocks noGrp="1"/>
          </p:cNvSpPr>
          <p:nvPr>
            <p:ph idx="1"/>
          </p:nvPr>
        </p:nvSpPr>
        <p:spPr>
          <a:xfrm>
            <a:off x="457200" y="1700808"/>
            <a:ext cx="8229600" cy="4425355"/>
          </a:xfrm>
        </p:spPr>
        <p:txBody>
          <a:bodyPr>
            <a:normAutofit fontScale="92500" lnSpcReduction="10000"/>
          </a:bodyPr>
          <a:lstStyle/>
          <a:p>
            <a:pPr lvl="0"/>
            <a:r>
              <a:rPr lang="en-IE" sz="2800" dirty="0" smtClean="0"/>
              <a:t>Programme</a:t>
            </a:r>
            <a:r>
              <a:rPr lang="en-IE" sz="2800" dirty="0"/>
              <a:t> </a:t>
            </a:r>
            <a:r>
              <a:rPr lang="en-IE" sz="2800" b="1" dirty="0"/>
              <a:t>launch </a:t>
            </a:r>
            <a:r>
              <a:rPr lang="en-IE" sz="2800" b="1" dirty="0" smtClean="0"/>
              <a:t>event </a:t>
            </a:r>
            <a:r>
              <a:rPr lang="en-IE" sz="2800" dirty="0" smtClean="0"/>
              <a:t>(July 2015);</a:t>
            </a:r>
            <a:endParaRPr lang="en-IE" sz="2800" dirty="0"/>
          </a:p>
          <a:p>
            <a:pPr lvl="0"/>
            <a:r>
              <a:rPr lang="en-IE" sz="2800" dirty="0" smtClean="0"/>
              <a:t>One</a:t>
            </a:r>
            <a:r>
              <a:rPr lang="en-IE" sz="2800" dirty="0"/>
              <a:t> </a:t>
            </a:r>
            <a:r>
              <a:rPr lang="en-IE" sz="2800" b="1" dirty="0"/>
              <a:t>major annual information </a:t>
            </a:r>
            <a:r>
              <a:rPr lang="en-IE" sz="2800" b="1" dirty="0" smtClean="0"/>
              <a:t>activity </a:t>
            </a:r>
            <a:r>
              <a:rPr lang="en-IE" sz="2400" dirty="0" smtClean="0"/>
              <a:t>(2016 OPEN Days project visits)</a:t>
            </a:r>
            <a:r>
              <a:rPr lang="en-IE" dirty="0" smtClean="0"/>
              <a:t>;</a:t>
            </a:r>
            <a:endParaRPr lang="en-IE" dirty="0"/>
          </a:p>
          <a:p>
            <a:pPr lvl="0"/>
            <a:r>
              <a:rPr lang="en-IE" sz="2800" dirty="0"/>
              <a:t>Publishing the </a:t>
            </a:r>
            <a:r>
              <a:rPr lang="en-IE" sz="2800" b="1" dirty="0"/>
              <a:t>list of operations (projects &amp; beneficiaries), </a:t>
            </a:r>
            <a:r>
              <a:rPr lang="en-IE" sz="2800" dirty="0" smtClean="0"/>
              <a:t>(updated </a:t>
            </a:r>
            <a:r>
              <a:rPr lang="en-IE" sz="2800" dirty="0"/>
              <a:t>every six months</a:t>
            </a:r>
            <a:r>
              <a:rPr lang="en-IE" sz="2800" dirty="0" smtClean="0"/>
              <a:t>);</a:t>
            </a:r>
          </a:p>
          <a:p>
            <a:pPr lvl="1"/>
            <a:r>
              <a:rPr lang="en-IE" sz="2400" dirty="0"/>
              <a:t>acceptance of funding </a:t>
            </a:r>
            <a:r>
              <a:rPr lang="en-IE" sz="2400" dirty="0" smtClean="0"/>
              <a:t>by a beneficiary constitutes </a:t>
            </a:r>
            <a:r>
              <a:rPr lang="en-IE" sz="2400" dirty="0"/>
              <a:t>an acceptance of their inclusion in the list of operations published in accordance with Article 115(2</a:t>
            </a:r>
            <a:r>
              <a:rPr lang="en-IE" sz="2400" dirty="0" smtClean="0"/>
              <a:t>) of the CPR</a:t>
            </a:r>
            <a:endParaRPr lang="en-IE" sz="2400" dirty="0"/>
          </a:p>
          <a:p>
            <a:pPr lvl="0"/>
            <a:r>
              <a:rPr lang="en-IE" sz="2800" dirty="0"/>
              <a:t>Displaying the Union </a:t>
            </a:r>
            <a:r>
              <a:rPr lang="en-IE" sz="2800" dirty="0" smtClean="0"/>
              <a:t>emblem and Ireland’s </a:t>
            </a:r>
            <a:r>
              <a:rPr lang="en-GB" sz="2800" dirty="0"/>
              <a:t>European Structural and Investment Funds’ </a:t>
            </a:r>
            <a:r>
              <a:rPr lang="en-GB" sz="2800" dirty="0" smtClean="0"/>
              <a:t>(</a:t>
            </a:r>
            <a:r>
              <a:rPr lang="en-IE" sz="2800" dirty="0" smtClean="0"/>
              <a:t>ESIF) logo </a:t>
            </a:r>
            <a:r>
              <a:rPr lang="en-IE" sz="2800" dirty="0"/>
              <a:t>at the </a:t>
            </a:r>
            <a:r>
              <a:rPr lang="en-IE" sz="2800" dirty="0" smtClean="0"/>
              <a:t>MA premises</a:t>
            </a:r>
            <a:endParaRPr lang="en-IE" sz="2800" dirty="0"/>
          </a:p>
        </p:txBody>
      </p:sp>
    </p:spTree>
    <p:extLst>
      <p:ext uri="{BB962C8B-B14F-4D97-AF65-F5344CB8AC3E}">
        <p14:creationId xmlns:p14="http://schemas.microsoft.com/office/powerpoint/2010/main" val="3808875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2800" b="1" dirty="0"/>
              <a:t>Information and Communication Guidelines for European Structural and Investment Funds 2014-2020</a:t>
            </a:r>
            <a:r>
              <a:rPr lang="en-IE" sz="2800" dirty="0"/>
              <a:t/>
            </a:r>
            <a:br>
              <a:rPr lang="en-IE" sz="2800" dirty="0"/>
            </a:br>
            <a:endParaRPr lang="en-IE" sz="2800" dirty="0"/>
          </a:p>
        </p:txBody>
      </p:sp>
      <p:sp>
        <p:nvSpPr>
          <p:cNvPr id="3" name="Content Placeholder 2"/>
          <p:cNvSpPr>
            <a:spLocks noGrp="1"/>
          </p:cNvSpPr>
          <p:nvPr>
            <p:ph idx="1"/>
          </p:nvPr>
        </p:nvSpPr>
        <p:spPr/>
        <p:txBody>
          <a:bodyPr>
            <a:normAutofit/>
          </a:bodyPr>
          <a:lstStyle/>
          <a:p>
            <a:r>
              <a:rPr lang="en-IE" sz="2400" dirty="0" smtClean="0"/>
              <a:t>Guidelines issued by </a:t>
            </a:r>
            <a:r>
              <a:rPr lang="en-IE" sz="2400" dirty="0"/>
              <a:t>Department of Public Expenditure and </a:t>
            </a:r>
            <a:r>
              <a:rPr lang="en-IE" sz="2400" dirty="0" smtClean="0"/>
              <a:t>Reform</a:t>
            </a:r>
          </a:p>
          <a:p>
            <a:r>
              <a:rPr lang="en-IE" sz="2400" dirty="0" smtClean="0"/>
              <a:t>Assists you in complying with the regulatory </a:t>
            </a:r>
            <a:r>
              <a:rPr lang="en-IE" sz="2400" dirty="0"/>
              <a:t>information and communication requirements </a:t>
            </a:r>
            <a:r>
              <a:rPr lang="en-IE" sz="2400" dirty="0" smtClean="0"/>
              <a:t>for </a:t>
            </a:r>
            <a:r>
              <a:rPr lang="en-IE" sz="2400" dirty="0"/>
              <a:t>operations approved from </a:t>
            </a:r>
            <a:r>
              <a:rPr lang="en-IE" sz="2400" dirty="0" smtClean="0"/>
              <a:t>1</a:t>
            </a:r>
            <a:r>
              <a:rPr lang="en-IE" sz="2400" baseline="30000" dirty="0" smtClean="0"/>
              <a:t>st</a:t>
            </a:r>
            <a:r>
              <a:rPr lang="en-IE" sz="2400" dirty="0" smtClean="0"/>
              <a:t> January </a:t>
            </a:r>
            <a:r>
              <a:rPr lang="en-IE" sz="2400" dirty="0" smtClean="0"/>
              <a:t>2014</a:t>
            </a:r>
          </a:p>
          <a:p>
            <a:r>
              <a:rPr lang="en-IE" sz="2400" dirty="0" smtClean="0"/>
              <a:t>Among </a:t>
            </a:r>
            <a:r>
              <a:rPr lang="en-IE" sz="2400" u="sng" dirty="0" smtClean="0"/>
              <a:t>other</a:t>
            </a:r>
            <a:r>
              <a:rPr lang="en-IE" sz="2400" dirty="0" smtClean="0"/>
              <a:t> matters guides on the use of Ireland’s ESIF logo  and the EU Emblem </a:t>
            </a:r>
            <a:endParaRPr lang="en-IE" sz="2400"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3" y="4869160"/>
            <a:ext cx="2412000" cy="936000"/>
          </a:xfrm>
          <a:prstGeom prst="rect">
            <a:avLst/>
          </a:prstGeom>
          <a:noFill/>
          <a:ln>
            <a:noFill/>
          </a:ln>
        </p:spPr>
      </p:pic>
      <p:pic>
        <p:nvPicPr>
          <p:cNvPr id="5" name="Picture 4" descr="C:\Users\dbrennan\Downloads\http---www.southernassembly.ie-images-uploads-LogoERDF_Col_Landscape (8).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9912" y="4869160"/>
            <a:ext cx="2412000" cy="936000"/>
          </a:xfrm>
          <a:prstGeom prst="rect">
            <a:avLst/>
          </a:prstGeom>
          <a:noFill/>
          <a:ln>
            <a:noFill/>
          </a:ln>
        </p:spPr>
      </p:pic>
    </p:spTree>
    <p:extLst>
      <p:ext uri="{BB962C8B-B14F-4D97-AF65-F5344CB8AC3E}">
        <p14:creationId xmlns:p14="http://schemas.microsoft.com/office/powerpoint/2010/main" val="2623048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3200" b="1" dirty="0"/>
              <a:t>Where to use the Union Emblem and Ireland’s </a:t>
            </a:r>
            <a:r>
              <a:rPr lang="en-IE" sz="3200" b="1" dirty="0" smtClean="0"/>
              <a:t>ESIFs’ Logo</a:t>
            </a:r>
            <a:r>
              <a:rPr lang="en-IE" sz="3200" dirty="0"/>
              <a:t/>
            </a:r>
            <a:br>
              <a:rPr lang="en-IE" sz="3200" dirty="0"/>
            </a:br>
            <a:endParaRPr lang="en-IE" sz="3200" dirty="0"/>
          </a:p>
        </p:txBody>
      </p:sp>
      <p:sp>
        <p:nvSpPr>
          <p:cNvPr id="3" name="Content Placeholder 2"/>
          <p:cNvSpPr>
            <a:spLocks noGrp="1"/>
          </p:cNvSpPr>
          <p:nvPr>
            <p:ph idx="1"/>
          </p:nvPr>
        </p:nvSpPr>
        <p:spPr/>
        <p:txBody>
          <a:bodyPr>
            <a:normAutofit fontScale="55000" lnSpcReduction="20000"/>
          </a:bodyPr>
          <a:lstStyle/>
          <a:p>
            <a:pPr lvl="0"/>
            <a:r>
              <a:rPr lang="en-GB" dirty="0"/>
              <a:t>Billboards/Publicity Signage</a:t>
            </a:r>
            <a:endParaRPr lang="en-IE" dirty="0"/>
          </a:p>
          <a:p>
            <a:pPr lvl="0"/>
            <a:r>
              <a:rPr lang="en-GB" dirty="0"/>
              <a:t>Plaques</a:t>
            </a:r>
            <a:endParaRPr lang="en-IE" dirty="0"/>
          </a:p>
          <a:p>
            <a:pPr lvl="0"/>
            <a:r>
              <a:rPr lang="en-GB" dirty="0"/>
              <a:t>Brochures/Literature</a:t>
            </a:r>
            <a:endParaRPr lang="en-IE" dirty="0"/>
          </a:p>
          <a:p>
            <a:pPr lvl="0"/>
            <a:r>
              <a:rPr lang="en-GB" dirty="0"/>
              <a:t>Application Forms</a:t>
            </a:r>
            <a:endParaRPr lang="en-IE" dirty="0"/>
          </a:p>
          <a:p>
            <a:pPr lvl="0"/>
            <a:r>
              <a:rPr lang="en-GB" dirty="0"/>
              <a:t>Annual Reports</a:t>
            </a:r>
            <a:endParaRPr lang="en-IE" dirty="0"/>
          </a:p>
          <a:p>
            <a:pPr lvl="0"/>
            <a:r>
              <a:rPr lang="en-GB" dirty="0"/>
              <a:t>Display/Exhibition stands</a:t>
            </a:r>
            <a:endParaRPr lang="en-IE" dirty="0"/>
          </a:p>
          <a:p>
            <a:pPr lvl="0"/>
            <a:r>
              <a:rPr lang="en-GB" dirty="0"/>
              <a:t>Videos</a:t>
            </a:r>
            <a:endParaRPr lang="en-IE" dirty="0"/>
          </a:p>
          <a:p>
            <a:pPr lvl="0"/>
            <a:r>
              <a:rPr lang="en-GB" dirty="0"/>
              <a:t>Advertisements &amp; Supplements</a:t>
            </a:r>
            <a:endParaRPr lang="en-IE" dirty="0"/>
          </a:p>
          <a:p>
            <a:pPr lvl="0"/>
            <a:r>
              <a:rPr lang="en-GB" dirty="0"/>
              <a:t>Conference Material</a:t>
            </a:r>
            <a:endParaRPr lang="en-IE" dirty="0"/>
          </a:p>
          <a:p>
            <a:pPr lvl="0"/>
            <a:r>
              <a:rPr lang="en-GB" dirty="0"/>
              <a:t>CD-ROMs/DVDs</a:t>
            </a:r>
            <a:endParaRPr lang="en-IE" dirty="0"/>
          </a:p>
          <a:p>
            <a:pPr lvl="0"/>
            <a:r>
              <a:rPr lang="en-GB" dirty="0"/>
              <a:t>Websites</a:t>
            </a:r>
            <a:endParaRPr lang="en-IE" dirty="0"/>
          </a:p>
          <a:p>
            <a:pPr lvl="0"/>
            <a:r>
              <a:rPr lang="en-GB" dirty="0"/>
              <a:t>Offer letters, correspondence with projects/beneficiaries</a:t>
            </a:r>
            <a:endParaRPr lang="en-IE" dirty="0"/>
          </a:p>
          <a:p>
            <a:pPr lvl="0"/>
            <a:r>
              <a:rPr lang="en-GB" dirty="0"/>
              <a:t>Press releases</a:t>
            </a:r>
            <a:endParaRPr lang="en-IE" dirty="0"/>
          </a:p>
          <a:p>
            <a:pPr lvl="0"/>
            <a:r>
              <a:rPr lang="en-GB" dirty="0"/>
              <a:t>Launches/Awards</a:t>
            </a:r>
            <a:endParaRPr lang="en-IE" dirty="0"/>
          </a:p>
          <a:p>
            <a:pPr lvl="0"/>
            <a:r>
              <a:rPr lang="en-GB" dirty="0"/>
              <a:t>Posters</a:t>
            </a:r>
            <a:endParaRPr lang="en-IE" dirty="0"/>
          </a:p>
          <a:p>
            <a:pPr marL="0" indent="0">
              <a:buNone/>
            </a:pPr>
            <a:r>
              <a:rPr lang="en-GB" dirty="0"/>
              <a:t> </a:t>
            </a:r>
            <a:r>
              <a:rPr lang="en-GB" b="1" dirty="0" smtClean="0"/>
              <a:t>Not exhaustive</a:t>
            </a:r>
            <a:endParaRPr lang="en-IE" b="1" dirty="0"/>
          </a:p>
          <a:p>
            <a:endParaRPr lang="en-IE" dirty="0"/>
          </a:p>
        </p:txBody>
      </p:sp>
    </p:spTree>
    <p:extLst>
      <p:ext uri="{BB962C8B-B14F-4D97-AF65-F5344CB8AC3E}">
        <p14:creationId xmlns:p14="http://schemas.microsoft.com/office/powerpoint/2010/main" val="1049965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b="1" dirty="0" smtClean="0"/>
              <a:t>Positioning and use of logos</a:t>
            </a:r>
            <a:endParaRPr lang="en-IE" sz="2800" b="1" dirty="0"/>
          </a:p>
        </p:txBody>
      </p:sp>
      <p:sp>
        <p:nvSpPr>
          <p:cNvPr id="3" name="Content Placeholder 2"/>
          <p:cNvSpPr>
            <a:spLocks noGrp="1"/>
          </p:cNvSpPr>
          <p:nvPr>
            <p:ph idx="1"/>
          </p:nvPr>
        </p:nvSpPr>
        <p:spPr/>
        <p:txBody>
          <a:bodyPr>
            <a:normAutofit fontScale="92500" lnSpcReduction="20000"/>
          </a:bodyPr>
          <a:lstStyle/>
          <a:p>
            <a:r>
              <a:rPr lang="en-GB" sz="2600" dirty="0" smtClean="0"/>
              <a:t>Both logos should be </a:t>
            </a:r>
            <a:r>
              <a:rPr lang="en-GB" sz="2600" u="sng" dirty="0" smtClean="0">
                <a:solidFill>
                  <a:srgbClr val="FF0000"/>
                </a:solidFill>
              </a:rPr>
              <a:t>of equal size </a:t>
            </a:r>
          </a:p>
          <a:p>
            <a:r>
              <a:rPr lang="en-GB" sz="2600" dirty="0" smtClean="0"/>
              <a:t>To ensure legibility, should not be smaller than a minimum size of 58mm in horizontal width.</a:t>
            </a:r>
          </a:p>
          <a:p>
            <a:r>
              <a:rPr lang="en-GB" sz="2600" dirty="0" smtClean="0"/>
              <a:t>It is accepted that for small items of merchandise this minimum size may not be achievable</a:t>
            </a:r>
          </a:p>
          <a:p>
            <a:r>
              <a:rPr lang="en-GB" sz="2600" dirty="0" smtClean="0"/>
              <a:t>Sufficient ‘breathing spaces’ between logos should be utilised to enhance the visual appearance of publications and signage</a:t>
            </a:r>
          </a:p>
          <a:p>
            <a:r>
              <a:rPr lang="en-GB" sz="2400" dirty="0" smtClean="0"/>
              <a:t>Horizontally </a:t>
            </a:r>
          </a:p>
          <a:p>
            <a:pPr lvl="1"/>
            <a:r>
              <a:rPr lang="en-GB" sz="2400" dirty="0" smtClean="0"/>
              <a:t>Ireland’s </a:t>
            </a:r>
            <a:r>
              <a:rPr lang="en-IE" sz="2400" dirty="0" smtClean="0"/>
              <a:t>ESIF</a:t>
            </a:r>
            <a:r>
              <a:rPr lang="en-GB" sz="2400" dirty="0" smtClean="0"/>
              <a:t>s</a:t>
            </a:r>
            <a:r>
              <a:rPr lang="en-GB" sz="2400" dirty="0"/>
              <a:t>’ logo should be placed on the left, followed by the EU emblem and other logos, as </a:t>
            </a:r>
            <a:r>
              <a:rPr lang="en-GB" sz="2400" dirty="0" smtClean="0"/>
              <a:t>appropriate</a:t>
            </a:r>
          </a:p>
          <a:p>
            <a:r>
              <a:rPr lang="en-GB" sz="2400" dirty="0" smtClean="0"/>
              <a:t>Vertically </a:t>
            </a:r>
          </a:p>
          <a:p>
            <a:pPr lvl="1"/>
            <a:r>
              <a:rPr lang="en-GB" sz="2400" dirty="0" smtClean="0"/>
              <a:t>Ireland’s </a:t>
            </a:r>
            <a:r>
              <a:rPr lang="en-IE" sz="2400" dirty="0" smtClean="0"/>
              <a:t>ESIF</a:t>
            </a:r>
            <a:r>
              <a:rPr lang="en-GB" sz="2400" dirty="0" smtClean="0"/>
              <a:t>s</a:t>
            </a:r>
            <a:r>
              <a:rPr lang="en-GB" sz="2400" dirty="0"/>
              <a:t>’ logo should be placed on the top, followed by the EU emblem and other logos, as appropriate</a:t>
            </a:r>
            <a:endParaRPr lang="en-IE" sz="2400" dirty="0"/>
          </a:p>
        </p:txBody>
      </p:sp>
    </p:spTree>
    <p:extLst>
      <p:ext uri="{BB962C8B-B14F-4D97-AF65-F5344CB8AC3E}">
        <p14:creationId xmlns:p14="http://schemas.microsoft.com/office/powerpoint/2010/main" val="4236407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3200" b="1" dirty="0"/>
              <a:t>Positioning and use of logos</a:t>
            </a:r>
            <a:endParaRPr lang="en-IE" sz="3200" dirty="0"/>
          </a:p>
        </p:txBody>
      </p:sp>
      <p:sp>
        <p:nvSpPr>
          <p:cNvPr id="3" name="Content Placeholder 2"/>
          <p:cNvSpPr>
            <a:spLocks noGrp="1"/>
          </p:cNvSpPr>
          <p:nvPr>
            <p:ph idx="1"/>
          </p:nvPr>
        </p:nvSpPr>
        <p:spPr/>
        <p:txBody>
          <a:bodyPr>
            <a:normAutofit/>
          </a:bodyPr>
          <a:lstStyle/>
          <a:p>
            <a:r>
              <a:rPr lang="en-GB" sz="2400" dirty="0" smtClean="0"/>
              <a:t>A full </a:t>
            </a:r>
            <a:r>
              <a:rPr lang="en-GB" sz="2400" dirty="0"/>
              <a:t>range of logos, in Irish and English, colour and monochrome, in JPEG and EPS </a:t>
            </a:r>
            <a:r>
              <a:rPr lang="en-GB" sz="2400" dirty="0" smtClean="0"/>
              <a:t>format </a:t>
            </a:r>
            <a:r>
              <a:rPr lang="en-GB" sz="2400" dirty="0"/>
              <a:t>are available from the Managing Authorities’ websites </a:t>
            </a:r>
            <a:endParaRPr lang="en-GB" sz="2400" dirty="0" smtClean="0"/>
          </a:p>
          <a:p>
            <a:r>
              <a:rPr lang="en-IE" sz="2400" dirty="0" smtClean="0"/>
              <a:t>Compliance with the Official </a:t>
            </a:r>
            <a:r>
              <a:rPr lang="en-IE" sz="2400" dirty="0"/>
              <a:t>L</a:t>
            </a:r>
            <a:r>
              <a:rPr lang="en-IE" sz="2400" dirty="0" smtClean="0"/>
              <a:t>anguages Act 2003 – Please refer to your organisation’s Irish Officer</a:t>
            </a:r>
          </a:p>
          <a:p>
            <a:r>
              <a:rPr lang="en-IE" sz="2800" b="1" dirty="0"/>
              <a:t>Signage &amp; Branding</a:t>
            </a:r>
            <a:endParaRPr lang="en-IE" sz="2800" dirty="0"/>
          </a:p>
          <a:p>
            <a:pPr lvl="1"/>
            <a:r>
              <a:rPr lang="en-GB" sz="2400" dirty="0"/>
              <a:t>Prior to the start of a project, roadside and site signage communicates to the passing public that a major project is about to commence</a:t>
            </a:r>
            <a:endParaRPr lang="en-IE" sz="2400" dirty="0"/>
          </a:p>
        </p:txBody>
      </p:sp>
    </p:spTree>
    <p:extLst>
      <p:ext uri="{BB962C8B-B14F-4D97-AF65-F5344CB8AC3E}">
        <p14:creationId xmlns:p14="http://schemas.microsoft.com/office/powerpoint/2010/main" val="3975538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909</Words>
  <Application>Microsoft Office PowerPoint</Application>
  <PresentationFormat>On-screen Show (4:3)</PresentationFormat>
  <Paragraphs>128</Paragraphs>
  <Slides>18</Slides>
  <Notes>0</Notes>
  <HiddenSlides>0</HiddenSlides>
  <MMClips>0</MMClips>
  <ScaleCrop>false</ScaleCrop>
  <HeadingPairs>
    <vt:vector size="4" baseType="variant">
      <vt:variant>
        <vt:lpstr>Theme</vt:lpstr>
      </vt:variant>
      <vt:variant>
        <vt:i4>5</vt:i4>
      </vt:variant>
      <vt:variant>
        <vt:lpstr>Slide Titles</vt:lpstr>
      </vt:variant>
      <vt:variant>
        <vt:i4>18</vt:i4>
      </vt:variant>
    </vt:vector>
  </HeadingPairs>
  <TitlesOfParts>
    <vt:vector size="23" baseType="lpstr">
      <vt:lpstr>Office Theme</vt:lpstr>
      <vt:lpstr>3_Custom Design</vt:lpstr>
      <vt:lpstr>2_Custom Design</vt:lpstr>
      <vt:lpstr>1_Custom Design</vt:lpstr>
      <vt:lpstr>Custom Design</vt:lpstr>
      <vt:lpstr>   Information and Communication Guidelines  for  European Structural and Investment Funds Programmes 2014-2020 </vt:lpstr>
      <vt:lpstr>Why Communicate?</vt:lpstr>
      <vt:lpstr>Information and Communication rules </vt:lpstr>
      <vt:lpstr> The Managing Authority (MA) responsibilities</vt:lpstr>
      <vt:lpstr> The Managing Authority is responsible for: </vt:lpstr>
      <vt:lpstr>Information and Communication Guidelines for European Structural and Investment Funds 2014-2020 </vt:lpstr>
      <vt:lpstr>Where to use the Union Emblem and Ireland’s ESIFs’ Logo </vt:lpstr>
      <vt:lpstr>Positioning and use of logos</vt:lpstr>
      <vt:lpstr>Positioning and use of logos</vt:lpstr>
      <vt:lpstr>Project beneficiaries are responsible for: </vt:lpstr>
      <vt:lpstr>Project beneficiaries are responsible for: </vt:lpstr>
      <vt:lpstr>Project beneficiaries are responsible for: </vt:lpstr>
      <vt:lpstr>Project Beneficiaries </vt:lpstr>
      <vt:lpstr>Launching the Project/operation </vt:lpstr>
      <vt:lpstr>Promotion of the project/operation</vt:lpstr>
      <vt:lpstr>Compliance checks</vt:lpstr>
      <vt:lpstr>Where to get Ireland’s European Structural and Investment Funds’ logo and the EU emblem </vt:lpstr>
      <vt:lpstr>Thank you for your attention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Coughlan</dc:creator>
  <cp:lastModifiedBy>Karen Coughlan</cp:lastModifiedBy>
  <cp:revision>73</cp:revision>
  <cp:lastPrinted>2016-04-20T12:33:35Z</cp:lastPrinted>
  <dcterms:created xsi:type="dcterms:W3CDTF">2016-01-07T10:44:08Z</dcterms:created>
  <dcterms:modified xsi:type="dcterms:W3CDTF">2016-04-20T12:34:36Z</dcterms:modified>
</cp:coreProperties>
</file>