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5"/>
  </p:handoutMasterIdLst>
  <p:sldIdLst>
    <p:sldId id="279" r:id="rId2"/>
    <p:sldId id="280" r:id="rId3"/>
    <p:sldId id="276" r:id="rId4"/>
    <p:sldId id="272" r:id="rId5"/>
    <p:sldId id="268" r:id="rId6"/>
    <p:sldId id="271" r:id="rId7"/>
    <p:sldId id="273" r:id="rId8"/>
    <p:sldId id="274" r:id="rId9"/>
    <p:sldId id="275" r:id="rId10"/>
    <p:sldId id="269" r:id="rId11"/>
    <p:sldId id="270" r:id="rId12"/>
    <p:sldId id="263" r:id="rId13"/>
    <p:sldId id="277" r:id="rId14"/>
  </p:sldIdLst>
  <p:sldSz cx="9144000" cy="6858000" type="screen4x3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CBC541-25A8-42F0-B924-4EA0A5B554DA}" type="datetimeFigureOut">
              <a:rPr lang="en-IE" smtClean="0"/>
              <a:t>20/04/2016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48CF49-3C71-400A-A483-BEAF6F4176E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008043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1D243-6E8C-4017-A339-88C00D2A9CA6}" type="datetimeFigureOut">
              <a:rPr lang="en-IE" smtClean="0"/>
              <a:pPr/>
              <a:t>20/04/2016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2B037-5AA4-42C2-A051-9E790149A942}" type="slidenum">
              <a:rPr lang="en-IE" smtClean="0"/>
              <a:pPr/>
              <a:t>‹#›</a:t>
            </a:fld>
            <a:endParaRPr lang="en-IE"/>
          </a:p>
        </p:txBody>
      </p:sp>
      <p:pic>
        <p:nvPicPr>
          <p:cNvPr id="1027" name="Picture 3" descr="C:\Users\OHEARN~1.SAE\AppData\Local\Temp\http___www.seregassembly.ie_images_uploads_Irelands_EU_SIFP_2014_2020_Min_Size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57882"/>
            <a:ext cx="1907704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OHEARN~1.SAE\AppData\Local\Temp\http___www.seregassembly.ie_images_uploads_LogoERDF_Col_Landscape-1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6108122"/>
            <a:ext cx="2411759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85919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1D243-6E8C-4017-A339-88C00D2A9CA6}" type="datetimeFigureOut">
              <a:rPr lang="en-IE" smtClean="0"/>
              <a:pPr/>
              <a:t>20/04/2016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2B037-5AA4-42C2-A051-9E790149A942}" type="slidenum">
              <a:rPr lang="en-IE" smtClean="0"/>
              <a:pPr/>
              <a:t>‹#›</a:t>
            </a:fld>
            <a:endParaRPr lang="en-IE"/>
          </a:p>
        </p:txBody>
      </p:sp>
      <p:pic>
        <p:nvPicPr>
          <p:cNvPr id="7" name="Picture 4" descr="C:\Users\OHEARN~1.SAE\AppData\Local\Temp\http___www.seregassembly.ie_images_uploads_LogoERDF_Col_Landscape-1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6108122"/>
            <a:ext cx="3059831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Users\OHEARN~1.SAE\AppData\Local\Temp\http___www.seregassembly.ie_images_uploads_Irelands_EU_SIFP_2014_2020_Min_Size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57882"/>
            <a:ext cx="220160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61815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1D243-6E8C-4017-A339-88C00D2A9CA6}" type="datetimeFigureOut">
              <a:rPr lang="en-IE" smtClean="0"/>
              <a:pPr/>
              <a:t>20/04/2016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2B037-5AA4-42C2-A051-9E790149A942}" type="slidenum">
              <a:rPr lang="en-IE" smtClean="0"/>
              <a:pPr/>
              <a:t>‹#›</a:t>
            </a:fld>
            <a:endParaRPr lang="en-IE"/>
          </a:p>
        </p:txBody>
      </p:sp>
      <p:pic>
        <p:nvPicPr>
          <p:cNvPr id="7" name="Picture 4" descr="C:\Users\OHEARN~1.SAE\AppData\Local\Temp\http___www.seregassembly.ie_images_uploads_LogoERDF_Col_Landscape-1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6108122"/>
            <a:ext cx="3059831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Users\OHEARN~1.SAE\AppData\Local\Temp\http___www.seregassembly.ie_images_uploads_Irelands_EU_SIFP_2014_2020_Min_Size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57882"/>
            <a:ext cx="220160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82911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1D243-6E8C-4017-A339-88C00D2A9CA6}" type="datetimeFigureOut">
              <a:rPr lang="en-IE" smtClean="0"/>
              <a:pPr/>
              <a:t>20/04/2016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flipV="1">
            <a:off x="3124200" y="5445225"/>
            <a:ext cx="2895600" cy="72008"/>
          </a:xfrm>
        </p:spPr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2B037-5AA4-42C2-A051-9E790149A942}" type="slidenum">
              <a:rPr lang="en-IE" smtClean="0"/>
              <a:pPr/>
              <a:t>‹#›</a:t>
            </a:fld>
            <a:endParaRPr lang="en-IE"/>
          </a:p>
        </p:txBody>
      </p:sp>
      <p:pic>
        <p:nvPicPr>
          <p:cNvPr id="7" name="Picture 4" descr="C:\Users\OHEARN~1.SAE\AppData\Local\Temp\http___www.seregassembly.ie_images_uploads_LogoERDF_Col_Landscape-1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6108122"/>
            <a:ext cx="2339751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Users\OHEARN~1.SAE\AppData\Local\Temp\http___www.seregassembly.ie_images_uploads_Irelands_EU_SIFP_2014_2020_Min_Size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57882"/>
            <a:ext cx="1979712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15636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1D243-6E8C-4017-A339-88C00D2A9CA6}" type="datetimeFigureOut">
              <a:rPr lang="en-IE" smtClean="0"/>
              <a:pPr/>
              <a:t>20/04/2016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2B037-5AA4-42C2-A051-9E790149A942}" type="slidenum">
              <a:rPr lang="en-IE" smtClean="0"/>
              <a:pPr/>
              <a:t>‹#›</a:t>
            </a:fld>
            <a:endParaRPr lang="en-IE"/>
          </a:p>
        </p:txBody>
      </p:sp>
      <p:pic>
        <p:nvPicPr>
          <p:cNvPr id="7" name="Picture 4" descr="C:\Users\OHEARN~1.SAE\AppData\Local\Temp\http___www.seregassembly.ie_images_uploads_LogoERDF_Col_Landscape-1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6108122"/>
            <a:ext cx="3059831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Users\OHEARN~1.SAE\AppData\Local\Temp\http___www.seregassembly.ie_images_uploads_Irelands_EU_SIFP_2014_2020_Min_Size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57882"/>
            <a:ext cx="220160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27999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536" y="159876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1D243-6E8C-4017-A339-88C00D2A9CA6}" type="datetimeFigureOut">
              <a:rPr lang="en-IE" smtClean="0"/>
              <a:pPr/>
              <a:t>20/04/2016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2B037-5AA4-42C2-A051-9E790149A942}" type="slidenum">
              <a:rPr lang="en-IE" smtClean="0"/>
              <a:pPr/>
              <a:t>‹#›</a:t>
            </a:fld>
            <a:endParaRPr lang="en-IE"/>
          </a:p>
        </p:txBody>
      </p:sp>
      <p:pic>
        <p:nvPicPr>
          <p:cNvPr id="8" name="Picture 4" descr="C:\Users\OHEARN~1.SAE\AppData\Local\Temp\http___www.seregassembly.ie_images_uploads_LogoERDF_Col_Landscape-1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6108122"/>
            <a:ext cx="3059831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C:\Users\OHEARN~1.SAE\AppData\Local\Temp\http___www.seregassembly.ie_images_uploads_Irelands_EU_SIFP_2014_2020_Min_Size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57882"/>
            <a:ext cx="220160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7430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1D243-6E8C-4017-A339-88C00D2A9CA6}" type="datetimeFigureOut">
              <a:rPr lang="en-IE" smtClean="0"/>
              <a:pPr/>
              <a:t>20/04/2016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2B037-5AA4-42C2-A051-9E790149A942}" type="slidenum">
              <a:rPr lang="en-IE" smtClean="0"/>
              <a:pPr/>
              <a:t>‹#›</a:t>
            </a:fld>
            <a:endParaRPr lang="en-IE"/>
          </a:p>
        </p:txBody>
      </p:sp>
      <p:pic>
        <p:nvPicPr>
          <p:cNvPr id="10" name="Picture 4" descr="C:\Users\OHEARN~1.SAE\AppData\Local\Temp\http___www.seregassembly.ie_images_uploads_LogoERDF_Col_Landscape-1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6108122"/>
            <a:ext cx="3059831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3" descr="C:\Users\OHEARN~1.SAE\AppData\Local\Temp\http___www.seregassembly.ie_images_uploads_Irelands_EU_SIFP_2014_2020_Min_Size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57882"/>
            <a:ext cx="220160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89264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1D243-6E8C-4017-A339-88C00D2A9CA6}" type="datetimeFigureOut">
              <a:rPr lang="en-IE" smtClean="0"/>
              <a:pPr/>
              <a:t>20/04/2016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2B037-5AA4-42C2-A051-9E790149A942}" type="slidenum">
              <a:rPr lang="en-IE" smtClean="0"/>
              <a:pPr/>
              <a:t>‹#›</a:t>
            </a:fld>
            <a:endParaRPr lang="en-IE"/>
          </a:p>
        </p:txBody>
      </p:sp>
      <p:pic>
        <p:nvPicPr>
          <p:cNvPr id="6" name="Picture 4" descr="C:\Users\OHEARN~1.SAE\AppData\Local\Temp\http___www.seregassembly.ie_images_uploads_LogoERDF_Col_Landscape-1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6108122"/>
            <a:ext cx="3059831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C:\Users\OHEARN~1.SAE\AppData\Local\Temp\http___www.seregassembly.ie_images_uploads_Irelands_EU_SIFP_2014_2020_Min_Size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57882"/>
            <a:ext cx="220160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75925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1D243-6E8C-4017-A339-88C00D2A9CA6}" type="datetimeFigureOut">
              <a:rPr lang="en-IE" smtClean="0"/>
              <a:pPr/>
              <a:t>20/04/2016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2B037-5AA4-42C2-A051-9E790149A942}" type="slidenum">
              <a:rPr lang="en-IE" smtClean="0"/>
              <a:pPr/>
              <a:t>‹#›</a:t>
            </a:fld>
            <a:endParaRPr lang="en-IE"/>
          </a:p>
        </p:txBody>
      </p:sp>
      <p:pic>
        <p:nvPicPr>
          <p:cNvPr id="5" name="Picture 4" descr="C:\Users\OHEARN~1.SAE\AppData\Local\Temp\http___www.seregassembly.ie_images_uploads_LogoERDF_Col_Landscape-1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6108122"/>
            <a:ext cx="3059831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OHEARN~1.SAE\AppData\Local\Temp\http___www.seregassembly.ie_images_uploads_Irelands_EU_SIFP_2014_2020_Min_Size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57882"/>
            <a:ext cx="220160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8328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1D243-6E8C-4017-A339-88C00D2A9CA6}" type="datetimeFigureOut">
              <a:rPr lang="en-IE" smtClean="0"/>
              <a:pPr/>
              <a:t>20/04/2016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2B037-5AA4-42C2-A051-9E790149A942}" type="slidenum">
              <a:rPr lang="en-IE" smtClean="0"/>
              <a:pPr/>
              <a:t>‹#›</a:t>
            </a:fld>
            <a:endParaRPr lang="en-IE"/>
          </a:p>
        </p:txBody>
      </p:sp>
      <p:pic>
        <p:nvPicPr>
          <p:cNvPr id="8" name="Picture 4" descr="C:\Users\OHEARN~1.SAE\AppData\Local\Temp\http___www.seregassembly.ie_images_uploads_LogoERDF_Col_Landscape-1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6108122"/>
            <a:ext cx="3059831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C:\Users\OHEARN~1.SAE\AppData\Local\Temp\http___www.seregassembly.ie_images_uploads_Irelands_EU_SIFP_2014_2020_Min_Size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57882"/>
            <a:ext cx="220160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1388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1D243-6E8C-4017-A339-88C00D2A9CA6}" type="datetimeFigureOut">
              <a:rPr lang="en-IE" smtClean="0"/>
              <a:pPr/>
              <a:t>20/04/2016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2B037-5AA4-42C2-A051-9E790149A942}" type="slidenum">
              <a:rPr lang="en-IE" smtClean="0"/>
              <a:pPr/>
              <a:t>‹#›</a:t>
            </a:fld>
            <a:endParaRPr lang="en-IE"/>
          </a:p>
        </p:txBody>
      </p:sp>
      <p:pic>
        <p:nvPicPr>
          <p:cNvPr id="8" name="Picture 4" descr="C:\Users\OHEARN~1.SAE\AppData\Local\Temp\http___www.seregassembly.ie_images_uploads_LogoERDF_Col_Landscape-1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6108122"/>
            <a:ext cx="3059831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C:\Users\OHEARN~1.SAE\AppData\Local\Temp\http___www.seregassembly.ie_images_uploads_Irelands_EU_SIFP_2014_2020_Min_Size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57882"/>
            <a:ext cx="220160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5419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I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1D243-6E8C-4017-A339-88C00D2A9CA6}" type="datetimeFigureOut">
              <a:rPr lang="en-IE" smtClean="0"/>
              <a:pPr/>
              <a:t>20/04/2016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B037-5AA4-42C2-A051-9E790149A942}" type="slidenum">
              <a:rPr lang="en-IE" smtClean="0"/>
              <a:pPr/>
              <a:t>‹#›</a:t>
            </a:fld>
            <a:endParaRPr lang="en-IE"/>
          </a:p>
        </p:txBody>
      </p:sp>
      <p:pic>
        <p:nvPicPr>
          <p:cNvPr id="7" name="Picture 4" descr="C:\Users\OHEARN~1.SAE\AppData\Local\Temp\http___www.seregassembly.ie_images_uploads_LogoERDF_Col_Landscape-1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6108122"/>
            <a:ext cx="2339752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Users\OHEARN~1.SAE\AppData\Local\Temp\http___www.seregassembly.ie_images_uploads_Irelands_EU_SIFP_2014_2020_Min_Size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57882"/>
            <a:ext cx="1835696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6063080"/>
            <a:ext cx="2232247" cy="765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2" name="Picture 2" descr="http://nwra.ie/dubh/wp-content/uploads/2015/03/nwralogo5.png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6166922"/>
            <a:ext cx="2088233" cy="557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6228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glafferty@nwra.ie" TargetMode="External"/><Relationship Id="rId2" Type="http://schemas.openxmlformats.org/officeDocument/2006/relationships/hyperlink" Target="mailto:bmooney@nwra.ie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smaurus@southernassembly.ie" TargetMode="External"/><Relationship Id="rId4" Type="http://schemas.openxmlformats.org/officeDocument/2006/relationships/hyperlink" Target="mailto:vdunphy@southernassembly.ie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4.emf"/><Relationship Id="rId4" Type="http://schemas.openxmlformats.org/officeDocument/2006/relationships/package" Target="../embeddings/Microsoft_Excel_Worksheet1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3195786"/>
          </a:xfrm>
        </p:spPr>
        <p:txBody>
          <a:bodyPr>
            <a:normAutofit fontScale="90000"/>
          </a:bodyPr>
          <a:lstStyle/>
          <a:p>
            <a:r>
              <a:rPr lang="en-IE" sz="3600" b="1" dirty="0"/>
              <a:t>S&amp;E and BMW Regional Operational Programmes 14 – 20</a:t>
            </a:r>
            <a:br>
              <a:rPr lang="en-IE" sz="3600" b="1" dirty="0"/>
            </a:br>
            <a:r>
              <a:rPr lang="en-IE" sz="3600" b="1" dirty="0"/>
              <a:t/>
            </a:r>
            <a:br>
              <a:rPr lang="en-IE" sz="3600" b="1" dirty="0"/>
            </a:br>
            <a:r>
              <a:rPr lang="en-IE" sz="3600" b="1" dirty="0"/>
              <a:t>Training for Local Authorities involved in DUCGS projects, 21st April 2016</a:t>
            </a:r>
            <a:r>
              <a:rPr lang="en-IE" dirty="0"/>
              <a:t/>
            </a:r>
            <a:br>
              <a:rPr lang="en-IE" dirty="0"/>
            </a:br>
            <a:r>
              <a:rPr lang="en-IE" sz="2800" dirty="0" smtClean="0"/>
              <a:t/>
            </a:r>
            <a:br>
              <a:rPr lang="en-IE" sz="2800" dirty="0" smtClean="0"/>
            </a:br>
            <a:r>
              <a:rPr lang="en-IE" sz="2800" b="1" dirty="0" smtClean="0"/>
              <a:t>Beneficiary Responsibilities &amp; Grant Drawdown Process </a:t>
            </a:r>
            <a:endParaRPr lang="en-IE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IE" sz="2600" b="1" dirty="0" smtClean="0">
                <a:solidFill>
                  <a:schemeClr val="tx1"/>
                </a:solidFill>
              </a:rPr>
              <a:t>Vincent Dunphy</a:t>
            </a:r>
            <a:endParaRPr lang="en-IE" sz="2600" b="1" dirty="0">
              <a:solidFill>
                <a:schemeClr val="tx1"/>
              </a:solidFill>
            </a:endParaRPr>
          </a:p>
          <a:p>
            <a:r>
              <a:rPr lang="en-IE" sz="2600" b="1" dirty="0">
                <a:solidFill>
                  <a:schemeClr val="tx1"/>
                </a:solidFill>
              </a:rPr>
              <a:t>Programme </a:t>
            </a:r>
            <a:r>
              <a:rPr lang="en-IE" sz="2600" b="1" dirty="0" smtClean="0">
                <a:solidFill>
                  <a:schemeClr val="tx1"/>
                </a:solidFill>
              </a:rPr>
              <a:t>Executive, </a:t>
            </a:r>
            <a:r>
              <a:rPr lang="en-IE" sz="2600" b="1" dirty="0">
                <a:solidFill>
                  <a:schemeClr val="tx1"/>
                </a:solidFill>
              </a:rPr>
              <a:t>Financial </a:t>
            </a:r>
            <a:r>
              <a:rPr lang="en-IE" sz="2600" b="1" dirty="0" smtClean="0">
                <a:solidFill>
                  <a:schemeClr val="tx1"/>
                </a:solidFill>
              </a:rPr>
              <a:t>Management</a:t>
            </a:r>
            <a:r>
              <a:rPr lang="en-IE" sz="2600" b="1" dirty="0">
                <a:solidFill>
                  <a:schemeClr val="tx1"/>
                </a:solidFill>
              </a:rPr>
              <a:t> </a:t>
            </a:r>
            <a:r>
              <a:rPr lang="en-IE" sz="2600" b="1" dirty="0" smtClean="0">
                <a:solidFill>
                  <a:schemeClr val="tx1"/>
                </a:solidFill>
              </a:rPr>
              <a:t>&amp; Control </a:t>
            </a:r>
            <a:endParaRPr lang="en-IE" sz="2600" b="1" dirty="0">
              <a:solidFill>
                <a:schemeClr val="tx1"/>
              </a:solidFill>
            </a:endParaRPr>
          </a:p>
          <a:p>
            <a:r>
              <a:rPr lang="en-IE" sz="2600" b="1" dirty="0">
                <a:solidFill>
                  <a:schemeClr val="tx1"/>
                </a:solidFill>
              </a:rPr>
              <a:t>Southern Regional Assembly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0983299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3200" b="1" dirty="0" smtClean="0"/>
              <a:t>Urban Grants Scheme </a:t>
            </a:r>
            <a:br>
              <a:rPr lang="en-IE" sz="3200" b="1" dirty="0" smtClean="0"/>
            </a:br>
            <a:r>
              <a:rPr lang="en-IE" sz="3200" b="1" dirty="0" smtClean="0"/>
              <a:t>Grant Drawdown Process</a:t>
            </a:r>
            <a:endParaRPr lang="en-IE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IE" dirty="0" smtClean="0"/>
              <a:t>Declarations made by LA’s will be subject to verifications by the Regional Assemblies –legal basis for same is under Art.125 Reg. 1303/2013</a:t>
            </a:r>
          </a:p>
          <a:p>
            <a:r>
              <a:rPr lang="en-IE" dirty="0" smtClean="0"/>
              <a:t>All bodies involved in ERDF administration still subject to Audit by ERDF Audit Authority ( DPER) and possible EU Commission / EU </a:t>
            </a:r>
            <a:r>
              <a:rPr lang="en-IE" dirty="0" err="1" smtClean="0"/>
              <a:t>CofA</a:t>
            </a:r>
            <a:r>
              <a:rPr lang="en-IE" dirty="0" smtClean="0"/>
              <a:t> audit if selected</a:t>
            </a:r>
          </a:p>
          <a:p>
            <a:r>
              <a:rPr lang="en-IE" dirty="0" smtClean="0"/>
              <a:t>Training on new IT system, when operational, will be rolled out to all users by the MA’s</a:t>
            </a:r>
          </a:p>
          <a:p>
            <a:endParaRPr lang="en-IE" dirty="0" smtClean="0"/>
          </a:p>
          <a:p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3200" b="1" dirty="0" smtClean="0"/>
              <a:t>Urban Grants Scheme </a:t>
            </a:r>
            <a:br>
              <a:rPr lang="en-IE" sz="3200" b="1" dirty="0" smtClean="0"/>
            </a:br>
            <a:r>
              <a:rPr lang="en-IE" sz="3200" b="1" dirty="0" smtClean="0"/>
              <a:t>Grant Drawdown Process</a:t>
            </a:r>
            <a:endParaRPr lang="en-IE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Once MA completes Verification Checks on LA claim, it recommends payment to DECLG </a:t>
            </a:r>
          </a:p>
          <a:p>
            <a:r>
              <a:rPr lang="en-IE" dirty="0" smtClean="0"/>
              <a:t>DECLG will release funds to the MA to reimburse LA for eligible costs </a:t>
            </a:r>
          </a:p>
          <a:p>
            <a:r>
              <a:rPr lang="en-IE" dirty="0" smtClean="0"/>
              <a:t>MA makes payment to LA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3200" b="1" dirty="0"/>
              <a:t>Urban Grants Scheme </a:t>
            </a:r>
            <a:br>
              <a:rPr lang="en-IE" sz="3200" b="1" dirty="0"/>
            </a:br>
            <a:r>
              <a:rPr lang="en-IE" sz="3200" b="1" dirty="0" smtClean="0"/>
              <a:t>Grant Drawdown Process</a:t>
            </a:r>
            <a:endParaRPr lang="en-IE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sz="2800" dirty="0" smtClean="0"/>
              <a:t>As with current 07-13 IT system, there is a declaration to be made that </a:t>
            </a:r>
            <a:r>
              <a:rPr lang="en-IE" sz="2800" u="sng" dirty="0" smtClean="0"/>
              <a:t>must </a:t>
            </a:r>
            <a:r>
              <a:rPr lang="en-IE" sz="2800" dirty="0" smtClean="0"/>
              <a:t>be supported by a reconciled transaction list from the organisation’s Financial Mgt System(FMS) – </a:t>
            </a:r>
          </a:p>
          <a:p>
            <a:r>
              <a:rPr lang="en-IE" sz="2800" dirty="0" smtClean="0"/>
              <a:t>Claims must be submitted electronically to the MA </a:t>
            </a:r>
          </a:p>
          <a:p>
            <a:r>
              <a:rPr lang="en-IE" sz="2800" dirty="0" smtClean="0"/>
              <a:t>MA will be in contact with LA’s in due course re IT claims submission </a:t>
            </a:r>
          </a:p>
          <a:p>
            <a:endParaRPr lang="en-IE" dirty="0" smtClean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744562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Contacts 	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608513"/>
          </a:xfrm>
        </p:spPr>
        <p:txBody>
          <a:bodyPr>
            <a:normAutofit/>
          </a:bodyPr>
          <a:lstStyle/>
          <a:p>
            <a:r>
              <a:rPr lang="en-IE" sz="2000" b="1" u="sng" dirty="0" smtClean="0"/>
              <a:t>NWRA</a:t>
            </a:r>
            <a:r>
              <a:rPr lang="en-IE" sz="2000" dirty="0" smtClean="0"/>
              <a:t> </a:t>
            </a:r>
            <a:r>
              <a:rPr lang="en-IE" sz="2000" dirty="0"/>
              <a:t>: </a:t>
            </a:r>
            <a:r>
              <a:rPr lang="en-IE" sz="2000" dirty="0" smtClean="0"/>
              <a:t>	Brendan </a:t>
            </a:r>
            <a:r>
              <a:rPr lang="en-IE" sz="2000" dirty="0"/>
              <a:t>Mooney, Auditor</a:t>
            </a:r>
          </a:p>
          <a:p>
            <a:pPr marL="0" indent="0">
              <a:buNone/>
            </a:pPr>
            <a:r>
              <a:rPr lang="en-IE" sz="2000" dirty="0" smtClean="0"/>
              <a:t>		Tel 094 9877251, email: </a:t>
            </a:r>
            <a:r>
              <a:rPr lang="en-IE" sz="2000" dirty="0" smtClean="0">
                <a:hlinkClick r:id="rId2"/>
              </a:rPr>
              <a:t>bmooney@nwra.ie</a:t>
            </a:r>
            <a:r>
              <a:rPr lang="en-IE" sz="2000" dirty="0" smtClean="0"/>
              <a:t>  </a:t>
            </a:r>
          </a:p>
          <a:p>
            <a:pPr marL="0" indent="0">
              <a:buNone/>
            </a:pPr>
            <a:r>
              <a:rPr lang="en-IE" sz="2000" dirty="0"/>
              <a:t>	</a:t>
            </a:r>
            <a:r>
              <a:rPr lang="en-IE" sz="2000" dirty="0" smtClean="0"/>
              <a:t>	Gerardine Lafferty, Assistant </a:t>
            </a:r>
            <a:r>
              <a:rPr lang="en-IE" sz="2000" dirty="0"/>
              <a:t>Staff </a:t>
            </a:r>
            <a:r>
              <a:rPr lang="en-IE" sz="2000" dirty="0" smtClean="0"/>
              <a:t>Officer </a:t>
            </a:r>
          </a:p>
          <a:p>
            <a:pPr marL="0" indent="0">
              <a:buNone/>
            </a:pPr>
            <a:r>
              <a:rPr lang="en-IE" sz="2000" dirty="0" smtClean="0"/>
              <a:t>		Tel 094 9877014, email:  </a:t>
            </a:r>
            <a:r>
              <a:rPr lang="en-IE" sz="2000" dirty="0" smtClean="0">
                <a:hlinkClick r:id="rId3"/>
              </a:rPr>
              <a:t>glafferty@nwra.ie</a:t>
            </a:r>
            <a:r>
              <a:rPr lang="en-IE" sz="2000" dirty="0" smtClean="0"/>
              <a:t>  </a:t>
            </a:r>
          </a:p>
          <a:p>
            <a:pPr marL="0" indent="0">
              <a:buNone/>
            </a:pPr>
            <a:endParaRPr lang="en-IE" sz="2000" dirty="0"/>
          </a:p>
          <a:p>
            <a:r>
              <a:rPr lang="en-IE" sz="2000" b="1" u="sng" dirty="0" smtClean="0"/>
              <a:t>SRA</a:t>
            </a:r>
            <a:r>
              <a:rPr lang="en-IE" sz="2000" dirty="0" smtClean="0"/>
              <a:t> :		Vincent Dunphy, Programme Executive</a:t>
            </a:r>
          </a:p>
          <a:p>
            <a:pPr marL="0" indent="0">
              <a:buNone/>
            </a:pPr>
            <a:r>
              <a:rPr lang="en-IE" sz="2000" dirty="0"/>
              <a:t>	</a:t>
            </a:r>
            <a:r>
              <a:rPr lang="en-IE" sz="2000" dirty="0" smtClean="0"/>
              <a:t>	Tel 051 860700, email: </a:t>
            </a:r>
            <a:r>
              <a:rPr lang="en-IE" sz="2000" dirty="0" smtClean="0">
                <a:hlinkClick r:id="rId4"/>
              </a:rPr>
              <a:t>vdunphy@southernassembly.ie</a:t>
            </a:r>
            <a:r>
              <a:rPr lang="en-IE" sz="2000" dirty="0" smtClean="0"/>
              <a:t> </a:t>
            </a:r>
          </a:p>
          <a:p>
            <a:pPr marL="0" indent="0">
              <a:buNone/>
            </a:pPr>
            <a:r>
              <a:rPr lang="en-IE" sz="2000" dirty="0"/>
              <a:t>	</a:t>
            </a:r>
            <a:r>
              <a:rPr lang="en-IE" sz="2000" dirty="0" smtClean="0"/>
              <a:t>	(Waterford &amp; Cork Gateways, Mallow, Ennis &amp;Wexford 		Hubs)</a:t>
            </a:r>
          </a:p>
          <a:p>
            <a:pPr marL="0" indent="0">
              <a:buNone/>
            </a:pPr>
            <a:r>
              <a:rPr lang="en-IE" sz="2000" dirty="0"/>
              <a:t>	</a:t>
            </a:r>
            <a:r>
              <a:rPr lang="en-IE" sz="2000" dirty="0" smtClean="0"/>
              <a:t>	Sonja Maurus, Programme Executive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IE" sz="2000" dirty="0"/>
              <a:t>	</a:t>
            </a:r>
            <a:r>
              <a:rPr lang="en-IE" sz="2000" dirty="0" smtClean="0"/>
              <a:t>	Tel 051 860700, email: </a:t>
            </a:r>
            <a:r>
              <a:rPr lang="en-IE" sz="2000" dirty="0" smtClean="0">
                <a:hlinkClick r:id="rId5"/>
              </a:rPr>
              <a:t>smaurus@southernassembly.ie</a:t>
            </a:r>
            <a:r>
              <a:rPr lang="en-IE" sz="2000" dirty="0" smtClean="0"/>
              <a:t> 		(Dublin &amp; Limerick Gateways, Tralee &amp; Kilkenny Hubs)</a:t>
            </a:r>
            <a:endParaRPr lang="en-IE" sz="2000" dirty="0"/>
          </a:p>
        </p:txBody>
      </p:sp>
    </p:spTree>
    <p:extLst>
      <p:ext uri="{BB962C8B-B14F-4D97-AF65-F5344CB8AC3E}">
        <p14:creationId xmlns:p14="http://schemas.microsoft.com/office/powerpoint/2010/main" val="2219455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1143000"/>
          </a:xfrm>
        </p:spPr>
        <p:txBody>
          <a:bodyPr>
            <a:normAutofit/>
          </a:bodyPr>
          <a:lstStyle/>
          <a:p>
            <a:r>
              <a:rPr lang="en-IE" sz="3200" b="1" dirty="0"/>
              <a:t>Urban Grants Scheme </a:t>
            </a:r>
            <a:br>
              <a:rPr lang="en-IE" sz="3200" b="1" dirty="0"/>
            </a:br>
            <a:r>
              <a:rPr lang="en-IE" sz="3200" b="1" dirty="0"/>
              <a:t> Beneficiary (Local Authority) </a:t>
            </a:r>
            <a:r>
              <a:rPr lang="en-IE" sz="3200" b="1" dirty="0" smtClean="0"/>
              <a:t>Responsibilities</a:t>
            </a:r>
            <a:endParaRPr lang="en-IE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dirty="0"/>
              <a:t>Expenditure must comply with the National Eligibility Rules ( DPER Cir 08/15) </a:t>
            </a:r>
            <a:r>
              <a:rPr lang="en-IE" dirty="0" smtClean="0"/>
              <a:t>–</a:t>
            </a:r>
          </a:p>
          <a:p>
            <a:r>
              <a:rPr lang="en-IE" dirty="0" smtClean="0"/>
              <a:t>Must </a:t>
            </a:r>
            <a:r>
              <a:rPr lang="en-IE" dirty="0"/>
              <a:t>be expended in accordance with relevant criteria approved by the ROP Monitoring and Scheme Steering </a:t>
            </a:r>
            <a:r>
              <a:rPr lang="en-IE" dirty="0" err="1"/>
              <a:t>Ctte</a:t>
            </a:r>
            <a:r>
              <a:rPr lang="en-IE" dirty="0"/>
              <a:t>. </a:t>
            </a:r>
          </a:p>
          <a:p>
            <a:r>
              <a:rPr lang="en-IE" dirty="0"/>
              <a:t>All expenditure must be supported by evidence of a corresponding bank transaction ( proof of payment)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927487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r>
              <a:rPr lang="en-IE" sz="3200" dirty="0"/>
              <a:t>Urban Grants Scheme </a:t>
            </a:r>
            <a:br>
              <a:rPr lang="en-IE" sz="3200" dirty="0"/>
            </a:br>
            <a:r>
              <a:rPr lang="en-IE" sz="3200" dirty="0"/>
              <a:t> Beneficiary (Local Authority) Responsibilities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536504"/>
          </a:xfrm>
        </p:spPr>
        <p:txBody>
          <a:bodyPr>
            <a:normAutofit fontScale="25000" lnSpcReduction="20000"/>
          </a:bodyPr>
          <a:lstStyle/>
          <a:p>
            <a:r>
              <a:rPr lang="en-IE" sz="8000" dirty="0" smtClean="0"/>
              <a:t>Submission </a:t>
            </a:r>
            <a:r>
              <a:rPr lang="en-IE" sz="8000" dirty="0"/>
              <a:t>of Claims for reimbursement of eligible expenditure (50%) in form specified by MA</a:t>
            </a:r>
          </a:p>
          <a:p>
            <a:endParaRPr lang="en-IE" sz="4000" dirty="0"/>
          </a:p>
          <a:p>
            <a:r>
              <a:rPr lang="en-IE" sz="8000" dirty="0"/>
              <a:t>Provision of a Reconciled Nominal Ledger / FMS </a:t>
            </a:r>
          </a:p>
          <a:p>
            <a:endParaRPr lang="en-IE" sz="4000" dirty="0"/>
          </a:p>
          <a:p>
            <a:r>
              <a:rPr lang="en-IE" sz="8000" dirty="0"/>
              <a:t>Ensure a Complete Audit Trail </a:t>
            </a:r>
            <a:r>
              <a:rPr lang="en-IE" sz="8000" dirty="0" smtClean="0"/>
              <a:t>incl. </a:t>
            </a:r>
            <a:r>
              <a:rPr lang="en-IE" sz="8000" dirty="0"/>
              <a:t>provision of Bank Statements</a:t>
            </a:r>
          </a:p>
          <a:p>
            <a:endParaRPr lang="en-IE" sz="4000" dirty="0"/>
          </a:p>
          <a:p>
            <a:r>
              <a:rPr lang="en-IE" sz="8000" dirty="0"/>
              <a:t>Procedures Manual  </a:t>
            </a:r>
          </a:p>
          <a:p>
            <a:endParaRPr lang="en-IE" sz="4000" dirty="0"/>
          </a:p>
          <a:p>
            <a:r>
              <a:rPr lang="en-IE" sz="8000" dirty="0"/>
              <a:t>Computerised system will be </a:t>
            </a:r>
            <a:r>
              <a:rPr lang="en-IE" sz="8000" dirty="0" smtClean="0"/>
              <a:t>put in </a:t>
            </a:r>
            <a:r>
              <a:rPr lang="en-IE" sz="8000" dirty="0"/>
              <a:t>place </a:t>
            </a:r>
            <a:r>
              <a:rPr lang="en-IE" sz="8000" dirty="0" smtClean="0"/>
              <a:t>by MA to </a:t>
            </a:r>
            <a:r>
              <a:rPr lang="en-IE" sz="8000" dirty="0"/>
              <a:t>record and store relevant data – financial, monitoring </a:t>
            </a:r>
            <a:r>
              <a:rPr lang="en-IE" sz="8000" dirty="0" smtClean="0"/>
              <a:t>etc. </a:t>
            </a:r>
            <a:r>
              <a:rPr lang="en-IE" sz="8000" dirty="0"/>
              <a:t>– LA’s must keep the </a:t>
            </a:r>
            <a:r>
              <a:rPr lang="en-IE" sz="8000" dirty="0" smtClean="0"/>
              <a:t>required data </a:t>
            </a:r>
            <a:r>
              <a:rPr lang="en-IE" sz="8000" dirty="0"/>
              <a:t>&amp; use the IT system </a:t>
            </a:r>
          </a:p>
          <a:p>
            <a:endParaRPr lang="en-IE" sz="4000" dirty="0"/>
          </a:p>
          <a:p>
            <a:r>
              <a:rPr lang="en-IE" sz="8000" dirty="0"/>
              <a:t>Any communication activity by beneficiaries has to acknowledge support from the Funds ( ERDF) by displaying the EU &amp; Irish ESIF logos e.g. Brochures / Literature, Reports</a:t>
            </a:r>
          </a:p>
          <a:p>
            <a:endParaRPr lang="en-IE" sz="4000" dirty="0"/>
          </a:p>
          <a:p>
            <a:r>
              <a:rPr lang="en-IE" sz="8000" dirty="0"/>
              <a:t>LA must facilitate any audit checks on declared expenditure by EU / National Audit Authorities and Verification checks by MA staff 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935090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2800" b="1" dirty="0"/>
              <a:t>Urban Grants Scheme </a:t>
            </a:r>
            <a:br>
              <a:rPr lang="en-IE" sz="2800" b="1" dirty="0"/>
            </a:br>
            <a:r>
              <a:rPr lang="en-IE" sz="2800" b="1" dirty="0"/>
              <a:t> Beneficiary (Local Authority) Responsibilities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sz="2400" dirty="0" smtClean="0"/>
              <a:t>An </a:t>
            </a:r>
            <a:r>
              <a:rPr lang="en-IE" sz="2400" b="1" dirty="0"/>
              <a:t>audit trail </a:t>
            </a:r>
            <a:r>
              <a:rPr lang="en-IE" sz="2400" dirty="0" smtClean="0"/>
              <a:t>is </a:t>
            </a:r>
            <a:r>
              <a:rPr lang="en-IE" sz="2400" dirty="0"/>
              <a:t>a security-relevant chronological record, set of records, and/or destination and source of records that provide documentary evidence of the sequence of activities that have affected at any time a specific operation, procedure, or </a:t>
            </a:r>
            <a:r>
              <a:rPr lang="en-IE" sz="2400" dirty="0" smtClean="0"/>
              <a:t>event</a:t>
            </a:r>
          </a:p>
          <a:p>
            <a:r>
              <a:rPr lang="en-IE" sz="2400" dirty="0"/>
              <a:t>Proof of expenditure (audit trail) is always required e.g. Receipted invoice, payroll </a:t>
            </a:r>
            <a:r>
              <a:rPr lang="en-IE" sz="2400" dirty="0" smtClean="0"/>
              <a:t>record</a:t>
            </a:r>
          </a:p>
          <a:p>
            <a:r>
              <a:rPr lang="en-IE" sz="2400" dirty="0"/>
              <a:t>Separate Account or, at minimum, a separate accounting code for each project ( where more than one approved) must be </a:t>
            </a:r>
            <a:r>
              <a:rPr lang="en-IE" sz="2400" dirty="0" smtClean="0"/>
              <a:t>used</a:t>
            </a:r>
          </a:p>
          <a:p>
            <a:r>
              <a:rPr lang="en-IE" sz="2400" dirty="0" smtClean="0"/>
              <a:t>Claims </a:t>
            </a:r>
            <a:r>
              <a:rPr lang="en-IE" sz="2400" dirty="0"/>
              <a:t>must be accompanied by a reconciled transaction listing </a:t>
            </a:r>
          </a:p>
          <a:p>
            <a:endParaRPr lang="en-IE" sz="2400" dirty="0" smtClean="0"/>
          </a:p>
          <a:p>
            <a:endParaRPr lang="en-IE" sz="2400" dirty="0"/>
          </a:p>
          <a:p>
            <a:endParaRPr lang="en-IE" sz="2400" dirty="0" smtClean="0"/>
          </a:p>
          <a:p>
            <a:pPr marL="0" indent="0">
              <a:buNone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048136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3200" b="1" dirty="0" smtClean="0"/>
              <a:t>Urban Grants Scheme </a:t>
            </a:r>
            <a:br>
              <a:rPr lang="en-IE" sz="3200" b="1" dirty="0" smtClean="0"/>
            </a:br>
            <a:r>
              <a:rPr lang="en-IE" sz="3200" b="1" dirty="0" smtClean="0"/>
              <a:t> Beneficiary (Local Authority) Responsibilities</a:t>
            </a:r>
            <a:endParaRPr lang="en-IE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E" sz="2800" dirty="0" smtClean="0"/>
              <a:t>Most LA’s use FMS that allow for sorting of expenditure by account code / type thus making it relatively easy to </a:t>
            </a:r>
          </a:p>
          <a:p>
            <a:pPr>
              <a:buNone/>
            </a:pPr>
            <a:r>
              <a:rPr lang="en-IE" sz="2800" dirty="0" smtClean="0"/>
              <a:t>	(a) Compile the claim provided exp is coded correctly and </a:t>
            </a:r>
          </a:p>
          <a:p>
            <a:pPr>
              <a:buNone/>
            </a:pPr>
            <a:r>
              <a:rPr lang="en-IE" sz="2800" dirty="0" smtClean="0"/>
              <a:t>	(b)identify ineligible costs e.g. Bank fees &amp; adjust out of the Claim </a:t>
            </a:r>
          </a:p>
          <a:p>
            <a:r>
              <a:rPr lang="en-IE" sz="2800" dirty="0" smtClean="0"/>
              <a:t>Grant may be drawn down in a maximum of 3 tranches during the lifetime of the project</a:t>
            </a:r>
          </a:p>
          <a:p>
            <a:r>
              <a:rPr lang="en-IE" sz="2800" dirty="0" smtClean="0"/>
              <a:t>Use the Claim form circulated</a:t>
            </a:r>
          </a:p>
          <a:p>
            <a:pPr marL="0" indent="0">
              <a:buNone/>
            </a:pPr>
            <a:endParaRPr lang="en-IE" sz="2600" dirty="0" smtClean="0"/>
          </a:p>
          <a:p>
            <a:endParaRPr lang="en-IE" sz="2600" dirty="0" smtClean="0"/>
          </a:p>
          <a:p>
            <a:pPr>
              <a:buNone/>
            </a:pPr>
            <a:endParaRPr lang="en-IE" dirty="0" smtClean="0"/>
          </a:p>
          <a:p>
            <a:endParaRPr lang="en-IE" dirty="0" smtClean="0"/>
          </a:p>
          <a:p>
            <a:endParaRPr lang="en-IE" dirty="0" smtClean="0"/>
          </a:p>
          <a:p>
            <a:endParaRPr lang="en-IE" dirty="0" smtClean="0"/>
          </a:p>
          <a:p>
            <a:endParaRPr lang="en-IE" dirty="0" smtClean="0"/>
          </a:p>
          <a:p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3200" b="1" dirty="0" smtClean="0"/>
              <a:t>Urban Grants Scheme </a:t>
            </a:r>
            <a:br>
              <a:rPr lang="en-IE" sz="3200" b="1" dirty="0" smtClean="0"/>
            </a:br>
            <a:r>
              <a:rPr lang="en-IE" sz="3200" b="1" dirty="0" smtClean="0"/>
              <a:t>Grant Drawdown Process</a:t>
            </a:r>
            <a:endParaRPr lang="en-IE" sz="3200" dirty="0"/>
          </a:p>
        </p:txBody>
      </p:sp>
      <p:pic>
        <p:nvPicPr>
          <p:cNvPr id="512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64742"/>
            <a:ext cx="8229600" cy="3796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3200" b="1" dirty="0"/>
              <a:t>Urban Grants Scheme </a:t>
            </a:r>
            <a:br>
              <a:rPr lang="en-IE" sz="3200" b="1" dirty="0"/>
            </a:br>
            <a:r>
              <a:rPr lang="en-IE" sz="3200" b="1" dirty="0"/>
              <a:t>Grant Drawdown </a:t>
            </a:r>
            <a:r>
              <a:rPr lang="en-IE" sz="3200" b="1" dirty="0" smtClean="0"/>
              <a:t>Process</a:t>
            </a:r>
            <a:endParaRPr lang="en-IE" sz="3200" b="1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28800"/>
            <a:ext cx="8229600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041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3200" b="1" dirty="0"/>
              <a:t>Urban Grants Scheme </a:t>
            </a:r>
            <a:br>
              <a:rPr lang="en-IE" sz="3200" b="1" dirty="0"/>
            </a:br>
            <a:r>
              <a:rPr lang="en-IE" sz="3200" b="1" dirty="0"/>
              <a:t>Grant Drawdown Process </a:t>
            </a: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56792"/>
            <a:ext cx="8229600" cy="4113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92020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3200" b="1" dirty="0"/>
              <a:t>Urban Grants Scheme </a:t>
            </a:r>
            <a:br>
              <a:rPr lang="en-IE" sz="3200" b="1" dirty="0"/>
            </a:br>
            <a:r>
              <a:rPr lang="en-IE" sz="3200" b="1" dirty="0"/>
              <a:t>Grant Drawdown Process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05064"/>
          </a:xfrm>
        </p:spPr>
        <p:txBody>
          <a:bodyPr/>
          <a:lstStyle/>
          <a:p>
            <a:r>
              <a:rPr lang="en-IE" dirty="0" smtClean="0"/>
              <a:t>Second page of claim form is FMS / </a:t>
            </a:r>
            <a:r>
              <a:rPr lang="en-IE" dirty="0" err="1" smtClean="0"/>
              <a:t>Agresso</a:t>
            </a:r>
            <a:r>
              <a:rPr lang="en-IE" dirty="0" smtClean="0"/>
              <a:t> printout</a:t>
            </a:r>
          </a:p>
          <a:p>
            <a:r>
              <a:rPr lang="en-IE" dirty="0" smtClean="0"/>
              <a:t>3</a:t>
            </a:r>
            <a:r>
              <a:rPr lang="en-IE" baseline="30000" dirty="0" smtClean="0"/>
              <a:t>rd</a:t>
            </a:r>
            <a:r>
              <a:rPr lang="en-IE" dirty="0" smtClean="0"/>
              <a:t> Page Schedule of Contracts included in Claim </a:t>
            </a:r>
          </a:p>
          <a:p>
            <a:endParaRPr lang="en-IE" dirty="0"/>
          </a:p>
          <a:p>
            <a:endParaRPr lang="en-IE" dirty="0" smtClean="0"/>
          </a:p>
          <a:p>
            <a:endParaRPr lang="en-IE" dirty="0"/>
          </a:p>
          <a:p>
            <a:endParaRPr lang="en-IE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8288378"/>
              </p:ext>
            </p:extLst>
          </p:nvPr>
        </p:nvGraphicFramePr>
        <p:xfrm>
          <a:off x="467544" y="3717032"/>
          <a:ext cx="8153400" cy="18447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Worksheet" r:id="rId4" imgW="8153400" imgH="1628775" progId="Excel.Sheet.12">
                  <p:embed/>
                </p:oleObj>
              </mc:Choice>
              <mc:Fallback>
                <p:oleObj name="Worksheet" r:id="rId4" imgW="8153400" imgH="162877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67544" y="3717032"/>
                        <a:ext cx="8153400" cy="18447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92990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755</TotalTime>
  <Words>513</Words>
  <Application>Microsoft Office PowerPoint</Application>
  <PresentationFormat>On-screen Show (4:3)</PresentationFormat>
  <Paragraphs>72</Paragraphs>
  <Slides>13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 Theme</vt:lpstr>
      <vt:lpstr>Worksheet</vt:lpstr>
      <vt:lpstr>S&amp;E and BMW Regional Operational Programmes 14 – 20  Training for Local Authorities involved in DUCGS projects, 21st April 2016  Beneficiary Responsibilities &amp; Grant Drawdown Process </vt:lpstr>
      <vt:lpstr>Urban Grants Scheme   Beneficiary (Local Authority) Responsibilities</vt:lpstr>
      <vt:lpstr>Urban Grants Scheme   Beneficiary (Local Authority) Responsibilities</vt:lpstr>
      <vt:lpstr>Urban Grants Scheme   Beneficiary (Local Authority) Responsibilities</vt:lpstr>
      <vt:lpstr>Urban Grants Scheme   Beneficiary (Local Authority) Responsibilities</vt:lpstr>
      <vt:lpstr>Urban Grants Scheme  Grant Drawdown Process</vt:lpstr>
      <vt:lpstr>Urban Grants Scheme  Grant Drawdown Process</vt:lpstr>
      <vt:lpstr>Urban Grants Scheme  Grant Drawdown Process </vt:lpstr>
      <vt:lpstr>Urban Grants Scheme  Grant Drawdown Process </vt:lpstr>
      <vt:lpstr>Urban Grants Scheme  Grant Drawdown Process</vt:lpstr>
      <vt:lpstr>Urban Grants Scheme  Grant Drawdown Process</vt:lpstr>
      <vt:lpstr>Urban Grants Scheme  Grant Drawdown Process</vt:lpstr>
      <vt:lpstr>Contacts  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Oonagh Hearne</dc:creator>
  <cp:lastModifiedBy>Karen Coughlan</cp:lastModifiedBy>
  <cp:revision>51</cp:revision>
  <cp:lastPrinted>2016-04-20T09:02:09Z</cp:lastPrinted>
  <dcterms:created xsi:type="dcterms:W3CDTF">2014-11-24T17:09:39Z</dcterms:created>
  <dcterms:modified xsi:type="dcterms:W3CDTF">2016-04-20T11:27:42Z</dcterms:modified>
</cp:coreProperties>
</file>