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83" r:id="rId2"/>
    <p:sldId id="290" r:id="rId3"/>
    <p:sldId id="284" r:id="rId4"/>
    <p:sldId id="285" r:id="rId5"/>
    <p:sldId id="271" r:id="rId6"/>
    <p:sldId id="272" r:id="rId7"/>
    <p:sldId id="288" r:id="rId8"/>
    <p:sldId id="289" r:id="rId9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>
      <p:cViewPr varScale="1">
        <p:scale>
          <a:sx n="87" d="100"/>
          <a:sy n="87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B809CA-FB8C-4454-B8B9-AA5A54338A9A}" type="datetimeFigureOut">
              <a:rPr lang="en-IE" smtClean="0"/>
              <a:t>20/04/2016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1EE07-DFB9-4040-87C3-6780824EEEA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1345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1027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8591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7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181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7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291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7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6108122"/>
            <a:ext cx="2843807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1563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7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2799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59876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8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7430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10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89264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6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7592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5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8328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8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388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8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108122"/>
            <a:ext cx="3059831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2016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419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1D243-6E8C-4017-A339-88C00D2A9CA6}" type="datetimeFigureOut">
              <a:rPr lang="en-IE" smtClean="0"/>
              <a:pPr/>
              <a:t>20/04/2016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B037-5AA4-42C2-A051-9E790149A942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7" name="Picture 4" descr="C:\Users\OHEARN~1.SAE\AppData\Local\Temp\http___www.seregassembly.ie_images_uploads_LogoERDF_Col_Landscape-1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6157882"/>
            <a:ext cx="2339751" cy="67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OHEARN~1.SAE\AppData\Local\Temp\http___www.seregassembly.ie_images_uploads_Irelands_EU_SIFP_2014_2020_Min_Size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882"/>
            <a:ext cx="205172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5" y="6157882"/>
            <a:ext cx="1955634" cy="67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http://nwra.ie/dubh/wp-content/uploads/2015/03/nwralogo5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6214323"/>
            <a:ext cx="1728192" cy="557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6228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bmooney@nwra.ie" TargetMode="External"/><Relationship Id="rId2" Type="http://schemas.openxmlformats.org/officeDocument/2006/relationships/hyperlink" Target="http://www.procurement.i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maurus@southernassembly.ie" TargetMode="External"/><Relationship Id="rId5" Type="http://schemas.openxmlformats.org/officeDocument/2006/relationships/hyperlink" Target="mailto:vdunphy@southernassembly.ie" TargetMode="External"/><Relationship Id="rId4" Type="http://schemas.openxmlformats.org/officeDocument/2006/relationships/hyperlink" Target="mailto:glafferty@nwra.i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8998"/>
          </a:xfrm>
        </p:spPr>
        <p:txBody>
          <a:bodyPr>
            <a:noAutofit/>
          </a:bodyPr>
          <a:lstStyle/>
          <a:p>
            <a:r>
              <a:rPr lang="en-IE" sz="3200" b="1" dirty="0" smtClean="0"/>
              <a:t/>
            </a:r>
            <a:br>
              <a:rPr lang="en-IE" sz="3200" b="1" dirty="0" smtClean="0"/>
            </a:br>
            <a:r>
              <a:rPr lang="en-IE" sz="3200" b="1" dirty="0" smtClean="0"/>
              <a:t>S&amp;E </a:t>
            </a:r>
            <a:r>
              <a:rPr lang="en-IE" sz="3200" b="1" dirty="0"/>
              <a:t>and BMW Regional Operational Programmes 14 – 20</a:t>
            </a:r>
            <a:br>
              <a:rPr lang="en-IE" sz="3200" b="1" dirty="0"/>
            </a:br>
            <a:endParaRPr lang="en-IE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E" b="1" dirty="0" smtClean="0"/>
              <a:t>Training </a:t>
            </a:r>
            <a:r>
              <a:rPr lang="en-IE" b="1" dirty="0"/>
              <a:t>for Local Authorities involved in DUCGS projects, 21st April 2016</a:t>
            </a:r>
            <a:br>
              <a:rPr lang="en-IE" b="1" dirty="0"/>
            </a:br>
            <a:endParaRPr lang="en-IE" b="1" dirty="0" smtClean="0"/>
          </a:p>
          <a:p>
            <a:pPr marL="0" indent="0" algn="ctr">
              <a:buNone/>
            </a:pPr>
            <a:r>
              <a:rPr lang="en-IE" sz="4000" b="1" dirty="0" smtClean="0"/>
              <a:t>Procurement</a:t>
            </a:r>
          </a:p>
          <a:p>
            <a:pPr marL="0" indent="0" algn="ctr">
              <a:buNone/>
            </a:pPr>
            <a:endParaRPr lang="en-IE" b="1" dirty="0"/>
          </a:p>
          <a:p>
            <a:pPr marL="0" indent="0" algn="ctr">
              <a:buNone/>
            </a:pPr>
            <a:r>
              <a:rPr lang="en-IE" sz="2400" b="1" dirty="0"/>
              <a:t>Vincent Dunphy</a:t>
            </a:r>
          </a:p>
          <a:p>
            <a:pPr marL="0" indent="0" algn="ctr">
              <a:buNone/>
            </a:pPr>
            <a:r>
              <a:rPr lang="en-IE" sz="2400" b="1" dirty="0"/>
              <a:t>Programme Executive, Financial Management &amp; Control </a:t>
            </a:r>
          </a:p>
          <a:p>
            <a:pPr marL="0" indent="0" algn="ctr">
              <a:buNone/>
            </a:pPr>
            <a:r>
              <a:rPr lang="en-IE" sz="2400" b="1" dirty="0"/>
              <a:t>Southern Regional Assembly</a:t>
            </a:r>
          </a:p>
          <a:p>
            <a:pPr marL="0" indent="0" algn="ctr">
              <a:buNone/>
            </a:pPr>
            <a:endParaRPr lang="en-IE" b="1" dirty="0" smtClean="0"/>
          </a:p>
        </p:txBody>
      </p:sp>
    </p:spTree>
    <p:extLst>
      <p:ext uri="{BB962C8B-B14F-4D97-AF65-F5344CB8AC3E}">
        <p14:creationId xmlns:p14="http://schemas.microsoft.com/office/powerpoint/2010/main" val="170912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/>
          <a:lstStyle/>
          <a:p>
            <a:r>
              <a:rPr lang="en-IE" b="1" dirty="0"/>
              <a:t>Procurement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245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E" sz="2400" dirty="0" smtClean="0"/>
              <a:t>			</a:t>
            </a:r>
            <a:r>
              <a:rPr lang="en-IE" sz="2400" b="1" dirty="0" smtClean="0"/>
              <a:t>Tendering process</a:t>
            </a:r>
          </a:p>
          <a:p>
            <a:pPr marL="0" indent="0">
              <a:buNone/>
            </a:pPr>
            <a:r>
              <a:rPr lang="en-IE" sz="2400" dirty="0" smtClean="0"/>
              <a:t>• </a:t>
            </a:r>
            <a:r>
              <a:rPr lang="en-IE" sz="2400" dirty="0"/>
              <a:t>Planning public procurement process</a:t>
            </a:r>
          </a:p>
          <a:p>
            <a:pPr marL="0" indent="0">
              <a:buNone/>
            </a:pPr>
            <a:r>
              <a:rPr lang="en-IE" sz="2400" dirty="0"/>
              <a:t>• Decide public procurement process</a:t>
            </a:r>
          </a:p>
          <a:p>
            <a:pPr marL="0" indent="0">
              <a:buNone/>
            </a:pPr>
            <a:r>
              <a:rPr lang="en-IE" sz="2400" dirty="0"/>
              <a:t>• Prepare RFT</a:t>
            </a:r>
          </a:p>
          <a:p>
            <a:pPr marL="0" indent="0">
              <a:buNone/>
            </a:pPr>
            <a:r>
              <a:rPr lang="en-IE" sz="2400" dirty="0"/>
              <a:t>• Advertising in OJEU/</a:t>
            </a:r>
            <a:r>
              <a:rPr lang="en-IE" sz="2400" dirty="0" err="1"/>
              <a:t>eTenders</a:t>
            </a:r>
            <a:endParaRPr lang="en-IE" sz="2400" dirty="0"/>
          </a:p>
          <a:p>
            <a:pPr marL="0" indent="0">
              <a:buNone/>
            </a:pPr>
            <a:r>
              <a:rPr lang="en-IE" sz="2400" dirty="0"/>
              <a:t>• Competitive process</a:t>
            </a:r>
          </a:p>
          <a:p>
            <a:pPr marL="0" indent="0">
              <a:buNone/>
            </a:pPr>
            <a:r>
              <a:rPr lang="en-IE" sz="2400" dirty="0"/>
              <a:t>• Evaluate tenders</a:t>
            </a:r>
          </a:p>
          <a:p>
            <a:pPr marL="0" indent="0">
              <a:buNone/>
            </a:pPr>
            <a:r>
              <a:rPr lang="en-IE" sz="2400" dirty="0"/>
              <a:t>• Standstill period</a:t>
            </a:r>
          </a:p>
          <a:p>
            <a:pPr marL="0" indent="0">
              <a:buNone/>
            </a:pPr>
            <a:r>
              <a:rPr lang="en-IE" sz="2400" dirty="0"/>
              <a:t>• Award the </a:t>
            </a:r>
            <a:r>
              <a:rPr lang="en-IE" sz="2400" dirty="0" smtClean="0"/>
              <a:t>contract ( use correct format)</a:t>
            </a:r>
            <a:endParaRPr lang="en-IE" sz="2400" dirty="0"/>
          </a:p>
          <a:p>
            <a:pPr marL="0" indent="0">
              <a:buNone/>
            </a:pPr>
            <a:r>
              <a:rPr lang="en-IE" sz="2400" dirty="0" smtClean="0"/>
              <a:t>              			</a:t>
            </a:r>
            <a:r>
              <a:rPr lang="en-IE" sz="2400" b="1" dirty="0" smtClean="0"/>
              <a:t>Winner 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99265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Procurement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464495"/>
          </a:xfrm>
        </p:spPr>
        <p:txBody>
          <a:bodyPr>
            <a:normAutofit fontScale="77500" lnSpcReduction="20000"/>
          </a:bodyPr>
          <a:lstStyle/>
          <a:p>
            <a:r>
              <a:rPr lang="en-IE" dirty="0"/>
              <a:t>Gives rise to intense </a:t>
            </a:r>
            <a:r>
              <a:rPr lang="en-IE" dirty="0" smtClean="0"/>
              <a:t>scrutiny from Auditors (National &amp; EU)</a:t>
            </a:r>
          </a:p>
          <a:p>
            <a:endParaRPr lang="en-IE" dirty="0"/>
          </a:p>
          <a:p>
            <a:r>
              <a:rPr lang="en-IE" dirty="0" smtClean="0"/>
              <a:t>Area in which most mistakes occur and financial corrections applied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dirty="0" smtClean="0"/>
              <a:t>Methods used ( depending on size etc.) include Frameworks, Open or Restricted Requests for quotes/ e-tenders / OJEU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dirty="0" smtClean="0"/>
              <a:t>LA’s  as public bodies </a:t>
            </a:r>
            <a:r>
              <a:rPr lang="en-IE" dirty="0"/>
              <a:t>carrying out </a:t>
            </a:r>
            <a:r>
              <a:rPr lang="en-IE" dirty="0" smtClean="0"/>
              <a:t>procurement, </a:t>
            </a:r>
            <a:r>
              <a:rPr lang="en-IE" dirty="0"/>
              <a:t>are subject to 2004 national guidelines or </a:t>
            </a:r>
            <a:r>
              <a:rPr lang="en-IE" dirty="0" smtClean="0"/>
              <a:t>Corporate </a:t>
            </a:r>
            <a:r>
              <a:rPr lang="en-IE" dirty="0"/>
              <a:t>guidance if more restrictive.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8893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Procurement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 lvl="0"/>
            <a:r>
              <a:rPr lang="en-IE" sz="2500" dirty="0">
                <a:solidFill>
                  <a:prstClr val="black"/>
                </a:solidFill>
              </a:rPr>
              <a:t>For audit purposes the national guidelines are interpreted as rules and the basic requirements are as </a:t>
            </a:r>
            <a:r>
              <a:rPr lang="en-IE" sz="2500" dirty="0" smtClean="0">
                <a:solidFill>
                  <a:prstClr val="black"/>
                </a:solidFill>
              </a:rPr>
              <a:t>follows ( under EU thresholds)</a:t>
            </a:r>
            <a:endParaRPr lang="en-IE" sz="2500" dirty="0">
              <a:solidFill>
                <a:prstClr val="black"/>
              </a:solidFill>
            </a:endParaRPr>
          </a:p>
          <a:p>
            <a:pPr lvl="0"/>
            <a:r>
              <a:rPr lang="en-IE" sz="2500" dirty="0">
                <a:solidFill>
                  <a:prstClr val="black"/>
                </a:solidFill>
              </a:rPr>
              <a:t>&lt;€5,000 one verbal quote minimum</a:t>
            </a:r>
          </a:p>
          <a:p>
            <a:pPr lvl="0"/>
            <a:r>
              <a:rPr lang="en-IE" sz="2500" dirty="0">
                <a:solidFill>
                  <a:prstClr val="black"/>
                </a:solidFill>
              </a:rPr>
              <a:t>€5,000 to €25,000 three written quotes </a:t>
            </a:r>
            <a:r>
              <a:rPr lang="en-IE" sz="2500" u="sng" dirty="0">
                <a:solidFill>
                  <a:prstClr val="black"/>
                </a:solidFill>
              </a:rPr>
              <a:t>sought</a:t>
            </a:r>
            <a:r>
              <a:rPr lang="en-IE" sz="2500" dirty="0">
                <a:solidFill>
                  <a:prstClr val="black"/>
                </a:solidFill>
              </a:rPr>
              <a:t>. A competitive process would be the minimum expectation</a:t>
            </a:r>
          </a:p>
          <a:p>
            <a:pPr lvl="0"/>
            <a:r>
              <a:rPr lang="en-IE" sz="2500" dirty="0">
                <a:solidFill>
                  <a:prstClr val="black"/>
                </a:solidFill>
              </a:rPr>
              <a:t>&gt;€25,000 </a:t>
            </a:r>
            <a:r>
              <a:rPr lang="en-IE" sz="2500" dirty="0" smtClean="0">
                <a:solidFill>
                  <a:prstClr val="black"/>
                </a:solidFill>
              </a:rPr>
              <a:t>to the EU threshold E-tenders </a:t>
            </a:r>
            <a:r>
              <a:rPr lang="en-IE" sz="2500" dirty="0">
                <a:solidFill>
                  <a:prstClr val="black"/>
                </a:solidFill>
              </a:rPr>
              <a:t>must be </a:t>
            </a:r>
            <a:r>
              <a:rPr lang="en-IE" sz="2500" dirty="0" smtClean="0">
                <a:solidFill>
                  <a:prstClr val="black"/>
                </a:solidFill>
              </a:rPr>
              <a:t>used ( for supplies &amp; services)</a:t>
            </a:r>
          </a:p>
          <a:p>
            <a:pPr lvl="0"/>
            <a:r>
              <a:rPr lang="en-IE" sz="2500" dirty="0" smtClean="0">
                <a:solidFill>
                  <a:prstClr val="black"/>
                </a:solidFill>
              </a:rPr>
              <a:t>Failure </a:t>
            </a:r>
            <a:r>
              <a:rPr lang="en-IE" sz="2500" dirty="0">
                <a:solidFill>
                  <a:prstClr val="black"/>
                </a:solidFill>
              </a:rPr>
              <a:t>to comply with own Corporate requirements, if stricter, would attract audit comment but not correction if national guidance is complied with.</a:t>
            </a:r>
          </a:p>
          <a:p>
            <a:pPr lvl="0"/>
            <a:r>
              <a:rPr lang="en-IE" sz="2500" dirty="0">
                <a:solidFill>
                  <a:prstClr val="black"/>
                </a:solidFill>
              </a:rPr>
              <a:t>Corporate  guidance should comply with national guidance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6715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IE" b="1" dirty="0"/>
              <a:t>Procurement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en-IE" sz="1800" dirty="0"/>
              <a:t>Thresholds (exclusive of VAT) above which advertising of </a:t>
            </a:r>
            <a:r>
              <a:rPr lang="en-IE" sz="1800" dirty="0" smtClean="0"/>
              <a:t>contracts in </a:t>
            </a:r>
            <a:r>
              <a:rPr lang="en-IE" sz="1800" dirty="0"/>
              <a:t>the Official Journal of the EU is obligatory, applicable from </a:t>
            </a:r>
            <a:r>
              <a:rPr lang="en-IE" sz="1800" dirty="0" smtClean="0"/>
              <a:t>1 January 2016 :</a:t>
            </a:r>
          </a:p>
          <a:p>
            <a:endParaRPr lang="en-IE" sz="1800" dirty="0"/>
          </a:p>
          <a:p>
            <a:endParaRPr lang="en-IE" sz="1800" dirty="0"/>
          </a:p>
          <a:p>
            <a:endParaRPr lang="en-I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00808"/>
            <a:ext cx="7128792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615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IE" b="1" dirty="0" smtClean="0"/>
              <a:t>Procurement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Autofit/>
          </a:bodyPr>
          <a:lstStyle/>
          <a:p>
            <a:r>
              <a:rPr lang="en-IE" sz="2800" dirty="0" smtClean="0"/>
              <a:t>MA advice would be to refrain, where possible, from using LA direct Labour – if claiming these staff costs then timesheets required where staff not engaged 100% on project</a:t>
            </a:r>
          </a:p>
          <a:p>
            <a:r>
              <a:rPr lang="en-IE" sz="2800" dirty="0" smtClean="0"/>
              <a:t>Procured Contracts easier to audit </a:t>
            </a:r>
          </a:p>
          <a:p>
            <a:r>
              <a:rPr lang="en-IE" sz="2800" dirty="0" smtClean="0"/>
              <a:t>Document every stage of whatever Procurement process is utilised – keep scanned copies of correspondence sent e.g. unsuccessful tenderers </a:t>
            </a:r>
          </a:p>
          <a:p>
            <a:r>
              <a:rPr lang="en-IE" sz="2800" dirty="0" smtClean="0"/>
              <a:t>Verbal quotes – note time of phone call, who you spoke to and price </a:t>
            </a:r>
          </a:p>
        </p:txBody>
      </p:sp>
    </p:spTree>
    <p:extLst>
      <p:ext uri="{BB962C8B-B14F-4D97-AF65-F5344CB8AC3E}">
        <p14:creationId xmlns:p14="http://schemas.microsoft.com/office/powerpoint/2010/main" val="419813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Procurement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endParaRPr lang="en-IE" sz="2800" dirty="0" smtClean="0"/>
          </a:p>
          <a:p>
            <a:r>
              <a:rPr lang="en-IE" sz="2800" dirty="0" smtClean="0"/>
              <a:t>RFT’s </a:t>
            </a:r>
            <a:r>
              <a:rPr lang="en-IE" sz="2800" dirty="0"/>
              <a:t>– logos on adverts, all communications between LA and tenderers </a:t>
            </a:r>
            <a:r>
              <a:rPr lang="en-IE" sz="2800" dirty="0" smtClean="0"/>
              <a:t>etc. </a:t>
            </a:r>
            <a:r>
              <a:rPr lang="en-IE" sz="2800" dirty="0"/>
              <a:t>– no logos means costs ineligible for co-funding</a:t>
            </a:r>
          </a:p>
          <a:p>
            <a:r>
              <a:rPr lang="en-IE" sz="2800" dirty="0" smtClean="0"/>
              <a:t>Keep </a:t>
            </a:r>
            <a:r>
              <a:rPr lang="en-IE" sz="2800" dirty="0"/>
              <a:t>Schedule of Contracts updated and complete with each Grant request</a:t>
            </a:r>
          </a:p>
          <a:p>
            <a:r>
              <a:rPr lang="en-IE" sz="2800" dirty="0" smtClean="0"/>
              <a:t>Make </a:t>
            </a:r>
            <a:r>
              <a:rPr lang="en-IE" sz="2800" dirty="0"/>
              <a:t>use of your Procurement Unit / Officer and heed their </a:t>
            </a:r>
            <a:r>
              <a:rPr lang="en-IE" sz="2800" dirty="0" smtClean="0"/>
              <a:t>advice</a:t>
            </a:r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2009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IE" b="1" dirty="0" smtClean="0"/>
              <a:t>Procurement-  Advice / Contacts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/>
          </a:bodyPr>
          <a:lstStyle/>
          <a:p>
            <a:r>
              <a:rPr lang="en-IE" sz="3000" dirty="0" smtClean="0">
                <a:hlinkClick r:id="rId2"/>
              </a:rPr>
              <a:t>www.procurement.ie</a:t>
            </a:r>
            <a:endParaRPr lang="en-IE" sz="3000" dirty="0" smtClean="0"/>
          </a:p>
          <a:p>
            <a:r>
              <a:rPr lang="en-IE" sz="3000" dirty="0" smtClean="0"/>
              <a:t>LA own Procurement Officer/ Unit</a:t>
            </a:r>
          </a:p>
          <a:p>
            <a:pPr lvl="0"/>
            <a:r>
              <a:rPr lang="en-IE" sz="2000" b="1" u="sng" dirty="0">
                <a:solidFill>
                  <a:prstClr val="black"/>
                </a:solidFill>
              </a:rPr>
              <a:t>NWRA</a:t>
            </a:r>
            <a:r>
              <a:rPr lang="en-IE" sz="2000" dirty="0">
                <a:solidFill>
                  <a:prstClr val="black"/>
                </a:solidFill>
              </a:rPr>
              <a:t> : 	Brendan Mooney, Auditor</a:t>
            </a:r>
          </a:p>
          <a:p>
            <a:pPr marL="0" lvl="0" indent="0">
              <a:buNone/>
            </a:pPr>
            <a:r>
              <a:rPr lang="en-IE" sz="2000" dirty="0">
                <a:solidFill>
                  <a:prstClr val="black"/>
                </a:solidFill>
              </a:rPr>
              <a:t>		Tel 094 9877251, email: </a:t>
            </a:r>
            <a:r>
              <a:rPr lang="en-IE" sz="2000" dirty="0">
                <a:solidFill>
                  <a:prstClr val="black"/>
                </a:solidFill>
                <a:hlinkClick r:id="rId3"/>
              </a:rPr>
              <a:t>bmooney@nwra.ie</a:t>
            </a:r>
            <a:r>
              <a:rPr lang="en-IE" sz="2000" dirty="0">
                <a:solidFill>
                  <a:prstClr val="black"/>
                </a:solidFill>
              </a:rPr>
              <a:t>  </a:t>
            </a:r>
          </a:p>
          <a:p>
            <a:pPr marL="0" lvl="0" indent="0">
              <a:buNone/>
            </a:pPr>
            <a:r>
              <a:rPr lang="en-IE" sz="2000" dirty="0">
                <a:solidFill>
                  <a:prstClr val="black"/>
                </a:solidFill>
              </a:rPr>
              <a:t>		Gerardine Lafferty, Assistant Staff Officer </a:t>
            </a:r>
          </a:p>
          <a:p>
            <a:pPr marL="0" lvl="0" indent="0">
              <a:buNone/>
            </a:pPr>
            <a:r>
              <a:rPr lang="en-IE" sz="2000" dirty="0">
                <a:solidFill>
                  <a:prstClr val="black"/>
                </a:solidFill>
              </a:rPr>
              <a:t>		Tel 094 9877014, email: </a:t>
            </a:r>
            <a:r>
              <a:rPr lang="en-IE" sz="2000" dirty="0" smtClean="0">
                <a:solidFill>
                  <a:prstClr val="black"/>
                </a:solidFill>
                <a:hlinkClick r:id="rId4"/>
              </a:rPr>
              <a:t>glafferty@nwra.ie</a:t>
            </a:r>
            <a:r>
              <a:rPr lang="en-IE" sz="2000" dirty="0" smtClean="0">
                <a:solidFill>
                  <a:prstClr val="black"/>
                </a:solidFill>
              </a:rPr>
              <a:t>  </a:t>
            </a:r>
            <a:endParaRPr lang="en-IE" sz="20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n-IE" sz="2000" dirty="0">
              <a:solidFill>
                <a:prstClr val="black"/>
              </a:solidFill>
            </a:endParaRPr>
          </a:p>
          <a:p>
            <a:pPr lvl="0"/>
            <a:r>
              <a:rPr lang="en-IE" sz="2000" b="1" u="sng" dirty="0">
                <a:solidFill>
                  <a:prstClr val="black"/>
                </a:solidFill>
              </a:rPr>
              <a:t>SRA</a:t>
            </a:r>
            <a:r>
              <a:rPr lang="en-IE" sz="2000" dirty="0">
                <a:solidFill>
                  <a:prstClr val="black"/>
                </a:solidFill>
              </a:rPr>
              <a:t> :		Vincent Dunphy, Programme Executive</a:t>
            </a:r>
          </a:p>
          <a:p>
            <a:pPr marL="0" lvl="0" indent="0">
              <a:buNone/>
            </a:pPr>
            <a:r>
              <a:rPr lang="en-IE" sz="2000" dirty="0">
                <a:solidFill>
                  <a:prstClr val="black"/>
                </a:solidFill>
              </a:rPr>
              <a:t>		Tel 051 860700, email: </a:t>
            </a:r>
            <a:r>
              <a:rPr lang="en-IE" sz="2000" dirty="0">
                <a:solidFill>
                  <a:prstClr val="black"/>
                </a:solidFill>
                <a:hlinkClick r:id="rId5"/>
              </a:rPr>
              <a:t>vdunphy@southernassembly.ie</a:t>
            </a:r>
            <a:r>
              <a:rPr lang="en-IE" sz="2000" dirty="0">
                <a:solidFill>
                  <a:prstClr val="black"/>
                </a:solidFill>
              </a:rPr>
              <a:t> </a:t>
            </a:r>
          </a:p>
          <a:p>
            <a:pPr marL="0" lvl="0" indent="0">
              <a:buNone/>
            </a:pPr>
            <a:r>
              <a:rPr lang="en-IE" sz="2000" dirty="0">
                <a:solidFill>
                  <a:prstClr val="black"/>
                </a:solidFill>
              </a:rPr>
              <a:t>		(Waterford &amp; Cork Gateways, Mallow, Ennis &amp;Wexford </a:t>
            </a:r>
            <a:r>
              <a:rPr lang="en-IE" sz="2000" dirty="0" smtClean="0">
                <a:solidFill>
                  <a:prstClr val="black"/>
                </a:solidFill>
              </a:rPr>
              <a:t>Hubs</a:t>
            </a:r>
            <a:r>
              <a:rPr lang="en-IE" sz="2000" dirty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r>
              <a:rPr lang="en-IE" sz="2000" dirty="0">
                <a:solidFill>
                  <a:prstClr val="black"/>
                </a:solidFill>
              </a:rPr>
              <a:t>		Sonja Maurus, Programme Executive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IE" sz="2000" dirty="0">
                <a:solidFill>
                  <a:prstClr val="black"/>
                </a:solidFill>
              </a:rPr>
              <a:t>		Tel 051 860700, email: </a:t>
            </a:r>
            <a:r>
              <a:rPr lang="en-IE" sz="2000" dirty="0">
                <a:solidFill>
                  <a:prstClr val="black"/>
                </a:solidFill>
                <a:hlinkClick r:id="rId6"/>
              </a:rPr>
              <a:t>smaurus@southernassembly.ie</a:t>
            </a:r>
            <a:r>
              <a:rPr lang="en-IE" sz="2000" dirty="0">
                <a:solidFill>
                  <a:prstClr val="black"/>
                </a:solidFill>
              </a:rPr>
              <a:t> 		</a:t>
            </a:r>
            <a:r>
              <a:rPr lang="en-IE" sz="2000" dirty="0" smtClean="0">
                <a:solidFill>
                  <a:prstClr val="black"/>
                </a:solidFill>
              </a:rPr>
              <a:t>	(</a:t>
            </a:r>
            <a:r>
              <a:rPr lang="en-IE" sz="2000" dirty="0">
                <a:solidFill>
                  <a:prstClr val="black"/>
                </a:solidFill>
              </a:rPr>
              <a:t>Dublin &amp; Limerick Gateways, Tralee &amp; Kilkenny Hubs)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8557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335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S&amp;E and BMW Regional Operational Programmes 14 – 20 </vt:lpstr>
      <vt:lpstr>Procurement</vt:lpstr>
      <vt:lpstr>Procurement</vt:lpstr>
      <vt:lpstr>Procurement</vt:lpstr>
      <vt:lpstr>Procurement</vt:lpstr>
      <vt:lpstr>Procurement</vt:lpstr>
      <vt:lpstr>Procurement</vt:lpstr>
      <vt:lpstr>Procurement-  Advice / Contacts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Oonagh Hearne</dc:creator>
  <cp:lastModifiedBy>vdunphy</cp:lastModifiedBy>
  <cp:revision>31</cp:revision>
  <dcterms:created xsi:type="dcterms:W3CDTF">2014-11-24T17:09:39Z</dcterms:created>
  <dcterms:modified xsi:type="dcterms:W3CDTF">2016-04-20T11:53:55Z</dcterms:modified>
</cp:coreProperties>
</file>