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61" r:id="rId3"/>
    <p:sldId id="264" r:id="rId4"/>
    <p:sldId id="257" r:id="rId5"/>
    <p:sldId id="262" r:id="rId6"/>
    <p:sldId id="271" r:id="rId7"/>
    <p:sldId id="258" r:id="rId8"/>
    <p:sldId id="269" r:id="rId9"/>
    <p:sldId id="270" r:id="rId10"/>
    <p:sldId id="259" r:id="rId11"/>
    <p:sldId id="263" r:id="rId12"/>
    <p:sldId id="268" r:id="rId13"/>
    <p:sldId id="265" r:id="rId14"/>
    <p:sldId id="26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0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418E6F-4296-412B-9C54-994AE601D2FD}" type="datetimeFigureOut">
              <a:rPr lang="en-IE" smtClean="0"/>
              <a:t>26/11/2014</a:t>
            </a:fld>
            <a:endParaRPr lang="en-IE"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E"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647A77-7C48-4059-A707-AD4DCA7E1BF1}" type="slidenum">
              <a:rPr lang="en-IE" smtClean="0"/>
              <a:t>‹#›</a:t>
            </a:fld>
            <a:endParaRPr lang="en-IE" dirty="0"/>
          </a:p>
        </p:txBody>
      </p:sp>
    </p:spTree>
    <p:extLst>
      <p:ext uri="{BB962C8B-B14F-4D97-AF65-F5344CB8AC3E}">
        <p14:creationId xmlns:p14="http://schemas.microsoft.com/office/powerpoint/2010/main" val="240052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p:spPr>
        <p:txBody>
          <a:bodyPr/>
          <a:lstStyle/>
          <a:p>
            <a:endParaRPr lang="en-IE" altLang="en-US" dirty="0" smtClean="0"/>
          </a:p>
        </p:txBody>
      </p:sp>
      <p:sp>
        <p:nvSpPr>
          <p:cNvPr id="41988" name="Slide Number Placeholder 3"/>
          <p:cNvSpPr>
            <a:spLocks noGrp="1"/>
          </p:cNvSpPr>
          <p:nvPr>
            <p:ph type="sldNum" sz="quarter" idx="5"/>
          </p:nvPr>
        </p:nvSpPr>
        <p:spPr>
          <a:noFill/>
        </p:spPr>
        <p:txBody>
          <a:bodyPr/>
          <a:lstStyle>
            <a:lvl1pPr defTabSz="912813" eaLnBrk="0" hangingPunct="0">
              <a:spcBef>
                <a:spcPct val="30000"/>
              </a:spcBef>
              <a:defRPr sz="1200">
                <a:solidFill>
                  <a:schemeClr val="tx1"/>
                </a:solidFill>
                <a:latin typeface="Arial" charset="0"/>
              </a:defRPr>
            </a:lvl1pPr>
            <a:lvl2pPr marL="731838" indent="-280988" defTabSz="912813" eaLnBrk="0" hangingPunct="0">
              <a:spcBef>
                <a:spcPct val="30000"/>
              </a:spcBef>
              <a:defRPr sz="1200">
                <a:solidFill>
                  <a:schemeClr val="tx1"/>
                </a:solidFill>
                <a:latin typeface="Arial" charset="0"/>
              </a:defRPr>
            </a:lvl2pPr>
            <a:lvl3pPr marL="1127125" indent="-225425" defTabSz="912813" eaLnBrk="0" hangingPunct="0">
              <a:spcBef>
                <a:spcPct val="30000"/>
              </a:spcBef>
              <a:defRPr sz="1200">
                <a:solidFill>
                  <a:schemeClr val="tx1"/>
                </a:solidFill>
                <a:latin typeface="Arial" charset="0"/>
              </a:defRPr>
            </a:lvl3pPr>
            <a:lvl4pPr marL="1577975" indent="-225425" defTabSz="912813" eaLnBrk="0" hangingPunct="0">
              <a:spcBef>
                <a:spcPct val="30000"/>
              </a:spcBef>
              <a:defRPr sz="1200">
                <a:solidFill>
                  <a:schemeClr val="tx1"/>
                </a:solidFill>
                <a:latin typeface="Arial" charset="0"/>
              </a:defRPr>
            </a:lvl4pPr>
            <a:lvl5pPr marL="2030413" indent="-225425" defTabSz="912813" eaLnBrk="0" hangingPunct="0">
              <a:spcBef>
                <a:spcPct val="30000"/>
              </a:spcBef>
              <a:defRPr sz="1200">
                <a:solidFill>
                  <a:schemeClr val="tx1"/>
                </a:solidFill>
                <a:latin typeface="Arial" charset="0"/>
              </a:defRPr>
            </a:lvl5pPr>
            <a:lvl6pPr marL="2487613" indent="-225425" defTabSz="912813" eaLnBrk="0" fontAlgn="base" hangingPunct="0">
              <a:spcBef>
                <a:spcPct val="30000"/>
              </a:spcBef>
              <a:spcAft>
                <a:spcPct val="0"/>
              </a:spcAft>
              <a:defRPr sz="1200">
                <a:solidFill>
                  <a:schemeClr val="tx1"/>
                </a:solidFill>
                <a:latin typeface="Arial" charset="0"/>
              </a:defRPr>
            </a:lvl6pPr>
            <a:lvl7pPr marL="2944813" indent="-225425" defTabSz="912813" eaLnBrk="0" fontAlgn="base" hangingPunct="0">
              <a:spcBef>
                <a:spcPct val="30000"/>
              </a:spcBef>
              <a:spcAft>
                <a:spcPct val="0"/>
              </a:spcAft>
              <a:defRPr sz="1200">
                <a:solidFill>
                  <a:schemeClr val="tx1"/>
                </a:solidFill>
                <a:latin typeface="Arial" charset="0"/>
              </a:defRPr>
            </a:lvl7pPr>
            <a:lvl8pPr marL="3402013" indent="-225425" defTabSz="912813" eaLnBrk="0" fontAlgn="base" hangingPunct="0">
              <a:spcBef>
                <a:spcPct val="30000"/>
              </a:spcBef>
              <a:spcAft>
                <a:spcPct val="0"/>
              </a:spcAft>
              <a:defRPr sz="1200">
                <a:solidFill>
                  <a:schemeClr val="tx1"/>
                </a:solidFill>
                <a:latin typeface="Arial" charset="0"/>
              </a:defRPr>
            </a:lvl8pPr>
            <a:lvl9pPr marL="3859213" indent="-225425" defTabSz="912813"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086B06BE-64A1-4FDA-95C4-8C402E2E581E}" type="slidenum">
              <a:rPr lang="en-US" altLang="en-US" smtClean="0"/>
              <a:pPr eaLnBrk="1" hangingPunct="1">
                <a:spcBef>
                  <a:spcPct val="0"/>
                </a:spcBef>
              </a:pPr>
              <a:t>14</a:t>
            </a:fld>
            <a:endParaRPr lang="en-US" alt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A9C0D3AF-B024-402C-AA7F-D47129DC1B99}" type="datetimeFigureOut">
              <a:rPr lang="en-IE" smtClean="0"/>
              <a:t>26/11/2014</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45625D84-0C34-4830-A3B6-ACAD7E0C3101}" type="slidenum">
              <a:rPr lang="en-IE" smtClean="0"/>
              <a:t>‹#›</a:t>
            </a:fld>
            <a:endParaRPr lang="en-IE" dirty="0"/>
          </a:p>
        </p:txBody>
      </p:sp>
    </p:spTree>
    <p:extLst>
      <p:ext uri="{BB962C8B-B14F-4D97-AF65-F5344CB8AC3E}">
        <p14:creationId xmlns:p14="http://schemas.microsoft.com/office/powerpoint/2010/main" val="1359511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A9C0D3AF-B024-402C-AA7F-D47129DC1B99}" type="datetimeFigureOut">
              <a:rPr lang="en-IE" smtClean="0"/>
              <a:t>26/11/2014</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45625D84-0C34-4830-A3B6-ACAD7E0C3101}" type="slidenum">
              <a:rPr lang="en-IE" smtClean="0"/>
              <a:t>‹#›</a:t>
            </a:fld>
            <a:endParaRPr lang="en-IE" dirty="0"/>
          </a:p>
        </p:txBody>
      </p:sp>
    </p:spTree>
    <p:extLst>
      <p:ext uri="{BB962C8B-B14F-4D97-AF65-F5344CB8AC3E}">
        <p14:creationId xmlns:p14="http://schemas.microsoft.com/office/powerpoint/2010/main" val="3685979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A9C0D3AF-B024-402C-AA7F-D47129DC1B99}" type="datetimeFigureOut">
              <a:rPr lang="en-IE" smtClean="0"/>
              <a:t>26/11/2014</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45625D84-0C34-4830-A3B6-ACAD7E0C3101}" type="slidenum">
              <a:rPr lang="en-IE" smtClean="0"/>
              <a:t>‹#›</a:t>
            </a:fld>
            <a:endParaRPr lang="en-IE" dirty="0"/>
          </a:p>
        </p:txBody>
      </p:sp>
    </p:spTree>
    <p:extLst>
      <p:ext uri="{BB962C8B-B14F-4D97-AF65-F5344CB8AC3E}">
        <p14:creationId xmlns:p14="http://schemas.microsoft.com/office/powerpoint/2010/main" val="9868190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1331913" y="457200"/>
            <a:ext cx="7354887" cy="811213"/>
          </a:xfrm>
        </p:spPr>
        <p:txBody>
          <a:bodyPr/>
          <a:lstStyle/>
          <a:p>
            <a:r>
              <a:rPr lang="en-US" smtClean="0"/>
              <a:t>Click to edit Master title style</a:t>
            </a:r>
            <a:endParaRPr lang="en-IE"/>
          </a:p>
        </p:txBody>
      </p:sp>
      <p:sp>
        <p:nvSpPr>
          <p:cNvPr id="3" name="Text Placeholder 2"/>
          <p:cNvSpPr>
            <a:spLocks noGrp="1"/>
          </p:cNvSpPr>
          <p:nvPr>
            <p:ph type="body" sz="half" idx="1"/>
          </p:nvPr>
        </p:nvSpPr>
        <p:spPr>
          <a:xfrm>
            <a:off x="395288" y="1700213"/>
            <a:ext cx="8229600" cy="2047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395288" y="3900488"/>
            <a:ext cx="8229600" cy="2047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Tree>
    <p:extLst>
      <p:ext uri="{BB962C8B-B14F-4D97-AF65-F5344CB8AC3E}">
        <p14:creationId xmlns:p14="http://schemas.microsoft.com/office/powerpoint/2010/main" val="320611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A9C0D3AF-B024-402C-AA7F-D47129DC1B99}" type="datetimeFigureOut">
              <a:rPr lang="en-IE" smtClean="0"/>
              <a:t>26/11/2014</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45625D84-0C34-4830-A3B6-ACAD7E0C3101}" type="slidenum">
              <a:rPr lang="en-IE" smtClean="0"/>
              <a:t>‹#›</a:t>
            </a:fld>
            <a:endParaRPr lang="en-IE" dirty="0"/>
          </a:p>
        </p:txBody>
      </p:sp>
    </p:spTree>
    <p:extLst>
      <p:ext uri="{BB962C8B-B14F-4D97-AF65-F5344CB8AC3E}">
        <p14:creationId xmlns:p14="http://schemas.microsoft.com/office/powerpoint/2010/main" val="2201938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C0D3AF-B024-402C-AA7F-D47129DC1B99}" type="datetimeFigureOut">
              <a:rPr lang="en-IE" smtClean="0"/>
              <a:t>26/11/2014</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45625D84-0C34-4830-A3B6-ACAD7E0C3101}" type="slidenum">
              <a:rPr lang="en-IE" smtClean="0"/>
              <a:t>‹#›</a:t>
            </a:fld>
            <a:endParaRPr lang="en-IE" dirty="0"/>
          </a:p>
        </p:txBody>
      </p:sp>
    </p:spTree>
    <p:extLst>
      <p:ext uri="{BB962C8B-B14F-4D97-AF65-F5344CB8AC3E}">
        <p14:creationId xmlns:p14="http://schemas.microsoft.com/office/powerpoint/2010/main" val="2677969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A9C0D3AF-B024-402C-AA7F-D47129DC1B99}" type="datetimeFigureOut">
              <a:rPr lang="en-IE" smtClean="0"/>
              <a:t>26/11/2014</a:t>
            </a:fld>
            <a:endParaRPr lang="en-IE" dirty="0"/>
          </a:p>
        </p:txBody>
      </p:sp>
      <p:sp>
        <p:nvSpPr>
          <p:cNvPr id="6" name="Footer Placeholder 5"/>
          <p:cNvSpPr>
            <a:spLocks noGrp="1"/>
          </p:cNvSpPr>
          <p:nvPr>
            <p:ph type="ftr" sz="quarter" idx="11"/>
          </p:nvPr>
        </p:nvSpPr>
        <p:spPr/>
        <p:txBody>
          <a:bodyPr/>
          <a:lstStyle/>
          <a:p>
            <a:endParaRPr lang="en-IE" dirty="0"/>
          </a:p>
        </p:txBody>
      </p:sp>
      <p:sp>
        <p:nvSpPr>
          <p:cNvPr id="7" name="Slide Number Placeholder 6"/>
          <p:cNvSpPr>
            <a:spLocks noGrp="1"/>
          </p:cNvSpPr>
          <p:nvPr>
            <p:ph type="sldNum" sz="quarter" idx="12"/>
          </p:nvPr>
        </p:nvSpPr>
        <p:spPr/>
        <p:txBody>
          <a:bodyPr/>
          <a:lstStyle/>
          <a:p>
            <a:fld id="{45625D84-0C34-4830-A3B6-ACAD7E0C3101}" type="slidenum">
              <a:rPr lang="en-IE" smtClean="0"/>
              <a:t>‹#›</a:t>
            </a:fld>
            <a:endParaRPr lang="en-IE" dirty="0"/>
          </a:p>
        </p:txBody>
      </p:sp>
    </p:spTree>
    <p:extLst>
      <p:ext uri="{BB962C8B-B14F-4D97-AF65-F5344CB8AC3E}">
        <p14:creationId xmlns:p14="http://schemas.microsoft.com/office/powerpoint/2010/main" val="1612041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A9C0D3AF-B024-402C-AA7F-D47129DC1B99}" type="datetimeFigureOut">
              <a:rPr lang="en-IE" smtClean="0"/>
              <a:t>26/11/2014</a:t>
            </a:fld>
            <a:endParaRPr lang="en-IE" dirty="0"/>
          </a:p>
        </p:txBody>
      </p:sp>
      <p:sp>
        <p:nvSpPr>
          <p:cNvPr id="8" name="Footer Placeholder 7"/>
          <p:cNvSpPr>
            <a:spLocks noGrp="1"/>
          </p:cNvSpPr>
          <p:nvPr>
            <p:ph type="ftr" sz="quarter" idx="11"/>
          </p:nvPr>
        </p:nvSpPr>
        <p:spPr/>
        <p:txBody>
          <a:bodyPr/>
          <a:lstStyle/>
          <a:p>
            <a:endParaRPr lang="en-IE" dirty="0"/>
          </a:p>
        </p:txBody>
      </p:sp>
      <p:sp>
        <p:nvSpPr>
          <p:cNvPr id="9" name="Slide Number Placeholder 8"/>
          <p:cNvSpPr>
            <a:spLocks noGrp="1"/>
          </p:cNvSpPr>
          <p:nvPr>
            <p:ph type="sldNum" sz="quarter" idx="12"/>
          </p:nvPr>
        </p:nvSpPr>
        <p:spPr/>
        <p:txBody>
          <a:bodyPr/>
          <a:lstStyle/>
          <a:p>
            <a:fld id="{45625D84-0C34-4830-A3B6-ACAD7E0C3101}" type="slidenum">
              <a:rPr lang="en-IE" smtClean="0"/>
              <a:t>‹#›</a:t>
            </a:fld>
            <a:endParaRPr lang="en-IE" dirty="0"/>
          </a:p>
        </p:txBody>
      </p:sp>
    </p:spTree>
    <p:extLst>
      <p:ext uri="{BB962C8B-B14F-4D97-AF65-F5344CB8AC3E}">
        <p14:creationId xmlns:p14="http://schemas.microsoft.com/office/powerpoint/2010/main" val="2687408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A9C0D3AF-B024-402C-AA7F-D47129DC1B99}" type="datetimeFigureOut">
              <a:rPr lang="en-IE" smtClean="0"/>
              <a:t>26/11/2014</a:t>
            </a:fld>
            <a:endParaRPr lang="en-IE" dirty="0"/>
          </a:p>
        </p:txBody>
      </p:sp>
      <p:sp>
        <p:nvSpPr>
          <p:cNvPr id="4" name="Footer Placeholder 3"/>
          <p:cNvSpPr>
            <a:spLocks noGrp="1"/>
          </p:cNvSpPr>
          <p:nvPr>
            <p:ph type="ftr" sz="quarter" idx="11"/>
          </p:nvPr>
        </p:nvSpPr>
        <p:spPr/>
        <p:txBody>
          <a:bodyPr/>
          <a:lstStyle/>
          <a:p>
            <a:endParaRPr lang="en-IE" dirty="0"/>
          </a:p>
        </p:txBody>
      </p:sp>
      <p:sp>
        <p:nvSpPr>
          <p:cNvPr id="5" name="Slide Number Placeholder 4"/>
          <p:cNvSpPr>
            <a:spLocks noGrp="1"/>
          </p:cNvSpPr>
          <p:nvPr>
            <p:ph type="sldNum" sz="quarter" idx="12"/>
          </p:nvPr>
        </p:nvSpPr>
        <p:spPr/>
        <p:txBody>
          <a:bodyPr/>
          <a:lstStyle/>
          <a:p>
            <a:fld id="{45625D84-0C34-4830-A3B6-ACAD7E0C3101}" type="slidenum">
              <a:rPr lang="en-IE" smtClean="0"/>
              <a:t>‹#›</a:t>
            </a:fld>
            <a:endParaRPr lang="en-IE" dirty="0"/>
          </a:p>
        </p:txBody>
      </p:sp>
    </p:spTree>
    <p:extLst>
      <p:ext uri="{BB962C8B-B14F-4D97-AF65-F5344CB8AC3E}">
        <p14:creationId xmlns:p14="http://schemas.microsoft.com/office/powerpoint/2010/main" val="2116756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C0D3AF-B024-402C-AA7F-D47129DC1B99}" type="datetimeFigureOut">
              <a:rPr lang="en-IE" smtClean="0"/>
              <a:t>26/11/2014</a:t>
            </a:fld>
            <a:endParaRPr lang="en-IE" dirty="0"/>
          </a:p>
        </p:txBody>
      </p:sp>
      <p:sp>
        <p:nvSpPr>
          <p:cNvPr id="3" name="Footer Placeholder 2"/>
          <p:cNvSpPr>
            <a:spLocks noGrp="1"/>
          </p:cNvSpPr>
          <p:nvPr>
            <p:ph type="ftr" sz="quarter" idx="11"/>
          </p:nvPr>
        </p:nvSpPr>
        <p:spPr/>
        <p:txBody>
          <a:bodyPr/>
          <a:lstStyle/>
          <a:p>
            <a:endParaRPr lang="en-IE" dirty="0"/>
          </a:p>
        </p:txBody>
      </p:sp>
      <p:sp>
        <p:nvSpPr>
          <p:cNvPr id="4" name="Slide Number Placeholder 3"/>
          <p:cNvSpPr>
            <a:spLocks noGrp="1"/>
          </p:cNvSpPr>
          <p:nvPr>
            <p:ph type="sldNum" sz="quarter" idx="12"/>
          </p:nvPr>
        </p:nvSpPr>
        <p:spPr/>
        <p:txBody>
          <a:bodyPr/>
          <a:lstStyle/>
          <a:p>
            <a:fld id="{45625D84-0C34-4830-A3B6-ACAD7E0C3101}" type="slidenum">
              <a:rPr lang="en-IE" smtClean="0"/>
              <a:t>‹#›</a:t>
            </a:fld>
            <a:endParaRPr lang="en-IE" dirty="0"/>
          </a:p>
        </p:txBody>
      </p:sp>
    </p:spTree>
    <p:extLst>
      <p:ext uri="{BB962C8B-B14F-4D97-AF65-F5344CB8AC3E}">
        <p14:creationId xmlns:p14="http://schemas.microsoft.com/office/powerpoint/2010/main" val="2774007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C0D3AF-B024-402C-AA7F-D47129DC1B99}" type="datetimeFigureOut">
              <a:rPr lang="en-IE" smtClean="0"/>
              <a:t>26/11/2014</a:t>
            </a:fld>
            <a:endParaRPr lang="en-IE" dirty="0"/>
          </a:p>
        </p:txBody>
      </p:sp>
      <p:sp>
        <p:nvSpPr>
          <p:cNvPr id="6" name="Footer Placeholder 5"/>
          <p:cNvSpPr>
            <a:spLocks noGrp="1"/>
          </p:cNvSpPr>
          <p:nvPr>
            <p:ph type="ftr" sz="quarter" idx="11"/>
          </p:nvPr>
        </p:nvSpPr>
        <p:spPr/>
        <p:txBody>
          <a:bodyPr/>
          <a:lstStyle/>
          <a:p>
            <a:endParaRPr lang="en-IE" dirty="0"/>
          </a:p>
        </p:txBody>
      </p:sp>
      <p:sp>
        <p:nvSpPr>
          <p:cNvPr id="7" name="Slide Number Placeholder 6"/>
          <p:cNvSpPr>
            <a:spLocks noGrp="1"/>
          </p:cNvSpPr>
          <p:nvPr>
            <p:ph type="sldNum" sz="quarter" idx="12"/>
          </p:nvPr>
        </p:nvSpPr>
        <p:spPr/>
        <p:txBody>
          <a:bodyPr/>
          <a:lstStyle/>
          <a:p>
            <a:fld id="{45625D84-0C34-4830-A3B6-ACAD7E0C3101}" type="slidenum">
              <a:rPr lang="en-IE" smtClean="0"/>
              <a:t>‹#›</a:t>
            </a:fld>
            <a:endParaRPr lang="en-IE" dirty="0"/>
          </a:p>
        </p:txBody>
      </p:sp>
    </p:spTree>
    <p:extLst>
      <p:ext uri="{BB962C8B-B14F-4D97-AF65-F5344CB8AC3E}">
        <p14:creationId xmlns:p14="http://schemas.microsoft.com/office/powerpoint/2010/main" val="3324361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C0D3AF-B024-402C-AA7F-D47129DC1B99}" type="datetimeFigureOut">
              <a:rPr lang="en-IE" smtClean="0"/>
              <a:t>26/11/2014</a:t>
            </a:fld>
            <a:endParaRPr lang="en-IE" dirty="0"/>
          </a:p>
        </p:txBody>
      </p:sp>
      <p:sp>
        <p:nvSpPr>
          <p:cNvPr id="6" name="Footer Placeholder 5"/>
          <p:cNvSpPr>
            <a:spLocks noGrp="1"/>
          </p:cNvSpPr>
          <p:nvPr>
            <p:ph type="ftr" sz="quarter" idx="11"/>
          </p:nvPr>
        </p:nvSpPr>
        <p:spPr/>
        <p:txBody>
          <a:bodyPr/>
          <a:lstStyle/>
          <a:p>
            <a:endParaRPr lang="en-IE" dirty="0"/>
          </a:p>
        </p:txBody>
      </p:sp>
      <p:sp>
        <p:nvSpPr>
          <p:cNvPr id="7" name="Slide Number Placeholder 6"/>
          <p:cNvSpPr>
            <a:spLocks noGrp="1"/>
          </p:cNvSpPr>
          <p:nvPr>
            <p:ph type="sldNum" sz="quarter" idx="12"/>
          </p:nvPr>
        </p:nvSpPr>
        <p:spPr/>
        <p:txBody>
          <a:bodyPr/>
          <a:lstStyle/>
          <a:p>
            <a:fld id="{45625D84-0C34-4830-A3B6-ACAD7E0C3101}" type="slidenum">
              <a:rPr lang="en-IE" smtClean="0"/>
              <a:t>‹#›</a:t>
            </a:fld>
            <a:endParaRPr lang="en-IE" dirty="0"/>
          </a:p>
        </p:txBody>
      </p:sp>
    </p:spTree>
    <p:extLst>
      <p:ext uri="{BB962C8B-B14F-4D97-AF65-F5344CB8AC3E}">
        <p14:creationId xmlns:p14="http://schemas.microsoft.com/office/powerpoint/2010/main" val="1352633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C0D3AF-B024-402C-AA7F-D47129DC1B99}" type="datetimeFigureOut">
              <a:rPr lang="en-IE" smtClean="0"/>
              <a:t>26/11/2014</a:t>
            </a:fld>
            <a:endParaRPr lang="en-IE"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625D84-0C34-4830-A3B6-ACAD7E0C3101}" type="slidenum">
              <a:rPr lang="en-IE" smtClean="0"/>
              <a:t>‹#›</a:t>
            </a:fld>
            <a:endParaRPr lang="en-IE" dirty="0"/>
          </a:p>
        </p:txBody>
      </p:sp>
    </p:spTree>
    <p:extLst>
      <p:ext uri="{BB962C8B-B14F-4D97-AF65-F5344CB8AC3E}">
        <p14:creationId xmlns:p14="http://schemas.microsoft.com/office/powerpoint/2010/main" val="12576196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7.emf"/><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4766" y="2132856"/>
            <a:ext cx="8311031" cy="1470025"/>
          </a:xfrm>
        </p:spPr>
        <p:txBody>
          <a:bodyPr>
            <a:normAutofit/>
          </a:bodyPr>
          <a:lstStyle/>
          <a:p>
            <a:r>
              <a:rPr lang="en-IE" sz="3200" b="1" dirty="0" smtClean="0"/>
              <a:t>Ireland Wales Cooperation Programme 2014-20</a:t>
            </a:r>
            <a:endParaRPr lang="en-IE" sz="3200" b="1" dirty="0"/>
          </a:p>
        </p:txBody>
      </p:sp>
      <p:sp>
        <p:nvSpPr>
          <p:cNvPr id="3" name="Subtitle 2"/>
          <p:cNvSpPr>
            <a:spLocks noGrp="1"/>
          </p:cNvSpPr>
          <p:nvPr>
            <p:ph type="subTitle" idx="1"/>
          </p:nvPr>
        </p:nvSpPr>
        <p:spPr>
          <a:xfrm>
            <a:off x="1369882" y="3755277"/>
            <a:ext cx="6400800" cy="1656184"/>
          </a:xfrm>
        </p:spPr>
        <p:txBody>
          <a:bodyPr>
            <a:normAutofit/>
          </a:bodyPr>
          <a:lstStyle/>
          <a:p>
            <a:pPr>
              <a:spcBef>
                <a:spcPts val="0"/>
              </a:spcBef>
            </a:pPr>
            <a:r>
              <a:rPr lang="en-IE" sz="2000" dirty="0" smtClean="0">
                <a:solidFill>
                  <a:schemeClr val="tx1"/>
                </a:solidFill>
              </a:rPr>
              <a:t>Siobhán Rudden</a:t>
            </a:r>
          </a:p>
          <a:p>
            <a:pPr>
              <a:spcBef>
                <a:spcPts val="0"/>
              </a:spcBef>
            </a:pPr>
            <a:r>
              <a:rPr lang="en-IE" sz="2000" dirty="0" smtClean="0">
                <a:solidFill>
                  <a:schemeClr val="tx1"/>
                </a:solidFill>
              </a:rPr>
              <a:t>Development Officer</a:t>
            </a:r>
          </a:p>
          <a:p>
            <a:pPr>
              <a:spcBef>
                <a:spcPts val="0"/>
              </a:spcBef>
            </a:pPr>
            <a:endParaRPr lang="en-IE" sz="1200" dirty="0" smtClean="0">
              <a:solidFill>
                <a:schemeClr val="tx1"/>
              </a:solidFill>
            </a:endParaRPr>
          </a:p>
          <a:p>
            <a:pPr>
              <a:spcBef>
                <a:spcPts val="0"/>
              </a:spcBef>
            </a:pPr>
            <a:r>
              <a:rPr lang="en-IE" sz="2000" dirty="0" smtClean="0">
                <a:solidFill>
                  <a:schemeClr val="tx1"/>
                </a:solidFill>
              </a:rPr>
              <a:t>Regional Assemblies Annual Conference</a:t>
            </a:r>
          </a:p>
          <a:p>
            <a:pPr>
              <a:spcBef>
                <a:spcPts val="0"/>
              </a:spcBef>
            </a:pPr>
            <a:r>
              <a:rPr lang="en-IE" sz="2000" dirty="0" smtClean="0">
                <a:solidFill>
                  <a:schemeClr val="tx1"/>
                </a:solidFill>
              </a:rPr>
              <a:t>28</a:t>
            </a:r>
            <a:r>
              <a:rPr lang="en-IE" sz="2000" baseline="30000" dirty="0" smtClean="0">
                <a:solidFill>
                  <a:schemeClr val="tx1"/>
                </a:solidFill>
              </a:rPr>
              <a:t>th</a:t>
            </a:r>
            <a:r>
              <a:rPr lang="en-IE" sz="2000" dirty="0" smtClean="0">
                <a:solidFill>
                  <a:schemeClr val="tx1"/>
                </a:solidFill>
              </a:rPr>
              <a:t> November 2014</a:t>
            </a:r>
            <a:endParaRPr lang="en-IE" sz="2000" dirty="0">
              <a:solidFill>
                <a:schemeClr val="tx1"/>
              </a:solidFill>
            </a:endParaRPr>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58375" y="394304"/>
            <a:ext cx="1159043" cy="2160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83592" y="5713764"/>
            <a:ext cx="2647696" cy="6460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3" descr="C:\Users\OHEARN~1.SAE\AppData\Local\Temp\http___www.seregassembly.ie_images_uploads_Irelands_EU_SIFP_2014_2020_Min_Size.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5536" y="5713764"/>
            <a:ext cx="1975572" cy="6460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27426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539552" y="1412776"/>
            <a:ext cx="8209161" cy="424815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defRPr/>
            </a:pPr>
            <a:r>
              <a:rPr lang="en-IE" sz="2200" dirty="0" smtClean="0">
                <a:solidFill>
                  <a:schemeClr val="tx1"/>
                </a:solidFill>
              </a:rPr>
              <a:t>More limited, focused and concentrated </a:t>
            </a:r>
            <a:r>
              <a:rPr lang="en-IE" sz="2200" dirty="0" smtClean="0">
                <a:solidFill>
                  <a:schemeClr val="tx1"/>
                </a:solidFill>
              </a:rPr>
              <a:t>– maximising impact of projects</a:t>
            </a:r>
            <a:endParaRPr lang="en-IE" sz="2200" dirty="0" smtClean="0">
              <a:solidFill>
                <a:schemeClr val="tx1"/>
              </a:solidFill>
            </a:endParaRPr>
          </a:p>
          <a:p>
            <a:pPr algn="l">
              <a:spcBef>
                <a:spcPts val="0"/>
              </a:spcBef>
              <a:defRPr/>
            </a:pPr>
            <a:endParaRPr lang="en-IE" sz="1400" dirty="0" smtClean="0">
              <a:solidFill>
                <a:schemeClr val="tx1"/>
              </a:solidFill>
            </a:endParaRPr>
          </a:p>
          <a:p>
            <a:pPr algn="l">
              <a:spcBef>
                <a:spcPts val="0"/>
              </a:spcBef>
              <a:defRPr/>
            </a:pPr>
            <a:r>
              <a:rPr lang="en-IE" sz="2200" dirty="0" smtClean="0">
                <a:solidFill>
                  <a:schemeClr val="tx1"/>
                </a:solidFill>
              </a:rPr>
              <a:t>Contribute to finding solutions to the challenges identified for the cross-border </a:t>
            </a:r>
            <a:r>
              <a:rPr lang="en-IE" sz="2200" dirty="0" smtClean="0">
                <a:solidFill>
                  <a:schemeClr val="tx1"/>
                </a:solidFill>
              </a:rPr>
              <a:t>area – Cooperation Programme document (to be published)</a:t>
            </a:r>
            <a:endParaRPr lang="en-IE" sz="2200" dirty="0" smtClean="0">
              <a:solidFill>
                <a:schemeClr val="tx1"/>
              </a:solidFill>
            </a:endParaRPr>
          </a:p>
          <a:p>
            <a:pPr algn="l">
              <a:spcBef>
                <a:spcPts val="0"/>
              </a:spcBef>
              <a:defRPr/>
            </a:pPr>
            <a:endParaRPr lang="en-IE" sz="1400" dirty="0" smtClean="0">
              <a:solidFill>
                <a:schemeClr val="tx1"/>
              </a:solidFill>
            </a:endParaRPr>
          </a:p>
          <a:p>
            <a:pPr algn="l">
              <a:spcBef>
                <a:spcPts val="0"/>
              </a:spcBef>
              <a:defRPr/>
            </a:pPr>
            <a:r>
              <a:rPr lang="en-IE" sz="2200" dirty="0" smtClean="0">
                <a:solidFill>
                  <a:schemeClr val="tx1"/>
                </a:solidFill>
              </a:rPr>
              <a:t>Have a greater focus on measurable outcomes and results </a:t>
            </a:r>
            <a:r>
              <a:rPr lang="en-IE" sz="2200" dirty="0" smtClean="0">
                <a:solidFill>
                  <a:schemeClr val="tx1"/>
                </a:solidFill>
              </a:rPr>
              <a:t>– set at Programme &amp; European-level this time</a:t>
            </a:r>
            <a:endParaRPr lang="en-IE" sz="2200" dirty="0" smtClean="0">
              <a:solidFill>
                <a:schemeClr val="tx1"/>
              </a:solidFill>
            </a:endParaRPr>
          </a:p>
          <a:p>
            <a:pPr algn="l">
              <a:spcBef>
                <a:spcPts val="0"/>
              </a:spcBef>
              <a:buFont typeface="Arial" charset="0"/>
              <a:buNone/>
              <a:defRPr/>
            </a:pPr>
            <a:endParaRPr lang="en-IE" sz="1400" dirty="0" smtClean="0">
              <a:solidFill>
                <a:schemeClr val="tx1"/>
              </a:solidFill>
            </a:endParaRPr>
          </a:p>
          <a:p>
            <a:pPr algn="l">
              <a:spcBef>
                <a:spcPts val="0"/>
              </a:spcBef>
              <a:defRPr/>
            </a:pPr>
            <a:r>
              <a:rPr lang="en-IE" sz="2200" dirty="0" smtClean="0">
                <a:solidFill>
                  <a:schemeClr val="tx1"/>
                </a:solidFill>
              </a:rPr>
              <a:t>Opportunities to pilot, test activity which can feed into Irish and Welsh regional </a:t>
            </a:r>
            <a:r>
              <a:rPr lang="en-IE" sz="2200" dirty="0" smtClean="0">
                <a:solidFill>
                  <a:schemeClr val="tx1"/>
                </a:solidFill>
              </a:rPr>
              <a:t>programmes – platform for wider collaboration and regional development</a:t>
            </a:r>
            <a:endParaRPr lang="en-IE" sz="2200" dirty="0" smtClean="0">
              <a:solidFill>
                <a:schemeClr val="tx1"/>
              </a:solidFill>
            </a:endParaRPr>
          </a:p>
          <a:p>
            <a:pPr>
              <a:lnSpc>
                <a:spcPct val="90000"/>
              </a:lnSpc>
              <a:spcBef>
                <a:spcPts val="0"/>
              </a:spcBef>
              <a:buFont typeface="Arial" charset="0"/>
              <a:buNone/>
              <a:defRPr/>
            </a:pPr>
            <a:endParaRPr lang="en-IE" sz="2200" i="1" dirty="0">
              <a:solidFill>
                <a:schemeClr val="tx1"/>
              </a:solidFill>
            </a:endParaRPr>
          </a:p>
        </p:txBody>
      </p:sp>
      <p:sp>
        <p:nvSpPr>
          <p:cNvPr id="6" name="TextBox 5"/>
          <p:cNvSpPr txBox="1"/>
          <p:nvPr/>
        </p:nvSpPr>
        <p:spPr>
          <a:xfrm>
            <a:off x="683567" y="404664"/>
            <a:ext cx="8065145" cy="584775"/>
          </a:xfrm>
          <a:prstGeom prst="rect">
            <a:avLst/>
          </a:prstGeom>
          <a:noFill/>
        </p:spPr>
        <p:txBody>
          <a:bodyPr wrap="square" rtlCol="0">
            <a:spAutoFit/>
          </a:bodyPr>
          <a:lstStyle/>
          <a:p>
            <a:pPr algn="ctr"/>
            <a:r>
              <a:rPr lang="en-IE" altLang="en-US" sz="3200" b="1" i="1" dirty="0" smtClean="0">
                <a:cs typeface="Calibri" pitchFamily="34" charset="0"/>
              </a:rPr>
              <a:t>Activities to be Supported </a:t>
            </a:r>
            <a:endParaRPr lang="en-IE" sz="3200" i="1" dirty="0"/>
          </a:p>
        </p:txBody>
      </p:sp>
      <p:pic>
        <p:nvPicPr>
          <p:cNvPr id="8" name="Picture 3" descr="C:\Users\OHEARN~1.SAE\AppData\Local\Temp\http___www.seregassembly.ie_images_uploads_Irelands_EU_SIFP_2014_2020_Min_Siz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5572948"/>
            <a:ext cx="2201600" cy="7200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C:\Users\OHEARN~1.SAE\AppData\Local\Temp\http___www.seregassembly.ie_images_uploads_LogoERDF_Col_Landscape-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84169" y="5572948"/>
            <a:ext cx="3059831" cy="7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56405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249363" y="385763"/>
            <a:ext cx="7354887" cy="81121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2800" b="1" i="1" dirty="0" smtClean="0">
                <a:cs typeface="Calibri" pitchFamily="34" charset="0"/>
              </a:rPr>
              <a:t>Funding Allocation 2014-20</a:t>
            </a:r>
            <a:endParaRPr lang="en-US" altLang="en-US" sz="2800" b="1" i="1" dirty="0">
              <a:cs typeface="Calibri" pitchFamily="34" charset="0"/>
            </a:endParaRPr>
          </a:p>
        </p:txBody>
      </p:sp>
      <p:sp>
        <p:nvSpPr>
          <p:cNvPr id="5" name="Rectangle 3"/>
          <p:cNvSpPr txBox="1">
            <a:spLocks noChangeArrowheads="1"/>
          </p:cNvSpPr>
          <p:nvPr/>
        </p:nvSpPr>
        <p:spPr>
          <a:xfrm>
            <a:off x="457200" y="1600200"/>
            <a:ext cx="8229600" cy="398938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defRPr/>
            </a:pPr>
            <a:r>
              <a:rPr lang="en-IE" sz="2200" dirty="0" smtClean="0">
                <a:solidFill>
                  <a:schemeClr val="tx1"/>
                </a:solidFill>
              </a:rPr>
              <a:t>ERDF grant available increased to </a:t>
            </a:r>
            <a:r>
              <a:rPr lang="en-IE" sz="2200" dirty="0">
                <a:solidFill>
                  <a:schemeClr val="tx1"/>
                </a:solidFill>
              </a:rPr>
              <a:t>around €79m ERDF</a:t>
            </a:r>
          </a:p>
          <a:p>
            <a:pPr algn="l">
              <a:buFont typeface="Arial" charset="0"/>
              <a:buNone/>
              <a:defRPr/>
            </a:pPr>
            <a:r>
              <a:rPr lang="en-IE" sz="2200" dirty="0" smtClean="0">
                <a:solidFill>
                  <a:schemeClr val="tx1"/>
                </a:solidFill>
              </a:rPr>
              <a:t>(2007-13 </a:t>
            </a:r>
            <a:r>
              <a:rPr lang="en-IE" sz="2200" dirty="0" smtClean="0">
                <a:solidFill>
                  <a:schemeClr val="tx1"/>
                </a:solidFill>
              </a:rPr>
              <a:t>period </a:t>
            </a:r>
            <a:r>
              <a:rPr lang="en-IE" sz="2200" dirty="0" smtClean="0">
                <a:solidFill>
                  <a:schemeClr val="tx1"/>
                </a:solidFill>
              </a:rPr>
              <a:t>approx</a:t>
            </a:r>
            <a:r>
              <a:rPr lang="en-IE" sz="2200" dirty="0" smtClean="0">
                <a:solidFill>
                  <a:schemeClr val="tx1"/>
                </a:solidFill>
              </a:rPr>
              <a:t>.€52m ERDF)</a:t>
            </a:r>
          </a:p>
          <a:p>
            <a:pPr algn="l">
              <a:buFont typeface="Arial" charset="0"/>
              <a:buNone/>
              <a:defRPr/>
            </a:pPr>
            <a:endParaRPr lang="en-IE" sz="2200" dirty="0" smtClean="0">
              <a:solidFill>
                <a:schemeClr val="tx1"/>
              </a:solidFill>
            </a:endParaRPr>
          </a:p>
          <a:p>
            <a:pPr algn="l">
              <a:buFont typeface="Arial" charset="0"/>
              <a:buNone/>
              <a:defRPr/>
            </a:pPr>
            <a:r>
              <a:rPr lang="en-IE" sz="2200" dirty="0" smtClean="0">
                <a:solidFill>
                  <a:schemeClr val="tx1"/>
                </a:solidFill>
              </a:rPr>
              <a:t>Grant </a:t>
            </a:r>
            <a:r>
              <a:rPr lang="en-IE" sz="2200" dirty="0" smtClean="0">
                <a:solidFill>
                  <a:schemeClr val="tx1"/>
                </a:solidFill>
              </a:rPr>
              <a:t>rate t</a:t>
            </a:r>
            <a:r>
              <a:rPr lang="en-IE" sz="2200" dirty="0" smtClean="0">
                <a:solidFill>
                  <a:schemeClr val="tx1"/>
                </a:solidFill>
              </a:rPr>
              <a:t>o </a:t>
            </a:r>
            <a:r>
              <a:rPr lang="en-IE" sz="2200" dirty="0" smtClean="0">
                <a:solidFill>
                  <a:schemeClr val="tx1"/>
                </a:solidFill>
              </a:rPr>
              <a:t>be </a:t>
            </a:r>
            <a:r>
              <a:rPr lang="en-IE" sz="2200" dirty="0" smtClean="0">
                <a:solidFill>
                  <a:schemeClr val="tx1"/>
                </a:solidFill>
              </a:rPr>
              <a:t>agreed/ approved </a:t>
            </a:r>
            <a:r>
              <a:rPr lang="en-IE" sz="2200" dirty="0" smtClean="0">
                <a:solidFill>
                  <a:schemeClr val="tx1"/>
                </a:solidFill>
              </a:rPr>
              <a:t>for 2014-20 period</a:t>
            </a:r>
          </a:p>
          <a:p>
            <a:pPr algn="l">
              <a:buFont typeface="Arial" charset="0"/>
              <a:buNone/>
              <a:defRPr/>
            </a:pPr>
            <a:r>
              <a:rPr lang="en-IE" sz="2200" dirty="0" smtClean="0">
                <a:solidFill>
                  <a:schemeClr val="tx1"/>
                </a:solidFill>
              </a:rPr>
              <a:t>(75</a:t>
            </a:r>
            <a:r>
              <a:rPr lang="en-IE" sz="2200" dirty="0" smtClean="0">
                <a:solidFill>
                  <a:schemeClr val="tx1"/>
                </a:solidFill>
              </a:rPr>
              <a:t>% during the 2007-13 period)</a:t>
            </a:r>
          </a:p>
          <a:p>
            <a:pPr algn="l">
              <a:lnSpc>
                <a:spcPct val="90000"/>
              </a:lnSpc>
              <a:buFont typeface="Wingdings" pitchFamily="2" charset="2"/>
              <a:buNone/>
              <a:defRPr/>
            </a:pPr>
            <a:endParaRPr lang="en-IE" sz="2200" dirty="0" smtClean="0">
              <a:solidFill>
                <a:schemeClr val="tx1"/>
              </a:solidFill>
              <a:cs typeface="Calibri" pitchFamily="34" charset="0"/>
            </a:endParaRPr>
          </a:p>
          <a:p>
            <a:pPr algn="l">
              <a:lnSpc>
                <a:spcPct val="90000"/>
              </a:lnSpc>
              <a:buFont typeface="Arial" charset="0"/>
              <a:buNone/>
              <a:defRPr/>
            </a:pPr>
            <a:r>
              <a:rPr lang="en-IE" sz="2200" dirty="0" smtClean="0">
                <a:solidFill>
                  <a:schemeClr val="tx1"/>
                </a:solidFill>
              </a:rPr>
              <a:t>Funding </a:t>
            </a:r>
            <a:r>
              <a:rPr lang="en-IE" sz="2200" dirty="0" smtClean="0">
                <a:solidFill>
                  <a:schemeClr val="tx1"/>
                </a:solidFill>
              </a:rPr>
              <a:t>available </a:t>
            </a:r>
            <a:r>
              <a:rPr lang="en-IE" sz="2200" dirty="0" smtClean="0">
                <a:solidFill>
                  <a:schemeClr val="tx1"/>
                </a:solidFill>
              </a:rPr>
              <a:t>from 2015 – perfect time to prepare ideas &amp; search for the right partners</a:t>
            </a:r>
            <a:endParaRPr lang="en-IE" sz="2200" dirty="0" smtClean="0">
              <a:solidFill>
                <a:schemeClr val="tx1"/>
              </a:solidFill>
              <a:cs typeface="Calibri" pitchFamily="34" charset="0"/>
            </a:endParaRPr>
          </a:p>
          <a:p>
            <a:pPr marL="1588" algn="l">
              <a:buSzPct val="80000"/>
              <a:buFont typeface="Wingdings" pitchFamily="2" charset="2"/>
              <a:buNone/>
              <a:defRPr/>
            </a:pPr>
            <a:endParaRPr lang="en-IE" sz="2200" dirty="0">
              <a:solidFill>
                <a:schemeClr val="tx1"/>
              </a:solidFill>
              <a:cs typeface="Calibri" pitchFamily="34" charset="0"/>
            </a:endParaRPr>
          </a:p>
        </p:txBody>
      </p:sp>
      <p:pic>
        <p:nvPicPr>
          <p:cNvPr id="7" name="Picture 3" descr="C:\Users\OHEARN~1.SAE\AppData\Local\Temp\http___www.seregassembly.ie_images_uploads_Irelands_EU_SIFP_2014_2020_Min_Siz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5572948"/>
            <a:ext cx="2201600" cy="7200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C:\Users\OHEARN~1.SAE\AppData\Local\Temp\http___www.seregassembly.ie_images_uploads_LogoERDF_Col_Landscape-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84169" y="5572948"/>
            <a:ext cx="3059831" cy="7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56405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r>
              <a:rPr lang="en-IE" sz="3200" b="1" i="1" dirty="0" smtClean="0"/>
              <a:t>Eligible Applicants</a:t>
            </a:r>
            <a:endParaRPr lang="en-IE" sz="3200" b="1" i="1" dirty="0"/>
          </a:p>
        </p:txBody>
      </p:sp>
      <p:sp>
        <p:nvSpPr>
          <p:cNvPr id="3" name="Content Placeholder 2"/>
          <p:cNvSpPr>
            <a:spLocks noGrp="1"/>
          </p:cNvSpPr>
          <p:nvPr>
            <p:ph idx="1"/>
          </p:nvPr>
        </p:nvSpPr>
        <p:spPr>
          <a:xfrm>
            <a:off x="457200" y="1600201"/>
            <a:ext cx="8229600" cy="3989040"/>
          </a:xfrm>
        </p:spPr>
        <p:txBody>
          <a:bodyPr>
            <a:normAutofit lnSpcReduction="10000"/>
          </a:bodyPr>
          <a:lstStyle/>
          <a:p>
            <a:r>
              <a:rPr lang="en-GB" sz="2200" dirty="0" smtClean="0"/>
              <a:t>National</a:t>
            </a:r>
            <a:r>
              <a:rPr lang="en-GB" sz="2200" dirty="0"/>
              <a:t>, Regional &amp; Local Authorities</a:t>
            </a:r>
          </a:p>
          <a:p>
            <a:r>
              <a:rPr lang="en-GB" sz="2200" dirty="0"/>
              <a:t>Government Departments</a:t>
            </a:r>
          </a:p>
          <a:p>
            <a:r>
              <a:rPr lang="en-GB" sz="2200" dirty="0"/>
              <a:t>State Agencies</a:t>
            </a:r>
          </a:p>
          <a:p>
            <a:r>
              <a:rPr lang="en-GB" sz="2200" dirty="0"/>
              <a:t>Universities &amp; Higher Education Colleges</a:t>
            </a:r>
          </a:p>
          <a:p>
            <a:r>
              <a:rPr lang="en-GB" sz="2200" dirty="0"/>
              <a:t>Innovation &amp; Research Centres</a:t>
            </a:r>
          </a:p>
          <a:p>
            <a:r>
              <a:rPr lang="en-GB" sz="2200" dirty="0"/>
              <a:t>Business Associations, networks &amp; Support agencies</a:t>
            </a:r>
          </a:p>
          <a:p>
            <a:r>
              <a:rPr lang="en-GB" sz="2200" dirty="0"/>
              <a:t>Chambers of Commerce</a:t>
            </a:r>
          </a:p>
          <a:p>
            <a:r>
              <a:rPr lang="en-GB" sz="2200" dirty="0"/>
              <a:t>SMEs – (Nature of participation TBC)</a:t>
            </a:r>
          </a:p>
          <a:p>
            <a:r>
              <a:rPr lang="en-GB" sz="2200" dirty="0"/>
              <a:t>Social Enterprises</a:t>
            </a:r>
          </a:p>
          <a:p>
            <a:r>
              <a:rPr lang="en-GB" sz="2200" dirty="0"/>
              <a:t>Community Sector &amp; Civil </a:t>
            </a:r>
            <a:r>
              <a:rPr lang="en-GB" sz="2200" dirty="0" smtClean="0"/>
              <a:t>Society</a:t>
            </a:r>
            <a:endParaRPr lang="en-IE" sz="2200" dirty="0"/>
          </a:p>
        </p:txBody>
      </p:sp>
      <p:pic>
        <p:nvPicPr>
          <p:cNvPr id="5" name="Picture 4" descr="C:\Users\OHEARN~1.SAE\AppData\Local\Temp\http___www.seregassembly.ie_images_uploads_LogoERDF_Col_Landscape-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84169" y="5572948"/>
            <a:ext cx="3059831" cy="7200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C:\Users\OHEARN~1.SAE\AppData\Local\Temp\http___www.seregassembly.ie_images_uploads_Irelands_EU_SIFP_2014_2020_Min_Siz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7544" y="5572948"/>
            <a:ext cx="2201600" cy="7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43701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r>
              <a:rPr lang="en-IE" sz="3000" b="1" i="1" dirty="0" smtClean="0"/>
              <a:t>Management Arrangements 2014-20</a:t>
            </a:r>
            <a:endParaRPr lang="en-IE" sz="3000" b="1" i="1" dirty="0"/>
          </a:p>
        </p:txBody>
      </p:sp>
      <p:sp>
        <p:nvSpPr>
          <p:cNvPr id="3" name="Content Placeholder 2"/>
          <p:cNvSpPr>
            <a:spLocks noGrp="1"/>
          </p:cNvSpPr>
          <p:nvPr>
            <p:ph idx="1"/>
          </p:nvPr>
        </p:nvSpPr>
        <p:spPr>
          <a:xfrm>
            <a:off x="457200" y="1600200"/>
            <a:ext cx="8229600" cy="3845023"/>
          </a:xfrm>
        </p:spPr>
        <p:txBody>
          <a:bodyPr>
            <a:normAutofit/>
          </a:bodyPr>
          <a:lstStyle/>
          <a:p>
            <a:pPr marL="0" indent="0">
              <a:buNone/>
            </a:pPr>
            <a:r>
              <a:rPr lang="en-IE" sz="2200" b="1" dirty="0" smtClean="0"/>
              <a:t>Managing Authority for 14-20: </a:t>
            </a:r>
            <a:r>
              <a:rPr lang="en-IE" sz="2200" dirty="0" smtClean="0"/>
              <a:t>Welsh European Funding Office in partnership with the Southern &amp; Eastern Regional Assembly and the Irish Government</a:t>
            </a:r>
          </a:p>
          <a:p>
            <a:pPr marL="0" indent="0">
              <a:buNone/>
            </a:pPr>
            <a:endParaRPr lang="en-IE" sz="2200" dirty="0"/>
          </a:p>
          <a:p>
            <a:pPr marL="0" indent="0">
              <a:buNone/>
            </a:pPr>
            <a:r>
              <a:rPr lang="en-IE" sz="2200" b="1" dirty="0" smtClean="0"/>
              <a:t>Joint </a:t>
            </a:r>
            <a:r>
              <a:rPr lang="en-IE" sz="2200" b="1" dirty="0" smtClean="0"/>
              <a:t>Secretariat: </a:t>
            </a:r>
            <a:r>
              <a:rPr lang="en-IE" sz="2200" dirty="0" smtClean="0"/>
              <a:t>to be located in Carmarthen, Wales</a:t>
            </a:r>
          </a:p>
          <a:p>
            <a:pPr marL="0" indent="0">
              <a:buNone/>
            </a:pPr>
            <a:endParaRPr lang="en-IE" sz="2200" dirty="0"/>
          </a:p>
          <a:p>
            <a:pPr marL="0" indent="0">
              <a:buNone/>
            </a:pPr>
            <a:r>
              <a:rPr lang="en-IE" sz="2200" b="1" dirty="0" smtClean="0"/>
              <a:t>Project Development Officers:</a:t>
            </a:r>
            <a:r>
              <a:rPr lang="en-IE" sz="2200" dirty="0" smtClean="0"/>
              <a:t> 4 (2 in Ireland &amp; 2 in Wales)</a:t>
            </a:r>
          </a:p>
          <a:p>
            <a:pPr marL="0" indent="0">
              <a:buNone/>
            </a:pPr>
            <a:r>
              <a:rPr lang="en-IE" sz="2200" dirty="0" smtClean="0"/>
              <a:t>Irish PDOs </a:t>
            </a:r>
            <a:r>
              <a:rPr lang="en-IE" sz="2200" dirty="0" smtClean="0"/>
              <a:t>will be located </a:t>
            </a:r>
            <a:r>
              <a:rPr lang="en-IE" sz="2200" dirty="0" smtClean="0"/>
              <a:t>at the S&amp;E Regional Assembly</a:t>
            </a:r>
          </a:p>
          <a:p>
            <a:pPr marL="0" indent="0">
              <a:buNone/>
            </a:pPr>
            <a:endParaRPr lang="en-IE" sz="2200" dirty="0" smtClean="0"/>
          </a:p>
        </p:txBody>
      </p:sp>
      <p:pic>
        <p:nvPicPr>
          <p:cNvPr id="5" name="Picture 4" descr="C:\Users\OHEARN~1.SAE\AppData\Local\Temp\http___www.seregassembly.ie_images_uploads_LogoERDF_Col_Landscape-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84169" y="5572948"/>
            <a:ext cx="3059831" cy="7200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C:\Users\OHEARN~1.SAE\AppData\Local\Temp\http___www.seregassembly.ie_images_uploads_Irelands_EU_SIFP_2014_2020_Min_Siz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7544" y="5572948"/>
            <a:ext cx="2201600" cy="7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19903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body" sz="half" idx="1"/>
          </p:nvPr>
        </p:nvSpPr>
        <p:spPr>
          <a:xfrm>
            <a:off x="457200" y="1600200"/>
            <a:ext cx="8229600" cy="4276725"/>
          </a:xfrm>
          <a:ln>
            <a:solidFill>
              <a:schemeClr val="accent2"/>
            </a:solidFill>
            <a:miter lim="800000"/>
            <a:headEnd/>
            <a:tailEnd/>
          </a:ln>
        </p:spPr>
        <p:txBody>
          <a:bodyPr/>
          <a:lstStyle/>
          <a:p>
            <a:pPr marL="88900" indent="12700" defTabSz="1422400" eaLnBrk="1" hangingPunct="1">
              <a:buFontTx/>
              <a:buNone/>
            </a:pPr>
            <a:endParaRPr lang="en-IE" altLang="en-US" sz="2800" dirty="0" smtClean="0">
              <a:solidFill>
                <a:schemeClr val="accent2"/>
              </a:solidFill>
              <a:ea typeface="Times New Roman" pitchFamily="18" charset="0"/>
              <a:cs typeface="Calibri" pitchFamily="34" charset="0"/>
            </a:endParaRPr>
          </a:p>
          <a:p>
            <a:pPr marL="88900" indent="12700" defTabSz="1422400" eaLnBrk="1" hangingPunct="1">
              <a:buFontTx/>
              <a:buNone/>
            </a:pPr>
            <a:endParaRPr lang="en-IE" altLang="en-US" sz="2800" dirty="0" smtClean="0">
              <a:solidFill>
                <a:schemeClr val="accent2"/>
              </a:solidFill>
              <a:ea typeface="Times New Roman" pitchFamily="18" charset="0"/>
              <a:cs typeface="Calibri" pitchFamily="34" charset="0"/>
            </a:endParaRPr>
          </a:p>
        </p:txBody>
      </p:sp>
      <p:sp>
        <p:nvSpPr>
          <p:cNvPr id="16389" name="Rectangle 3"/>
          <p:cNvSpPr txBox="1">
            <a:spLocks noChangeArrowheads="1"/>
          </p:cNvSpPr>
          <p:nvPr/>
        </p:nvSpPr>
        <p:spPr bwMode="auto">
          <a:xfrm>
            <a:off x="468313" y="549275"/>
            <a:ext cx="8280400" cy="538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indent="20638" eaLnBrk="1" hangingPunct="1">
              <a:lnSpc>
                <a:spcPct val="80000"/>
              </a:lnSpc>
              <a:defRPr/>
            </a:pPr>
            <a:endParaRPr lang="en-IE" sz="1600" dirty="0">
              <a:solidFill>
                <a:srgbClr val="003399"/>
              </a:solidFill>
              <a:latin typeface="Calibri" pitchFamily="34" charset="0"/>
              <a:cs typeface="Calibri" pitchFamily="34" charset="0"/>
            </a:endParaRPr>
          </a:p>
          <a:p>
            <a:pPr indent="20638" eaLnBrk="1" hangingPunct="1">
              <a:lnSpc>
                <a:spcPct val="80000"/>
              </a:lnSpc>
              <a:defRPr/>
            </a:pPr>
            <a:endParaRPr lang="en-IE" sz="1600" b="1" i="1" dirty="0" smtClean="0">
              <a:solidFill>
                <a:srgbClr val="003399"/>
              </a:solidFill>
              <a:latin typeface="Calibri" pitchFamily="34" charset="0"/>
              <a:cs typeface="Calibri" pitchFamily="34" charset="0"/>
            </a:endParaRPr>
          </a:p>
          <a:p>
            <a:pPr indent="20638" eaLnBrk="1" hangingPunct="1">
              <a:lnSpc>
                <a:spcPct val="80000"/>
              </a:lnSpc>
              <a:defRPr/>
            </a:pPr>
            <a:r>
              <a:rPr lang="en-IE" sz="2600" b="1" i="1" dirty="0" smtClean="0">
                <a:latin typeface="Calibri" pitchFamily="34" charset="0"/>
                <a:cs typeface="Calibri" pitchFamily="34" charset="0"/>
              </a:rPr>
              <a:t>Diolch</a:t>
            </a:r>
            <a:r>
              <a:rPr lang="en-IE" sz="2600" b="1" i="1" dirty="0" smtClean="0">
                <a:latin typeface="Calibri" pitchFamily="34" charset="0"/>
                <a:cs typeface="Calibri" pitchFamily="34" charset="0"/>
              </a:rPr>
              <a:t> </a:t>
            </a:r>
            <a:r>
              <a:rPr lang="en-IE" sz="2600" b="1" i="1" dirty="0" smtClean="0">
                <a:latin typeface="Calibri" pitchFamily="34" charset="0"/>
                <a:cs typeface="Calibri" pitchFamily="34" charset="0"/>
              </a:rPr>
              <a:t>i</a:t>
            </a:r>
            <a:r>
              <a:rPr lang="en-IE" sz="2600" b="1" i="1" dirty="0" smtClean="0">
                <a:latin typeface="Calibri" pitchFamily="34" charset="0"/>
                <a:cs typeface="Calibri" pitchFamily="34" charset="0"/>
              </a:rPr>
              <a:t> chi	Go </a:t>
            </a:r>
            <a:r>
              <a:rPr lang="en-IE" sz="2600" b="1" i="1" dirty="0" smtClean="0">
                <a:latin typeface="Calibri" pitchFamily="34" charset="0"/>
                <a:cs typeface="Calibri" pitchFamily="34" charset="0"/>
              </a:rPr>
              <a:t>raibh</a:t>
            </a:r>
            <a:r>
              <a:rPr lang="en-IE" sz="2600" b="1" i="1" dirty="0" smtClean="0">
                <a:latin typeface="Calibri" pitchFamily="34" charset="0"/>
                <a:cs typeface="Calibri" pitchFamily="34" charset="0"/>
              </a:rPr>
              <a:t> </a:t>
            </a:r>
            <a:r>
              <a:rPr lang="en-IE" sz="2600" b="1" i="1" dirty="0" smtClean="0">
                <a:latin typeface="Calibri" pitchFamily="34" charset="0"/>
                <a:cs typeface="Calibri" pitchFamily="34" charset="0"/>
              </a:rPr>
              <a:t>maith</a:t>
            </a:r>
            <a:r>
              <a:rPr lang="en-IE" sz="2600" b="1" i="1" dirty="0" smtClean="0">
                <a:latin typeface="Calibri" pitchFamily="34" charset="0"/>
                <a:cs typeface="Calibri" pitchFamily="34" charset="0"/>
              </a:rPr>
              <a:t> </a:t>
            </a:r>
            <a:r>
              <a:rPr lang="en-IE" sz="2600" b="1" i="1" dirty="0" smtClean="0">
                <a:latin typeface="Calibri" pitchFamily="34" charset="0"/>
                <a:cs typeface="Calibri" pitchFamily="34" charset="0"/>
              </a:rPr>
              <a:t>agaibh</a:t>
            </a:r>
            <a:r>
              <a:rPr lang="en-IE" sz="2600" b="1" i="1" dirty="0" smtClean="0">
                <a:latin typeface="Calibri" pitchFamily="34" charset="0"/>
                <a:cs typeface="Calibri" pitchFamily="34" charset="0"/>
              </a:rPr>
              <a:t>	Thank you</a:t>
            </a:r>
          </a:p>
          <a:p>
            <a:pPr marL="2055813" indent="20638" eaLnBrk="1" hangingPunct="1">
              <a:lnSpc>
                <a:spcPct val="80000"/>
              </a:lnSpc>
              <a:defRPr/>
            </a:pPr>
            <a:endParaRPr lang="en-IE" dirty="0" smtClean="0">
              <a:latin typeface="Calibri" pitchFamily="34" charset="0"/>
              <a:cs typeface="Calibri" pitchFamily="34" charset="0"/>
            </a:endParaRPr>
          </a:p>
          <a:p>
            <a:pPr indent="20638" eaLnBrk="1" hangingPunct="1">
              <a:lnSpc>
                <a:spcPct val="80000"/>
              </a:lnSpc>
              <a:defRPr/>
            </a:pPr>
            <a:endParaRPr lang="en-IE" sz="2000" b="1" i="1" dirty="0">
              <a:latin typeface="Calibri" pitchFamily="34" charset="0"/>
              <a:cs typeface="Calibri" pitchFamily="34" charset="0"/>
            </a:endParaRPr>
          </a:p>
          <a:p>
            <a:pPr indent="20638" eaLnBrk="1" hangingPunct="1">
              <a:lnSpc>
                <a:spcPct val="80000"/>
              </a:lnSpc>
              <a:defRPr/>
            </a:pPr>
            <a:r>
              <a:rPr lang="en-IE" sz="2000" b="1" dirty="0">
                <a:latin typeface="Calibri" pitchFamily="34" charset="0"/>
                <a:cs typeface="Calibri" pitchFamily="34" charset="0"/>
              </a:rPr>
              <a:t>Siobhán Rudden, Ireland Wales </a:t>
            </a:r>
            <a:r>
              <a:rPr lang="en-IE" sz="2000" b="1" dirty="0" smtClean="0">
                <a:latin typeface="Calibri" pitchFamily="34" charset="0"/>
                <a:cs typeface="Calibri" pitchFamily="34" charset="0"/>
              </a:rPr>
              <a:t>Programme</a:t>
            </a:r>
          </a:p>
          <a:p>
            <a:pPr indent="20638" eaLnBrk="1" hangingPunct="1">
              <a:lnSpc>
                <a:spcPct val="80000"/>
              </a:lnSpc>
              <a:defRPr/>
            </a:pPr>
            <a:endParaRPr lang="en-IE" sz="2000" dirty="0" smtClean="0">
              <a:latin typeface="Calibri" pitchFamily="34" charset="0"/>
              <a:cs typeface="Calibri" pitchFamily="34" charset="0"/>
            </a:endParaRPr>
          </a:p>
          <a:p>
            <a:pPr marL="358775" indent="20638" eaLnBrk="1" hangingPunct="1">
              <a:lnSpc>
                <a:spcPct val="80000"/>
              </a:lnSpc>
              <a:defRPr/>
            </a:pPr>
            <a:r>
              <a:rPr lang="en-IE" sz="2000" dirty="0" smtClean="0">
                <a:latin typeface="Calibri" pitchFamily="34" charset="0"/>
                <a:cs typeface="Calibri" pitchFamily="34" charset="0"/>
              </a:rPr>
              <a:t>Southern &amp; Eastern Regional Assembly</a:t>
            </a:r>
          </a:p>
          <a:p>
            <a:pPr marL="358775" indent="20638" eaLnBrk="1" hangingPunct="1">
              <a:lnSpc>
                <a:spcPct val="80000"/>
              </a:lnSpc>
              <a:defRPr/>
            </a:pPr>
            <a:r>
              <a:rPr lang="en-IE" sz="2000" dirty="0" smtClean="0">
                <a:latin typeface="Calibri" pitchFamily="34" charset="0"/>
                <a:cs typeface="Calibri" pitchFamily="34" charset="0"/>
              </a:rPr>
              <a:t>2 George's Street</a:t>
            </a:r>
          </a:p>
          <a:p>
            <a:pPr marL="358775" indent="20638" eaLnBrk="1" hangingPunct="1">
              <a:lnSpc>
                <a:spcPct val="80000"/>
              </a:lnSpc>
              <a:defRPr/>
            </a:pPr>
            <a:r>
              <a:rPr lang="en-IE" sz="2000" dirty="0" smtClean="0">
                <a:latin typeface="Calibri" pitchFamily="34" charset="0"/>
                <a:cs typeface="Calibri" pitchFamily="34" charset="0"/>
              </a:rPr>
              <a:t>Waterford, Ireland</a:t>
            </a:r>
          </a:p>
          <a:p>
            <a:pPr marL="358775" indent="20638" eaLnBrk="1" hangingPunct="1">
              <a:lnSpc>
                <a:spcPct val="80000"/>
              </a:lnSpc>
              <a:defRPr/>
            </a:pPr>
            <a:endParaRPr lang="en-IE" sz="2000" dirty="0" smtClean="0">
              <a:latin typeface="Calibri" pitchFamily="34" charset="0"/>
              <a:cs typeface="Calibri" pitchFamily="34" charset="0"/>
            </a:endParaRPr>
          </a:p>
          <a:p>
            <a:pPr marL="358775" indent="20638" eaLnBrk="1" hangingPunct="1">
              <a:lnSpc>
                <a:spcPct val="80000"/>
              </a:lnSpc>
              <a:defRPr/>
            </a:pPr>
            <a:endParaRPr lang="en-IE" sz="2000" dirty="0" smtClean="0">
              <a:latin typeface="Calibri" pitchFamily="34" charset="0"/>
              <a:cs typeface="Calibri" pitchFamily="34" charset="0"/>
            </a:endParaRPr>
          </a:p>
          <a:p>
            <a:pPr marL="358775" indent="20638" eaLnBrk="1" hangingPunct="1">
              <a:lnSpc>
                <a:spcPct val="80000"/>
              </a:lnSpc>
              <a:defRPr/>
            </a:pPr>
            <a:r>
              <a:rPr lang="en-IE" sz="2000" dirty="0" smtClean="0">
                <a:latin typeface="Calibri" pitchFamily="34" charset="0"/>
                <a:cs typeface="Calibri" pitchFamily="34" charset="0"/>
              </a:rPr>
              <a:t>T: +353 51 318100</a:t>
            </a:r>
          </a:p>
          <a:p>
            <a:pPr marL="358775" indent="20638" eaLnBrk="1" hangingPunct="1">
              <a:lnSpc>
                <a:spcPct val="80000"/>
              </a:lnSpc>
              <a:defRPr/>
            </a:pPr>
            <a:r>
              <a:rPr lang="en-IE" sz="2000" dirty="0" smtClean="0">
                <a:latin typeface="Calibri" pitchFamily="34" charset="0"/>
                <a:cs typeface="Calibri" pitchFamily="34" charset="0"/>
              </a:rPr>
              <a:t>E: srudden@seregassembly.ie</a:t>
            </a:r>
          </a:p>
          <a:p>
            <a:pPr marL="358775" indent="20638" eaLnBrk="1" hangingPunct="1">
              <a:lnSpc>
                <a:spcPct val="80000"/>
              </a:lnSpc>
              <a:defRPr/>
            </a:pPr>
            <a:endParaRPr lang="en-IE" sz="2000" dirty="0" smtClean="0">
              <a:latin typeface="Calibri" pitchFamily="34" charset="0"/>
              <a:cs typeface="Calibri" pitchFamily="34" charset="0"/>
            </a:endParaRPr>
          </a:p>
          <a:p>
            <a:pPr marL="358775" indent="20638" eaLnBrk="1" hangingPunct="1">
              <a:lnSpc>
                <a:spcPct val="80000"/>
              </a:lnSpc>
              <a:defRPr/>
            </a:pPr>
            <a:endParaRPr lang="en-IE" sz="2000" dirty="0" smtClean="0">
              <a:latin typeface="Calibri" pitchFamily="34" charset="0"/>
              <a:cs typeface="Calibri" pitchFamily="34" charset="0"/>
            </a:endParaRPr>
          </a:p>
          <a:p>
            <a:pPr marL="358775" indent="20638" eaLnBrk="1" hangingPunct="1">
              <a:lnSpc>
                <a:spcPct val="80000"/>
              </a:lnSpc>
              <a:defRPr/>
            </a:pPr>
            <a:r>
              <a:rPr lang="en-IE" sz="2000" dirty="0" smtClean="0">
                <a:latin typeface="Calibri" pitchFamily="34" charset="0"/>
                <a:cs typeface="Calibri" pitchFamily="34" charset="0"/>
              </a:rPr>
              <a:t>W: www.irelandwales.ie </a:t>
            </a:r>
          </a:p>
          <a:p>
            <a:pPr marL="358775" indent="20638" eaLnBrk="1" hangingPunct="1">
              <a:lnSpc>
                <a:spcPct val="80000"/>
              </a:lnSpc>
              <a:defRPr/>
            </a:pPr>
            <a:r>
              <a:rPr lang="en-IE" sz="2000" dirty="0" smtClean="0">
                <a:latin typeface="Calibri" pitchFamily="34" charset="0"/>
                <a:cs typeface="Calibri" pitchFamily="34" charset="0"/>
              </a:rPr>
              <a:t>FB: www.facebook.com/irelandwalesprogramme</a:t>
            </a:r>
          </a:p>
          <a:p>
            <a:pPr marL="358775" indent="20638" eaLnBrk="1" hangingPunct="1">
              <a:lnSpc>
                <a:spcPct val="80000"/>
              </a:lnSpc>
              <a:defRPr/>
            </a:pPr>
            <a:r>
              <a:rPr lang="en-IE" sz="2000" dirty="0" smtClean="0">
                <a:latin typeface="Calibri" pitchFamily="34" charset="0"/>
                <a:cs typeface="Calibri" pitchFamily="34" charset="0"/>
              </a:rPr>
              <a:t>T: @irelandwales  @srudden</a:t>
            </a:r>
          </a:p>
        </p:txBody>
      </p:sp>
      <p:pic>
        <p:nvPicPr>
          <p:cNvPr id="4" name="Picture 3" descr="C:\Users\OHEARN~1.SAE\AppData\Local\Temp\http___www.seregassembly.ie_images_uploads_Irelands_EU_SIFP_2014_2020_Min_Siz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82767" y="2276872"/>
            <a:ext cx="2705657" cy="88484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C:\Users\OHEARN~1.SAE\AppData\Local\Temp\http___www.seregassembly.ie_images_uploads_LogoERDF_Col_Landscape-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16625" y="3645024"/>
            <a:ext cx="3059831" cy="7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3041151"/>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2816"/>
            <a:ext cx="7772400" cy="3026767"/>
          </a:xfrm>
        </p:spPr>
        <p:txBody>
          <a:bodyPr>
            <a:normAutofit/>
          </a:bodyPr>
          <a:lstStyle/>
          <a:p>
            <a:r>
              <a:rPr lang="en-GB" sz="2800" i="1" dirty="0" smtClean="0"/>
              <a:t>‘To </a:t>
            </a:r>
            <a:r>
              <a:rPr lang="en-GB" sz="2800" i="1" dirty="0"/>
              <a:t>provide the framework for organisations in the cross-border area to actively cooperate to address challenges and shared priorities of common interest on both sides of the Irish Sea thereby contributing and adding value to the economic and sustainable development priorities of Ireland and </a:t>
            </a:r>
            <a:r>
              <a:rPr lang="en-GB" sz="2800" i="1" dirty="0" smtClean="0"/>
              <a:t>Wales’</a:t>
            </a:r>
            <a:endParaRPr lang="en-IE" sz="2800" i="1" dirty="0"/>
          </a:p>
        </p:txBody>
      </p:sp>
      <p:sp>
        <p:nvSpPr>
          <p:cNvPr id="4" name="TextBox 3"/>
          <p:cNvSpPr txBox="1"/>
          <p:nvPr/>
        </p:nvSpPr>
        <p:spPr>
          <a:xfrm>
            <a:off x="1043608" y="548680"/>
            <a:ext cx="7056784" cy="553998"/>
          </a:xfrm>
          <a:prstGeom prst="rect">
            <a:avLst/>
          </a:prstGeom>
          <a:noFill/>
        </p:spPr>
        <p:txBody>
          <a:bodyPr wrap="square" rtlCol="0">
            <a:spAutoFit/>
          </a:bodyPr>
          <a:lstStyle/>
          <a:p>
            <a:pPr algn="ctr"/>
            <a:r>
              <a:rPr lang="en-IE" sz="3000" b="1" i="1" dirty="0" smtClean="0"/>
              <a:t>2014-20 Programme Vision </a:t>
            </a:r>
            <a:endParaRPr lang="en-IE" sz="3000" b="1" i="1" dirty="0"/>
          </a:p>
        </p:txBody>
      </p:sp>
      <p:pic>
        <p:nvPicPr>
          <p:cNvPr id="6" name="Picture 3" descr="C:\Users\OHEARN~1.SAE\AppData\Local\Temp\http___www.seregassembly.ie_images_uploads_Irelands_EU_SIFP_2014_2020_Min_Siz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5572948"/>
            <a:ext cx="2201600" cy="720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C:\Users\OHEARN~1.SAE\AppData\Local\Temp\http___www.seregassembly.ie_images_uploads_LogoERDF_Col_Landscape-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49976" y="5572948"/>
            <a:ext cx="3059831" cy="7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56405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44929" y="1556792"/>
            <a:ext cx="8136904" cy="3908762"/>
          </a:xfrm>
          <a:prstGeom prst="rect">
            <a:avLst/>
          </a:prstGeom>
        </p:spPr>
        <p:txBody>
          <a:bodyPr wrap="square">
            <a:spAutoFit/>
          </a:bodyPr>
          <a:lstStyle/>
          <a:p>
            <a:pPr algn="ctr">
              <a:defRPr/>
            </a:pPr>
            <a:endParaRPr lang="en-IE" sz="2200" b="1" dirty="0" smtClean="0"/>
          </a:p>
          <a:p>
            <a:pPr algn="ctr">
              <a:defRPr/>
            </a:pPr>
            <a:endParaRPr lang="en-IE" sz="2200" b="1" dirty="0" smtClean="0"/>
          </a:p>
          <a:p>
            <a:pPr algn="ctr">
              <a:defRPr/>
            </a:pPr>
            <a:endParaRPr lang="en-IE" sz="2200" b="1" dirty="0" smtClean="0"/>
          </a:p>
          <a:p>
            <a:pPr algn="ctr">
              <a:defRPr/>
            </a:pPr>
            <a:r>
              <a:rPr lang="en-IE" sz="2200" b="1" dirty="0" smtClean="0"/>
              <a:t>2014-20 </a:t>
            </a:r>
            <a:r>
              <a:rPr lang="en-IE" sz="2200" b="1" dirty="0" smtClean="0"/>
              <a:t>Programme will build </a:t>
            </a:r>
            <a:r>
              <a:rPr lang="en-IE" sz="2200" b="1" dirty="0"/>
              <a:t>on the successes of past </a:t>
            </a:r>
            <a:r>
              <a:rPr lang="en-IE" sz="2200" b="1" dirty="0" smtClean="0"/>
              <a:t>Ireland Wales programmes </a:t>
            </a:r>
            <a:endParaRPr lang="en-IE" sz="2200" b="1" dirty="0" smtClean="0"/>
          </a:p>
          <a:p>
            <a:pPr algn="ctr">
              <a:defRPr/>
            </a:pPr>
            <a:endParaRPr lang="en-IE" sz="1400" b="1" dirty="0"/>
          </a:p>
          <a:p>
            <a:pPr algn="ctr">
              <a:defRPr/>
            </a:pPr>
            <a:r>
              <a:rPr lang="en-IE" sz="2200" dirty="0" smtClean="0"/>
              <a:t>1994-99 </a:t>
            </a:r>
            <a:r>
              <a:rPr lang="en-IE" sz="2200" dirty="0"/>
              <a:t>– Interreg II </a:t>
            </a:r>
          </a:p>
          <a:p>
            <a:pPr algn="ctr">
              <a:defRPr/>
            </a:pPr>
            <a:r>
              <a:rPr lang="en-IE" sz="2200" dirty="0"/>
              <a:t>2000-06 – Interreg IIIA</a:t>
            </a:r>
          </a:p>
          <a:p>
            <a:pPr algn="ctr">
              <a:defRPr/>
            </a:pPr>
            <a:r>
              <a:rPr lang="en-IE" sz="2200" dirty="0"/>
              <a:t>2007-13 – Interreg </a:t>
            </a:r>
            <a:r>
              <a:rPr lang="en-IE" sz="2200" dirty="0" smtClean="0"/>
              <a:t>IVA</a:t>
            </a:r>
          </a:p>
          <a:p>
            <a:pPr algn="ctr">
              <a:defRPr/>
            </a:pPr>
            <a:endParaRPr lang="en-IE" sz="1400" dirty="0" smtClean="0"/>
          </a:p>
          <a:p>
            <a:pPr algn="ctr">
              <a:defRPr/>
            </a:pPr>
            <a:r>
              <a:rPr lang="en-IE" sz="2200" dirty="0" smtClean="0"/>
              <a:t>Key aim: to address </a:t>
            </a:r>
            <a:r>
              <a:rPr lang="en-IE" sz="2200" dirty="0"/>
              <a:t>challenges and shared priorities of common interest to Ireland and </a:t>
            </a:r>
            <a:r>
              <a:rPr lang="en-IE" sz="2200" dirty="0" smtClean="0"/>
              <a:t>Wales</a:t>
            </a:r>
            <a:endParaRPr lang="en-IE" sz="2200" dirty="0"/>
          </a:p>
        </p:txBody>
      </p:sp>
      <p:sp>
        <p:nvSpPr>
          <p:cNvPr id="9" name="TextBox 8"/>
          <p:cNvSpPr txBox="1"/>
          <p:nvPr/>
        </p:nvSpPr>
        <p:spPr>
          <a:xfrm>
            <a:off x="251520" y="548680"/>
            <a:ext cx="8640960" cy="553998"/>
          </a:xfrm>
          <a:prstGeom prst="rect">
            <a:avLst/>
          </a:prstGeom>
          <a:noFill/>
        </p:spPr>
        <p:txBody>
          <a:bodyPr wrap="square" rtlCol="0">
            <a:spAutoFit/>
          </a:bodyPr>
          <a:lstStyle/>
          <a:p>
            <a:pPr algn="ctr">
              <a:defRPr/>
            </a:pPr>
            <a:r>
              <a:rPr lang="en-IE" sz="3000" b="1" i="1" dirty="0" smtClean="0"/>
              <a:t>20 </a:t>
            </a:r>
            <a:r>
              <a:rPr lang="en-IE" sz="3000" b="1" i="1" dirty="0"/>
              <a:t>years of Ireland-Wales cross-border </a:t>
            </a:r>
            <a:r>
              <a:rPr lang="en-IE" sz="3000" b="1" i="1" dirty="0" smtClean="0"/>
              <a:t>cooperation</a:t>
            </a:r>
            <a:endParaRPr lang="en-IE" sz="3000" b="1" i="1" dirty="0"/>
          </a:p>
        </p:txBody>
      </p:sp>
      <p:pic>
        <p:nvPicPr>
          <p:cNvPr id="6" name="Picture 3" descr="C:\Users\OHEARN~1.SAE\AppData\Local\Temp\http___www.seregassembly.ie_images_uploads_Irelands_EU_SIFP_2014_2020_Min_Siz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2736" y="5572948"/>
            <a:ext cx="2201600" cy="720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C:\Users\OHEARN~1.SAE\AppData\Local\Temp\http___www.seregassembly.ie_images_uploads_LogoERDF_Col_Landscape-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84167" y="5572948"/>
            <a:ext cx="3059831" cy="720000"/>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H:\Terr CoOp 07-13\IVA Irl Wales Prog\Logos - Photos\4A Prog Photos\Stand Photos\Stand Photos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12298" y="1556791"/>
            <a:ext cx="4602163" cy="7985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93493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3549" y="1890405"/>
            <a:ext cx="3822316" cy="3554819"/>
          </a:xfrm>
          <a:prstGeom prst="rect">
            <a:avLst/>
          </a:prstGeom>
          <a:noFill/>
        </p:spPr>
        <p:txBody>
          <a:bodyPr wrap="square" rtlCol="0">
            <a:spAutoFit/>
          </a:bodyPr>
          <a:lstStyle/>
          <a:p>
            <a:r>
              <a:rPr lang="en-IE" sz="1500" b="1" dirty="0" smtClean="0"/>
              <a:t>Ireland		Wales</a:t>
            </a:r>
          </a:p>
          <a:p>
            <a:r>
              <a:rPr lang="en-IE" sz="1500" dirty="0" smtClean="0"/>
              <a:t>Dublin		Swansea</a:t>
            </a:r>
          </a:p>
          <a:p>
            <a:r>
              <a:rPr lang="en-IE" sz="1500" dirty="0" smtClean="0"/>
              <a:t>Meath		Carmarthenshire</a:t>
            </a:r>
          </a:p>
          <a:p>
            <a:r>
              <a:rPr lang="en-IE" sz="1500" dirty="0" smtClean="0"/>
              <a:t>Kildare		Pembrokeshire</a:t>
            </a:r>
          </a:p>
          <a:p>
            <a:r>
              <a:rPr lang="en-IE" sz="1500" dirty="0" smtClean="0"/>
              <a:t>Wicklow		Ceredigion</a:t>
            </a:r>
          </a:p>
          <a:p>
            <a:r>
              <a:rPr lang="en-IE" sz="1500" dirty="0" smtClean="0"/>
              <a:t>Carlow		Gwynedd</a:t>
            </a:r>
          </a:p>
          <a:p>
            <a:r>
              <a:rPr lang="en-IE" sz="1500" dirty="0" smtClean="0"/>
              <a:t>Kilkenny		Isle of Anglesey</a:t>
            </a:r>
          </a:p>
          <a:p>
            <a:r>
              <a:rPr lang="en-IE" sz="1500" dirty="0" smtClean="0"/>
              <a:t>Wexford		Conwy</a:t>
            </a:r>
          </a:p>
          <a:p>
            <a:r>
              <a:rPr lang="en-IE" sz="1500" dirty="0" smtClean="0"/>
              <a:t>Waterford		Denbighshire</a:t>
            </a:r>
          </a:p>
          <a:p>
            <a:r>
              <a:rPr lang="en-IE" sz="1500" dirty="0" smtClean="0"/>
              <a:t>*Tipperary		*Flintshire</a:t>
            </a:r>
          </a:p>
          <a:p>
            <a:r>
              <a:rPr lang="en-IE" sz="1500" dirty="0" smtClean="0"/>
              <a:t>*Cork		*Wrexham</a:t>
            </a:r>
          </a:p>
          <a:p>
            <a:r>
              <a:rPr lang="en-IE" sz="1500" dirty="0" smtClean="0"/>
              <a:t>*Kerry</a:t>
            </a:r>
          </a:p>
          <a:p>
            <a:endParaRPr lang="en-IE" sz="1500" dirty="0"/>
          </a:p>
          <a:p>
            <a:r>
              <a:rPr lang="en-IE" sz="1500" dirty="0" smtClean="0"/>
              <a:t>*Programme area extended to include these previously adjacent areas</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11960" y="1938308"/>
            <a:ext cx="4494607" cy="32908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043608" y="548680"/>
            <a:ext cx="7056784" cy="553998"/>
          </a:xfrm>
          <a:prstGeom prst="rect">
            <a:avLst/>
          </a:prstGeom>
          <a:noFill/>
        </p:spPr>
        <p:txBody>
          <a:bodyPr wrap="square" rtlCol="0">
            <a:spAutoFit/>
          </a:bodyPr>
          <a:lstStyle/>
          <a:p>
            <a:pPr algn="ctr"/>
            <a:r>
              <a:rPr lang="en-IE" sz="3000" b="1" i="1" dirty="0" smtClean="0"/>
              <a:t>Eligible Area 2014-20</a:t>
            </a:r>
            <a:endParaRPr lang="en-IE" sz="3000" b="1" i="1" dirty="0"/>
          </a:p>
        </p:txBody>
      </p:sp>
      <p:sp>
        <p:nvSpPr>
          <p:cNvPr id="3" name="TextBox 2"/>
          <p:cNvSpPr txBox="1"/>
          <p:nvPr/>
        </p:nvSpPr>
        <p:spPr>
          <a:xfrm>
            <a:off x="503549" y="1268760"/>
            <a:ext cx="8203018" cy="430887"/>
          </a:xfrm>
          <a:prstGeom prst="rect">
            <a:avLst/>
          </a:prstGeom>
          <a:noFill/>
        </p:spPr>
        <p:txBody>
          <a:bodyPr wrap="square" rtlCol="0">
            <a:spAutoFit/>
          </a:bodyPr>
          <a:lstStyle/>
          <a:p>
            <a:pPr algn="ctr"/>
            <a:r>
              <a:rPr lang="en-IE" sz="2200" dirty="0" smtClean="0"/>
              <a:t>Eastern &amp; southern </a:t>
            </a:r>
            <a:r>
              <a:rPr lang="en-IE" sz="2200" dirty="0"/>
              <a:t>c</a:t>
            </a:r>
            <a:r>
              <a:rPr lang="en-IE" sz="2200" dirty="0" smtClean="0"/>
              <a:t>ounties of Ireland &amp; western counties of Wales</a:t>
            </a:r>
            <a:endParaRPr lang="en-IE" sz="2200" dirty="0"/>
          </a:p>
        </p:txBody>
      </p:sp>
      <p:pic>
        <p:nvPicPr>
          <p:cNvPr id="8" name="Picture 3" descr="C:\Users\OHEARN~1.SAE\AppData\Local\Temp\http___www.seregassembly.ie_images_uploads_Irelands_EU_SIFP_2014_2020_Min_Siz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7544" y="5572948"/>
            <a:ext cx="2201600" cy="7200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C:\Users\OHEARN~1.SAE\AppData\Local\Temp\http___www.seregassembly.ie_images_uploads_LogoERDF_Col_Landscape-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84167" y="5572948"/>
            <a:ext cx="3059831" cy="7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56405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539552" y="1340768"/>
            <a:ext cx="8147248" cy="468052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1588" algn="l">
              <a:buSzPct val="80000"/>
              <a:buFont typeface="Wingdings" pitchFamily="2" charset="2"/>
              <a:buNone/>
              <a:defRPr/>
            </a:pPr>
            <a:r>
              <a:rPr lang="en-IE" sz="2200" b="1" dirty="0" smtClean="0">
                <a:solidFill>
                  <a:schemeClr val="tx1"/>
                </a:solidFill>
                <a:cs typeface="Calibri" pitchFamily="34" charset="0"/>
              </a:rPr>
              <a:t>Cross-border Cooperation </a:t>
            </a:r>
            <a:r>
              <a:rPr lang="en-IE" sz="2200" dirty="0" smtClean="0">
                <a:solidFill>
                  <a:schemeClr val="tx1"/>
                </a:solidFill>
                <a:cs typeface="Calibri" pitchFamily="34" charset="0"/>
              </a:rPr>
              <a:t>= working with </a:t>
            </a:r>
            <a:r>
              <a:rPr lang="en-IE" sz="2200" dirty="0" smtClean="0">
                <a:solidFill>
                  <a:schemeClr val="tx1"/>
                </a:solidFill>
                <a:cs typeface="Calibri" pitchFamily="34" charset="0"/>
              </a:rPr>
              <a:t>neighbours </a:t>
            </a:r>
            <a:endParaRPr lang="en-IE" sz="2200" dirty="0">
              <a:solidFill>
                <a:schemeClr val="tx1"/>
              </a:solidFill>
              <a:cs typeface="Calibri" pitchFamily="34" charset="0"/>
            </a:endParaRPr>
          </a:p>
          <a:p>
            <a:pPr marL="1588" algn="l">
              <a:buSzPct val="80000"/>
              <a:buFont typeface="Wingdings" pitchFamily="2" charset="2"/>
              <a:buNone/>
              <a:defRPr/>
            </a:pPr>
            <a:endParaRPr lang="en-IE" sz="1400" dirty="0" smtClean="0">
              <a:solidFill>
                <a:schemeClr val="tx1"/>
              </a:solidFill>
              <a:cs typeface="Calibri" pitchFamily="34" charset="0"/>
            </a:endParaRPr>
          </a:p>
          <a:p>
            <a:pPr marL="1588" algn="l">
              <a:buSzPct val="80000"/>
              <a:buFont typeface="Wingdings" pitchFamily="2" charset="2"/>
              <a:buNone/>
              <a:defRPr/>
            </a:pPr>
            <a:r>
              <a:rPr lang="en-IE" sz="2200" b="1" dirty="0" smtClean="0">
                <a:solidFill>
                  <a:schemeClr val="tx1"/>
                </a:solidFill>
                <a:cs typeface="Calibri" pitchFamily="34" charset="0"/>
              </a:rPr>
              <a:t>Irish Sea: </a:t>
            </a:r>
            <a:r>
              <a:rPr lang="en-IE" sz="2200" dirty="0" smtClean="0">
                <a:solidFill>
                  <a:schemeClr val="tx1"/>
                </a:solidFill>
                <a:cs typeface="Calibri" pitchFamily="34" charset="0"/>
              </a:rPr>
              <a:t>a substantial border that both regions have responsibility for – sea, shore &amp; hinterland</a:t>
            </a:r>
          </a:p>
          <a:p>
            <a:pPr marL="1588" algn="l">
              <a:buSzPct val="80000"/>
              <a:buFont typeface="Wingdings" pitchFamily="2" charset="2"/>
              <a:buNone/>
              <a:defRPr/>
            </a:pPr>
            <a:endParaRPr lang="en-IE" sz="1400" dirty="0" smtClean="0">
              <a:solidFill>
                <a:schemeClr val="tx1"/>
              </a:solidFill>
              <a:cs typeface="Calibri" pitchFamily="34" charset="0"/>
            </a:endParaRPr>
          </a:p>
          <a:p>
            <a:pPr marL="1588" algn="l">
              <a:buSzPct val="80000"/>
              <a:buFont typeface="Wingdings" pitchFamily="2" charset="2"/>
              <a:buNone/>
              <a:defRPr/>
            </a:pPr>
            <a:r>
              <a:rPr lang="en-IE" sz="2200" b="1" dirty="0" smtClean="0">
                <a:solidFill>
                  <a:schemeClr val="tx1"/>
                </a:solidFill>
                <a:cs typeface="Calibri" pitchFamily="34" charset="0"/>
              </a:rPr>
              <a:t>Common issues </a:t>
            </a:r>
            <a:r>
              <a:rPr lang="en-IE" sz="2200" dirty="0" smtClean="0">
                <a:solidFill>
                  <a:schemeClr val="tx1"/>
                </a:solidFill>
                <a:cs typeface="Calibri" pitchFamily="34" charset="0"/>
              </a:rPr>
              <a:t>affecting both areas: working together builds capacity, opportunities &amp; added value to finding solutions</a:t>
            </a:r>
          </a:p>
          <a:p>
            <a:pPr marL="1588" algn="l">
              <a:buSzPct val="80000"/>
              <a:buFont typeface="Wingdings" pitchFamily="2" charset="2"/>
              <a:buNone/>
              <a:defRPr/>
            </a:pPr>
            <a:endParaRPr lang="en-IE" sz="1400" dirty="0" smtClean="0">
              <a:solidFill>
                <a:schemeClr val="tx1"/>
              </a:solidFill>
              <a:cs typeface="Calibri" pitchFamily="34" charset="0"/>
            </a:endParaRPr>
          </a:p>
          <a:p>
            <a:pPr marL="1588" algn="l">
              <a:buSzPct val="80000"/>
              <a:buFont typeface="Wingdings" pitchFamily="2" charset="2"/>
              <a:buNone/>
              <a:defRPr/>
            </a:pPr>
            <a:r>
              <a:rPr lang="en-IE" sz="2200" b="1" dirty="0" smtClean="0">
                <a:solidFill>
                  <a:schemeClr val="tx1"/>
                </a:solidFill>
                <a:cs typeface="Calibri" pitchFamily="34" charset="0"/>
              </a:rPr>
              <a:t>Irish perspective: </a:t>
            </a:r>
            <a:r>
              <a:rPr lang="en-IE" sz="2200" dirty="0" smtClean="0">
                <a:solidFill>
                  <a:schemeClr val="tx1"/>
                </a:solidFill>
                <a:cs typeface="Calibri" pitchFamily="34" charset="0"/>
              </a:rPr>
              <a:t>facilitates access to the wider UK market &amp; opens our universities/ IT’s up to international collaboration opportunities</a:t>
            </a:r>
          </a:p>
          <a:p>
            <a:pPr marL="1588" algn="l">
              <a:buSzPct val="80000"/>
              <a:buFont typeface="Wingdings" pitchFamily="2" charset="2"/>
              <a:buNone/>
              <a:defRPr/>
            </a:pPr>
            <a:endParaRPr lang="en-IE" sz="1400" dirty="0" smtClean="0">
              <a:solidFill>
                <a:schemeClr val="tx1"/>
              </a:solidFill>
              <a:cs typeface="Calibri" pitchFamily="34" charset="0"/>
            </a:endParaRPr>
          </a:p>
          <a:p>
            <a:pPr algn="l">
              <a:lnSpc>
                <a:spcPct val="90000"/>
              </a:lnSpc>
              <a:defRPr/>
            </a:pPr>
            <a:r>
              <a:rPr lang="en-IE" altLang="en-US" sz="2200" dirty="0" smtClean="0">
                <a:solidFill>
                  <a:schemeClr val="tx1"/>
                </a:solidFill>
              </a:rPr>
              <a:t>20 </a:t>
            </a:r>
            <a:r>
              <a:rPr lang="en-IE" altLang="en-US" sz="2200" dirty="0" smtClean="0">
                <a:solidFill>
                  <a:schemeClr val="tx1"/>
                </a:solidFill>
              </a:rPr>
              <a:t>year history of </a:t>
            </a:r>
            <a:r>
              <a:rPr lang="en-IE" altLang="en-US" sz="2200" dirty="0">
                <a:solidFill>
                  <a:schemeClr val="tx1"/>
                </a:solidFill>
              </a:rPr>
              <a:t>successful Ireland Wales INTERREG </a:t>
            </a:r>
            <a:r>
              <a:rPr lang="en-IE" altLang="en-US" sz="2200" dirty="0" smtClean="0">
                <a:solidFill>
                  <a:schemeClr val="tx1"/>
                </a:solidFill>
              </a:rPr>
              <a:t>collaboration &amp; far longer history of cultural connections</a:t>
            </a:r>
            <a:endParaRPr lang="en-IE" sz="2200" dirty="0">
              <a:solidFill>
                <a:schemeClr val="tx1"/>
              </a:solidFill>
              <a:cs typeface="Calibri" pitchFamily="34" charset="0"/>
            </a:endParaRPr>
          </a:p>
        </p:txBody>
      </p:sp>
      <p:sp>
        <p:nvSpPr>
          <p:cNvPr id="6" name="Rectangle 2"/>
          <p:cNvSpPr txBox="1">
            <a:spLocks noChangeArrowheads="1"/>
          </p:cNvSpPr>
          <p:nvPr/>
        </p:nvSpPr>
        <p:spPr>
          <a:xfrm>
            <a:off x="791368" y="404813"/>
            <a:ext cx="7354888" cy="81121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b="1" i="1" dirty="0" smtClean="0">
                <a:cs typeface="Calibri" pitchFamily="34" charset="0"/>
              </a:rPr>
              <a:t>Why </a:t>
            </a:r>
            <a:r>
              <a:rPr lang="en-US" altLang="en-US" sz="3200" b="1" i="1" dirty="0" smtClean="0">
                <a:cs typeface="Calibri" pitchFamily="34" charset="0"/>
              </a:rPr>
              <a:t>co-operate </a:t>
            </a:r>
            <a:r>
              <a:rPr lang="en-US" altLang="en-US" sz="3200" b="1" i="1" dirty="0" smtClean="0">
                <a:cs typeface="Calibri" pitchFamily="34" charset="0"/>
              </a:rPr>
              <a:t>with Wales? </a:t>
            </a:r>
            <a:endParaRPr lang="en-US" altLang="en-US" sz="3200" b="1" i="1" dirty="0">
              <a:cs typeface="Calibri" pitchFamily="34" charset="0"/>
            </a:endParaRPr>
          </a:p>
        </p:txBody>
      </p:sp>
      <p:pic>
        <p:nvPicPr>
          <p:cNvPr id="7" name="Picture 4" descr="C:\Users\OHEARN~1.SAE\AppData\Local\Temp\http___www.seregassembly.ie_images_uploads_LogoERDF_Col_Landscape-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84169" y="5748122"/>
            <a:ext cx="3059831" cy="7200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3" descr="C:\Users\OHEARN~1.SAE\AppData\Local\Temp\http___www.seregassembly.ie_images_uploads_Irelands_EU_SIFP_2014_2020_Min_Siz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9120" y="5748122"/>
            <a:ext cx="2201600" cy="7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56405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1"/>
          <p:cNvSpPr txBox="1">
            <a:spLocks/>
          </p:cNvSpPr>
          <p:nvPr/>
        </p:nvSpPr>
        <p:spPr>
          <a:xfrm>
            <a:off x="611188" y="1340769"/>
            <a:ext cx="8075612" cy="388843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defRPr/>
            </a:pPr>
            <a:endParaRPr lang="en-IE" sz="2200" b="1" i="1" dirty="0" smtClean="0">
              <a:latin typeface="+mn-lt"/>
            </a:endParaRPr>
          </a:p>
          <a:p>
            <a:pPr algn="l">
              <a:defRPr/>
            </a:pPr>
            <a:endParaRPr lang="en-IE" sz="2200" b="1" i="1" dirty="0">
              <a:latin typeface="+mn-lt"/>
            </a:endParaRPr>
          </a:p>
          <a:p>
            <a:pPr algn="l">
              <a:defRPr/>
            </a:pPr>
            <a:endParaRPr lang="en-IE" sz="2200" b="1" i="1" dirty="0" smtClean="0">
              <a:latin typeface="+mn-lt"/>
            </a:endParaRPr>
          </a:p>
          <a:p>
            <a:pPr algn="l">
              <a:defRPr/>
            </a:pPr>
            <a:endParaRPr lang="en-IE" sz="2200" b="1" i="1" dirty="0">
              <a:latin typeface="+mn-lt"/>
            </a:endParaRPr>
          </a:p>
          <a:p>
            <a:pPr algn="l">
              <a:defRPr/>
            </a:pPr>
            <a:endParaRPr lang="en-IE" sz="2200" b="1" i="1" dirty="0" smtClean="0">
              <a:latin typeface="+mn-lt"/>
            </a:endParaRPr>
          </a:p>
          <a:p>
            <a:pPr algn="l">
              <a:defRPr/>
            </a:pPr>
            <a:r>
              <a:rPr lang="en-IE" sz="2200" b="1" i="1" dirty="0" smtClean="0">
                <a:latin typeface="+mn-lt"/>
              </a:rPr>
              <a:t>Priority 1: </a:t>
            </a:r>
            <a:r>
              <a:rPr lang="en-IE" sz="2200" b="1" i="1" dirty="0" smtClean="0">
                <a:latin typeface="+mn-lt"/>
              </a:rPr>
              <a:t>R&amp;D </a:t>
            </a:r>
            <a:r>
              <a:rPr lang="en-IE" sz="2200" b="1" i="1" dirty="0" smtClean="0">
                <a:latin typeface="+mn-lt"/>
              </a:rPr>
              <a:t>and </a:t>
            </a:r>
            <a:r>
              <a:rPr lang="en-IE" sz="2200" b="1" i="1" dirty="0" smtClean="0">
                <a:latin typeface="+mn-lt"/>
              </a:rPr>
              <a:t>Innovation</a:t>
            </a:r>
            <a:endParaRPr lang="en-IE" sz="2200" i="1" dirty="0">
              <a:latin typeface="+mn-lt"/>
            </a:endParaRPr>
          </a:p>
          <a:p>
            <a:pPr algn="l">
              <a:defRPr/>
            </a:pPr>
            <a:r>
              <a:rPr lang="en-IE" sz="2200" dirty="0" smtClean="0">
                <a:latin typeface="+mn-lt"/>
              </a:rPr>
              <a:t>Strengthening </a:t>
            </a:r>
            <a:r>
              <a:rPr lang="en-IE" sz="2200" dirty="0" smtClean="0">
                <a:latin typeface="+mn-lt"/>
              </a:rPr>
              <a:t>research, technological development and </a:t>
            </a:r>
            <a:r>
              <a:rPr lang="en-IE" sz="2200" dirty="0" smtClean="0">
                <a:latin typeface="+mn-lt"/>
              </a:rPr>
              <a:t>innovation</a:t>
            </a:r>
          </a:p>
          <a:p>
            <a:pPr algn="l">
              <a:defRPr/>
            </a:pPr>
            <a:endParaRPr lang="en-IE" sz="2200" dirty="0">
              <a:latin typeface="+mn-lt"/>
            </a:endParaRPr>
          </a:p>
          <a:p>
            <a:pPr algn="l">
              <a:defRPr/>
            </a:pPr>
            <a:r>
              <a:rPr lang="en-IE" sz="2200" b="1" i="1" dirty="0" smtClean="0">
                <a:latin typeface="+mn-lt"/>
              </a:rPr>
              <a:t>Priority 2: Climate </a:t>
            </a:r>
            <a:r>
              <a:rPr lang="en-IE" sz="2200" b="1" i="1" dirty="0">
                <a:latin typeface="+mn-lt"/>
              </a:rPr>
              <a:t>Change Adaptation:</a:t>
            </a:r>
            <a:r>
              <a:rPr lang="en-IE" sz="2200" b="1" dirty="0">
                <a:latin typeface="+mn-lt"/>
              </a:rPr>
              <a:t> </a:t>
            </a:r>
            <a:r>
              <a:rPr lang="en-IE" sz="2200" dirty="0">
                <a:latin typeface="+mn-lt"/>
              </a:rPr>
              <a:t>promoting climate change adaptation, risk prevention and </a:t>
            </a:r>
            <a:r>
              <a:rPr lang="en-IE" sz="2200" dirty="0" smtClean="0">
                <a:latin typeface="+mn-lt"/>
              </a:rPr>
              <a:t>management</a:t>
            </a:r>
          </a:p>
          <a:p>
            <a:pPr algn="l">
              <a:defRPr/>
            </a:pPr>
            <a:endParaRPr lang="en-IE" sz="2200" dirty="0">
              <a:latin typeface="+mn-lt"/>
            </a:endParaRPr>
          </a:p>
          <a:p>
            <a:pPr algn="l">
              <a:defRPr/>
            </a:pPr>
            <a:r>
              <a:rPr lang="en-IE" sz="2200" b="1" i="1" dirty="0" smtClean="0">
                <a:latin typeface="+mn-lt"/>
              </a:rPr>
              <a:t>Priority 3: Utilisation </a:t>
            </a:r>
            <a:r>
              <a:rPr lang="en-IE" sz="2200" b="1" i="1" dirty="0">
                <a:latin typeface="+mn-lt"/>
              </a:rPr>
              <a:t>of Cultural &amp; Natural Resources and Heritage: </a:t>
            </a:r>
            <a:r>
              <a:rPr lang="en-IE" sz="2200" dirty="0">
                <a:latin typeface="+mn-lt"/>
              </a:rPr>
              <a:t>protecting the environment and promoting resource efficiency</a:t>
            </a:r>
          </a:p>
          <a:p>
            <a:pPr algn="l">
              <a:defRPr/>
            </a:pPr>
            <a:endParaRPr lang="en-IE" sz="2200" dirty="0" smtClean="0">
              <a:latin typeface="+mn-lt"/>
            </a:endParaRPr>
          </a:p>
          <a:p>
            <a:pPr algn="l">
              <a:buFont typeface="Arial" charset="0"/>
              <a:buNone/>
              <a:defRPr/>
            </a:pPr>
            <a:endParaRPr lang="en-IE" sz="2200" dirty="0" smtClean="0">
              <a:latin typeface="+mn-lt"/>
            </a:endParaRPr>
          </a:p>
          <a:p>
            <a:pPr algn="l">
              <a:buFont typeface="Arial" charset="0"/>
              <a:buNone/>
              <a:tabLst>
                <a:tab pos="5600700" algn="l"/>
              </a:tabLst>
              <a:defRPr/>
            </a:pPr>
            <a:endParaRPr lang="en-IE" altLang="en-US" sz="2200" i="1" dirty="0" smtClean="0">
              <a:latin typeface="+mn-lt"/>
              <a:ea typeface="Times New Roman" pitchFamily="18" charset="0"/>
              <a:cs typeface="Calibri" pitchFamily="34" charset="0"/>
            </a:endParaRPr>
          </a:p>
          <a:p>
            <a:pPr algn="l">
              <a:buFont typeface="Wingdings" pitchFamily="2" charset="2"/>
              <a:buNone/>
              <a:tabLst>
                <a:tab pos="5600700" algn="l"/>
              </a:tabLst>
              <a:defRPr/>
            </a:pPr>
            <a:endParaRPr lang="en-US" altLang="en-US" sz="2200" dirty="0" smtClean="0">
              <a:latin typeface="+mn-lt"/>
              <a:ea typeface="Times New Roman" pitchFamily="18" charset="0"/>
              <a:cs typeface="Calibri" pitchFamily="34" charset="0"/>
            </a:endParaRPr>
          </a:p>
          <a:p>
            <a:pPr algn="l">
              <a:buFont typeface="Wingdings" pitchFamily="2" charset="2"/>
              <a:buNone/>
              <a:tabLst>
                <a:tab pos="5600700" algn="l"/>
              </a:tabLst>
              <a:defRPr/>
            </a:pPr>
            <a:endParaRPr lang="en-IE" altLang="en-US" sz="2200" dirty="0">
              <a:latin typeface="+mn-lt"/>
              <a:ea typeface="Times New Roman" pitchFamily="18" charset="0"/>
              <a:cs typeface="Calibri" pitchFamily="34" charset="0"/>
            </a:endParaRPr>
          </a:p>
        </p:txBody>
      </p:sp>
      <p:sp>
        <p:nvSpPr>
          <p:cNvPr id="7" name="TextBox 6"/>
          <p:cNvSpPr txBox="1"/>
          <p:nvPr/>
        </p:nvSpPr>
        <p:spPr>
          <a:xfrm>
            <a:off x="1043608" y="548680"/>
            <a:ext cx="7056784" cy="553998"/>
          </a:xfrm>
          <a:prstGeom prst="rect">
            <a:avLst/>
          </a:prstGeom>
          <a:noFill/>
        </p:spPr>
        <p:txBody>
          <a:bodyPr wrap="square" rtlCol="0">
            <a:spAutoFit/>
          </a:bodyPr>
          <a:lstStyle/>
          <a:p>
            <a:pPr algn="ctr"/>
            <a:r>
              <a:rPr lang="en-IE" sz="3000" b="1" i="1" dirty="0" smtClean="0"/>
              <a:t>Programme </a:t>
            </a:r>
            <a:r>
              <a:rPr lang="en-IE" sz="3000" b="1" i="1" dirty="0" smtClean="0"/>
              <a:t>Priorities </a:t>
            </a:r>
            <a:r>
              <a:rPr lang="en-IE" sz="3000" b="1" i="1" dirty="0" smtClean="0"/>
              <a:t>2014-20 </a:t>
            </a:r>
            <a:endParaRPr lang="en-IE" sz="3000" b="1" i="1" dirty="0"/>
          </a:p>
        </p:txBody>
      </p:sp>
      <p:pic>
        <p:nvPicPr>
          <p:cNvPr id="5" name="Picture 3" descr="C:\Users\OHEARN~1.SAE\AppData\Local\Temp\http___www.seregassembly.ie_images_uploads_Irelands_EU_SIFP_2014_2020_Min_Siz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5572948"/>
            <a:ext cx="2201600" cy="7200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C:\Users\OHEARN~1.SAE\AppData\Local\Temp\http___www.seregassembly.ie_images_uploads_LogoERDF_Col_Landscape-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67394" y="5572948"/>
            <a:ext cx="3059831" cy="7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4954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1"/>
          <p:cNvSpPr txBox="1">
            <a:spLocks/>
          </p:cNvSpPr>
          <p:nvPr/>
        </p:nvSpPr>
        <p:spPr>
          <a:xfrm>
            <a:off x="611188" y="1340769"/>
            <a:ext cx="8075612" cy="388843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defRPr/>
            </a:pPr>
            <a:endParaRPr lang="en-IE" sz="2000" b="1" i="1" dirty="0" smtClean="0">
              <a:latin typeface="+mn-lt"/>
            </a:endParaRPr>
          </a:p>
          <a:p>
            <a:pPr algn="l">
              <a:defRPr/>
            </a:pPr>
            <a:endParaRPr lang="en-IE" sz="2000" b="1" i="1" dirty="0">
              <a:latin typeface="+mn-lt"/>
            </a:endParaRPr>
          </a:p>
          <a:p>
            <a:pPr algn="l">
              <a:defRPr/>
            </a:pPr>
            <a:endParaRPr lang="en-IE" sz="2000" b="1" i="1" dirty="0" smtClean="0">
              <a:latin typeface="+mn-lt"/>
            </a:endParaRPr>
          </a:p>
          <a:p>
            <a:pPr algn="l">
              <a:defRPr/>
            </a:pPr>
            <a:endParaRPr lang="en-IE" sz="2000" b="1" i="1" dirty="0" smtClean="0">
              <a:latin typeface="+mn-lt"/>
            </a:endParaRPr>
          </a:p>
          <a:p>
            <a:pPr algn="l">
              <a:defRPr/>
            </a:pPr>
            <a:endParaRPr lang="en-IE" sz="2000" b="1" i="1" dirty="0" smtClean="0">
              <a:latin typeface="+mn-lt"/>
            </a:endParaRPr>
          </a:p>
          <a:p>
            <a:pPr algn="l">
              <a:defRPr/>
            </a:pPr>
            <a:endParaRPr lang="en-IE" sz="2000" b="1" i="1" dirty="0">
              <a:latin typeface="+mn-lt"/>
            </a:endParaRPr>
          </a:p>
          <a:p>
            <a:pPr algn="l">
              <a:defRPr/>
            </a:pPr>
            <a:endParaRPr lang="en-IE" sz="2000" b="1" i="1" dirty="0" smtClean="0">
              <a:latin typeface="+mn-lt"/>
            </a:endParaRPr>
          </a:p>
          <a:p>
            <a:pPr algn="l">
              <a:defRPr/>
            </a:pPr>
            <a:endParaRPr lang="en-IE" sz="2000" b="1" i="1" dirty="0" smtClean="0">
              <a:latin typeface="+mn-lt"/>
            </a:endParaRPr>
          </a:p>
          <a:p>
            <a:pPr algn="l">
              <a:defRPr/>
            </a:pPr>
            <a:r>
              <a:rPr lang="en-IE" sz="2200" b="1" i="1" dirty="0" smtClean="0">
                <a:latin typeface="+mn-lt"/>
              </a:rPr>
              <a:t>R&amp;D </a:t>
            </a:r>
            <a:r>
              <a:rPr lang="en-IE" sz="2200" b="1" i="1" dirty="0" smtClean="0">
                <a:latin typeface="+mn-lt"/>
              </a:rPr>
              <a:t>and </a:t>
            </a:r>
            <a:r>
              <a:rPr lang="en-IE" sz="2200" b="1" i="1" dirty="0" smtClean="0">
                <a:latin typeface="+mn-lt"/>
              </a:rPr>
              <a:t>Innovation: </a:t>
            </a:r>
            <a:r>
              <a:rPr lang="en-IE" sz="2200" b="1" dirty="0" smtClean="0">
                <a:latin typeface="+mn-lt"/>
              </a:rPr>
              <a:t>Strengthening </a:t>
            </a:r>
            <a:r>
              <a:rPr lang="en-IE" sz="2200" b="1" dirty="0" smtClean="0">
                <a:latin typeface="+mn-lt"/>
              </a:rPr>
              <a:t>research, technological development and </a:t>
            </a:r>
            <a:r>
              <a:rPr lang="en-IE" sz="2200" b="1" dirty="0" smtClean="0">
                <a:latin typeface="+mn-lt"/>
              </a:rPr>
              <a:t>innovation</a:t>
            </a:r>
          </a:p>
          <a:p>
            <a:pPr algn="l">
              <a:defRPr/>
            </a:pPr>
            <a:endParaRPr lang="en-IE" sz="1400" dirty="0" smtClean="0">
              <a:latin typeface="+mn-lt"/>
            </a:endParaRPr>
          </a:p>
          <a:p>
            <a:pPr algn="l">
              <a:defRPr/>
            </a:pPr>
            <a:r>
              <a:rPr lang="en-IE" sz="2000" dirty="0" smtClean="0">
                <a:latin typeface="+mn-lt"/>
              </a:rPr>
              <a:t>Particular focus on increasing innovation within SMEs, including social enterprises, within shared priorities of the smart specialisation strategies.</a:t>
            </a:r>
          </a:p>
          <a:p>
            <a:pPr algn="l">
              <a:defRPr/>
            </a:pPr>
            <a:endParaRPr lang="en-IE" sz="1400" dirty="0">
              <a:latin typeface="+mn-lt"/>
            </a:endParaRPr>
          </a:p>
          <a:p>
            <a:pPr algn="l">
              <a:defRPr/>
            </a:pPr>
            <a:r>
              <a:rPr lang="en-IE" sz="2000" dirty="0" smtClean="0">
                <a:latin typeface="+mn-lt"/>
              </a:rPr>
              <a:t>Focus on the “test” or “development” phases of innovation</a:t>
            </a:r>
          </a:p>
          <a:p>
            <a:pPr algn="l">
              <a:defRPr/>
            </a:pPr>
            <a:endParaRPr lang="en-IE" sz="1400" dirty="0">
              <a:latin typeface="+mn-lt"/>
            </a:endParaRPr>
          </a:p>
          <a:p>
            <a:pPr algn="l">
              <a:defRPr/>
            </a:pPr>
            <a:r>
              <a:rPr lang="en-IE" sz="2000" dirty="0" smtClean="0">
                <a:latin typeface="+mn-lt"/>
              </a:rPr>
              <a:t>Focussing on activities and sectors where there is complementarity between the expertise in both areas, including:</a:t>
            </a:r>
          </a:p>
          <a:p>
            <a:pPr marL="984250" indent="-342900" algn="l">
              <a:buFont typeface="Arial" panose="020B0604020202020204" pitchFamily="34" charset="0"/>
              <a:buChar char="•"/>
              <a:defRPr/>
            </a:pPr>
            <a:r>
              <a:rPr lang="en-IE" sz="2000" dirty="0" smtClean="0">
                <a:latin typeface="+mn-lt"/>
              </a:rPr>
              <a:t>Marine &amp; environmental sciences</a:t>
            </a:r>
          </a:p>
          <a:p>
            <a:pPr marL="984250" indent="-342900" algn="l">
              <a:buFont typeface="Arial" panose="020B0604020202020204" pitchFamily="34" charset="0"/>
              <a:buChar char="•"/>
              <a:defRPr/>
            </a:pPr>
            <a:r>
              <a:rPr lang="en-IE" sz="2000" dirty="0" smtClean="0">
                <a:latin typeface="+mn-lt"/>
              </a:rPr>
              <a:t>Food &amp; drink</a:t>
            </a:r>
          </a:p>
          <a:p>
            <a:pPr marL="984250" indent="-342900" algn="l">
              <a:buFont typeface="Arial" panose="020B0604020202020204" pitchFamily="34" charset="0"/>
              <a:buChar char="•"/>
              <a:defRPr/>
            </a:pPr>
            <a:r>
              <a:rPr lang="en-IE" sz="2000" dirty="0" smtClean="0">
                <a:latin typeface="+mn-lt"/>
              </a:rPr>
              <a:t>Life sciences</a:t>
            </a:r>
            <a:endParaRPr lang="en-IE" sz="2000" dirty="0">
              <a:latin typeface="+mn-lt"/>
            </a:endParaRPr>
          </a:p>
          <a:p>
            <a:pPr algn="l">
              <a:defRPr/>
            </a:pPr>
            <a:endParaRPr lang="en-IE" sz="2000" dirty="0" smtClean="0">
              <a:latin typeface="+mn-lt"/>
            </a:endParaRPr>
          </a:p>
          <a:p>
            <a:pPr algn="l">
              <a:defRPr/>
            </a:pPr>
            <a:endParaRPr lang="en-IE" sz="2000" dirty="0">
              <a:latin typeface="+mn-lt"/>
            </a:endParaRPr>
          </a:p>
          <a:p>
            <a:pPr algn="l">
              <a:defRPr/>
            </a:pPr>
            <a:endParaRPr lang="en-IE" sz="2000" dirty="0" smtClean="0">
              <a:latin typeface="+mn-lt"/>
            </a:endParaRPr>
          </a:p>
          <a:p>
            <a:pPr algn="l">
              <a:defRPr/>
            </a:pPr>
            <a:endParaRPr lang="en-IE" sz="2000" dirty="0" smtClean="0">
              <a:latin typeface="+mn-lt"/>
            </a:endParaRPr>
          </a:p>
          <a:p>
            <a:pPr algn="l">
              <a:buFont typeface="Arial" charset="0"/>
              <a:buNone/>
              <a:defRPr/>
            </a:pPr>
            <a:endParaRPr lang="en-IE" sz="2000" dirty="0" smtClean="0">
              <a:latin typeface="+mn-lt"/>
            </a:endParaRPr>
          </a:p>
          <a:p>
            <a:pPr algn="l">
              <a:buFont typeface="Arial" charset="0"/>
              <a:buNone/>
              <a:tabLst>
                <a:tab pos="5600700" algn="l"/>
              </a:tabLst>
              <a:defRPr/>
            </a:pPr>
            <a:endParaRPr lang="en-IE" altLang="en-US" sz="2000" i="1" dirty="0" smtClean="0">
              <a:latin typeface="+mn-lt"/>
              <a:ea typeface="Times New Roman" pitchFamily="18" charset="0"/>
              <a:cs typeface="Calibri" pitchFamily="34" charset="0"/>
            </a:endParaRPr>
          </a:p>
          <a:p>
            <a:pPr algn="l">
              <a:buFont typeface="Wingdings" pitchFamily="2" charset="2"/>
              <a:buNone/>
              <a:tabLst>
                <a:tab pos="5600700" algn="l"/>
              </a:tabLst>
              <a:defRPr/>
            </a:pPr>
            <a:endParaRPr lang="en-US" altLang="en-US" sz="2000" dirty="0" smtClean="0">
              <a:latin typeface="+mn-lt"/>
              <a:ea typeface="Times New Roman" pitchFamily="18" charset="0"/>
              <a:cs typeface="Calibri" pitchFamily="34" charset="0"/>
            </a:endParaRPr>
          </a:p>
          <a:p>
            <a:pPr algn="l">
              <a:buFont typeface="Wingdings" pitchFamily="2" charset="2"/>
              <a:buNone/>
              <a:tabLst>
                <a:tab pos="5600700" algn="l"/>
              </a:tabLst>
              <a:defRPr/>
            </a:pPr>
            <a:endParaRPr lang="en-IE" altLang="en-US" sz="2000" dirty="0">
              <a:latin typeface="+mn-lt"/>
              <a:ea typeface="Times New Roman" pitchFamily="18" charset="0"/>
              <a:cs typeface="Calibri" pitchFamily="34" charset="0"/>
            </a:endParaRPr>
          </a:p>
        </p:txBody>
      </p:sp>
      <p:sp>
        <p:nvSpPr>
          <p:cNvPr id="7" name="TextBox 6"/>
          <p:cNvSpPr txBox="1"/>
          <p:nvPr/>
        </p:nvSpPr>
        <p:spPr>
          <a:xfrm>
            <a:off x="1043608" y="548680"/>
            <a:ext cx="7056784" cy="553998"/>
          </a:xfrm>
          <a:prstGeom prst="rect">
            <a:avLst/>
          </a:prstGeom>
          <a:noFill/>
        </p:spPr>
        <p:txBody>
          <a:bodyPr wrap="square" rtlCol="0">
            <a:spAutoFit/>
          </a:bodyPr>
          <a:lstStyle/>
          <a:p>
            <a:pPr algn="ctr"/>
            <a:r>
              <a:rPr lang="en-IE" sz="3000" b="1" i="1" dirty="0" smtClean="0"/>
              <a:t>Priority </a:t>
            </a:r>
            <a:r>
              <a:rPr lang="en-IE" sz="3000" b="1" i="1" dirty="0"/>
              <a:t>1</a:t>
            </a:r>
            <a:r>
              <a:rPr lang="en-IE" sz="3000" b="1" i="1" dirty="0" smtClean="0"/>
              <a:t> </a:t>
            </a:r>
            <a:r>
              <a:rPr lang="en-IE" sz="3000" b="1" i="1" dirty="0" smtClean="0"/>
              <a:t>2014-20 </a:t>
            </a:r>
            <a:endParaRPr lang="en-IE" sz="3000" b="1" i="1" dirty="0"/>
          </a:p>
        </p:txBody>
      </p:sp>
      <p:pic>
        <p:nvPicPr>
          <p:cNvPr id="5" name="Picture 3" descr="C:\Users\OHEARN~1.SAE\AppData\Local\Temp\http___www.seregassembly.ie_images_uploads_Irelands_EU_SIFP_2014_2020_Min_Siz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5572948"/>
            <a:ext cx="2201600" cy="7200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C:\Users\OHEARN~1.SAE\AppData\Local\Temp\http___www.seregassembly.ie_images_uploads_LogoERDF_Col_Landscape-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48548" y="5572948"/>
            <a:ext cx="3059831" cy="7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56405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1"/>
          <p:cNvSpPr txBox="1">
            <a:spLocks/>
          </p:cNvSpPr>
          <p:nvPr/>
        </p:nvSpPr>
        <p:spPr>
          <a:xfrm>
            <a:off x="611188" y="1484785"/>
            <a:ext cx="8075612" cy="374441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defRPr/>
            </a:pPr>
            <a:endParaRPr lang="en-IE" sz="2000" b="1" i="1" dirty="0" smtClean="0">
              <a:latin typeface="+mn-lt"/>
            </a:endParaRPr>
          </a:p>
          <a:p>
            <a:pPr algn="l">
              <a:defRPr/>
            </a:pPr>
            <a:endParaRPr lang="en-IE" sz="2000" b="1" i="1" dirty="0">
              <a:latin typeface="+mn-lt"/>
            </a:endParaRPr>
          </a:p>
          <a:p>
            <a:pPr algn="l">
              <a:defRPr/>
            </a:pPr>
            <a:endParaRPr lang="en-IE" sz="2000" b="1" i="1" dirty="0" smtClean="0">
              <a:latin typeface="+mn-lt"/>
            </a:endParaRPr>
          </a:p>
          <a:p>
            <a:pPr algn="l">
              <a:defRPr/>
            </a:pPr>
            <a:endParaRPr lang="en-IE" sz="2000" b="1" i="1" dirty="0">
              <a:latin typeface="+mn-lt"/>
            </a:endParaRPr>
          </a:p>
          <a:p>
            <a:pPr algn="l">
              <a:defRPr/>
            </a:pPr>
            <a:endParaRPr lang="en-IE" sz="2000" b="1" i="1" dirty="0" smtClean="0">
              <a:latin typeface="+mn-lt"/>
            </a:endParaRPr>
          </a:p>
          <a:p>
            <a:pPr algn="l">
              <a:defRPr/>
            </a:pPr>
            <a:endParaRPr lang="en-IE" sz="2000" b="1" i="1" dirty="0" smtClean="0">
              <a:latin typeface="+mn-lt"/>
            </a:endParaRPr>
          </a:p>
          <a:p>
            <a:pPr algn="l">
              <a:defRPr/>
            </a:pPr>
            <a:endParaRPr lang="en-IE" sz="2000" b="1" i="1" dirty="0">
              <a:latin typeface="+mn-lt"/>
            </a:endParaRPr>
          </a:p>
          <a:p>
            <a:pPr algn="l">
              <a:defRPr/>
            </a:pPr>
            <a:endParaRPr lang="en-IE" sz="2000" b="1" i="1" dirty="0" smtClean="0">
              <a:latin typeface="+mn-lt"/>
            </a:endParaRPr>
          </a:p>
          <a:p>
            <a:pPr algn="l">
              <a:defRPr/>
            </a:pPr>
            <a:endParaRPr lang="en-IE" sz="2000" b="1" i="1" dirty="0">
              <a:latin typeface="+mn-lt"/>
            </a:endParaRPr>
          </a:p>
          <a:p>
            <a:pPr algn="l">
              <a:defRPr/>
            </a:pPr>
            <a:endParaRPr lang="en-IE" sz="2000" b="1" i="1" dirty="0" smtClean="0">
              <a:latin typeface="+mn-lt"/>
            </a:endParaRPr>
          </a:p>
          <a:p>
            <a:pPr algn="l">
              <a:defRPr/>
            </a:pPr>
            <a:r>
              <a:rPr lang="en-IE" sz="2200" b="1" i="1" dirty="0" smtClean="0">
                <a:latin typeface="+mn-lt"/>
              </a:rPr>
              <a:t>Climate </a:t>
            </a:r>
            <a:r>
              <a:rPr lang="en-IE" sz="2200" b="1" i="1" dirty="0" smtClean="0">
                <a:latin typeface="+mn-lt"/>
              </a:rPr>
              <a:t>Change Adaptation:</a:t>
            </a:r>
            <a:r>
              <a:rPr lang="en-IE" sz="2200" b="1" dirty="0" smtClean="0">
                <a:latin typeface="+mn-lt"/>
              </a:rPr>
              <a:t> promoting climate change adaptation, risk prevention and </a:t>
            </a:r>
            <a:r>
              <a:rPr lang="en-IE" sz="2200" b="1" dirty="0" smtClean="0">
                <a:latin typeface="+mn-lt"/>
              </a:rPr>
              <a:t>management</a:t>
            </a:r>
          </a:p>
          <a:p>
            <a:pPr algn="l">
              <a:tabLst>
                <a:tab pos="1787525" algn="l"/>
              </a:tabLst>
              <a:defRPr/>
            </a:pPr>
            <a:endParaRPr lang="en-IE" sz="2000" dirty="0">
              <a:latin typeface="+mn-lt"/>
            </a:endParaRPr>
          </a:p>
          <a:p>
            <a:pPr algn="l">
              <a:tabLst>
                <a:tab pos="1787525" algn="l"/>
              </a:tabLst>
              <a:defRPr/>
            </a:pPr>
            <a:r>
              <a:rPr lang="en-IE" sz="2000" dirty="0" smtClean="0">
                <a:latin typeface="+mn-lt"/>
              </a:rPr>
              <a:t>Building knowledge about specific impacts of climate change on the Irish Sea </a:t>
            </a:r>
          </a:p>
          <a:p>
            <a:pPr algn="l">
              <a:tabLst>
                <a:tab pos="1787525" algn="l"/>
              </a:tabLst>
              <a:defRPr/>
            </a:pPr>
            <a:endParaRPr lang="en-IE" sz="2000" dirty="0">
              <a:latin typeface="+mn-lt"/>
            </a:endParaRPr>
          </a:p>
          <a:p>
            <a:pPr algn="l">
              <a:tabLst>
                <a:tab pos="1787525" algn="l"/>
              </a:tabLst>
              <a:defRPr/>
            </a:pPr>
            <a:r>
              <a:rPr lang="en-IE" sz="2000" dirty="0" smtClean="0">
                <a:latin typeface="+mn-lt"/>
              </a:rPr>
              <a:t>Impacts of climate change on coastal communities and the hinterland</a:t>
            </a:r>
          </a:p>
          <a:p>
            <a:pPr algn="l">
              <a:tabLst>
                <a:tab pos="1787525" algn="l"/>
              </a:tabLst>
              <a:defRPr/>
            </a:pPr>
            <a:endParaRPr lang="en-IE" sz="2000" dirty="0">
              <a:latin typeface="+mn-lt"/>
            </a:endParaRPr>
          </a:p>
          <a:p>
            <a:pPr algn="l">
              <a:tabLst>
                <a:tab pos="1787525" algn="l"/>
              </a:tabLst>
              <a:defRPr/>
            </a:pPr>
            <a:r>
              <a:rPr lang="en-IE" sz="2000" dirty="0" smtClean="0">
                <a:latin typeface="+mn-lt"/>
              </a:rPr>
              <a:t>Research, shared expertise, monitoring impacts &amp; raising awareness about climate change</a:t>
            </a:r>
          </a:p>
          <a:p>
            <a:pPr algn="l">
              <a:tabLst>
                <a:tab pos="1787525" algn="l"/>
              </a:tabLst>
              <a:defRPr/>
            </a:pPr>
            <a:endParaRPr lang="en-IE" sz="2000" dirty="0">
              <a:latin typeface="+mn-lt"/>
            </a:endParaRPr>
          </a:p>
          <a:p>
            <a:pPr algn="l">
              <a:tabLst>
                <a:tab pos="1787525" algn="l"/>
              </a:tabLst>
              <a:defRPr/>
            </a:pPr>
            <a:r>
              <a:rPr lang="en-IE" sz="2000" dirty="0" smtClean="0">
                <a:latin typeface="+mn-lt"/>
              </a:rPr>
              <a:t>Building on the successes of the 07-13 Programme</a:t>
            </a:r>
          </a:p>
          <a:p>
            <a:pPr algn="l">
              <a:defRPr/>
            </a:pPr>
            <a:endParaRPr lang="en-IE" sz="2000" dirty="0">
              <a:latin typeface="+mn-lt"/>
            </a:endParaRPr>
          </a:p>
          <a:p>
            <a:pPr algn="l">
              <a:defRPr/>
            </a:pPr>
            <a:endParaRPr lang="en-IE" sz="2000" dirty="0">
              <a:latin typeface="+mn-lt"/>
            </a:endParaRPr>
          </a:p>
          <a:p>
            <a:pPr algn="l">
              <a:defRPr/>
            </a:pPr>
            <a:endParaRPr lang="en-IE" sz="2000" dirty="0" smtClean="0">
              <a:latin typeface="+mn-lt"/>
            </a:endParaRPr>
          </a:p>
          <a:p>
            <a:pPr algn="l">
              <a:defRPr/>
            </a:pPr>
            <a:endParaRPr lang="en-IE" sz="2000" dirty="0">
              <a:latin typeface="+mn-lt"/>
            </a:endParaRPr>
          </a:p>
          <a:p>
            <a:pPr algn="l">
              <a:defRPr/>
            </a:pPr>
            <a:endParaRPr lang="en-IE" sz="2000" dirty="0" smtClean="0">
              <a:latin typeface="+mn-lt"/>
            </a:endParaRPr>
          </a:p>
          <a:p>
            <a:pPr algn="l">
              <a:defRPr/>
            </a:pPr>
            <a:endParaRPr lang="en-IE" sz="2000" dirty="0">
              <a:latin typeface="+mn-lt"/>
            </a:endParaRPr>
          </a:p>
          <a:p>
            <a:pPr algn="l">
              <a:defRPr/>
            </a:pPr>
            <a:endParaRPr lang="en-IE" sz="2000" dirty="0" smtClean="0">
              <a:latin typeface="+mn-lt"/>
            </a:endParaRPr>
          </a:p>
          <a:p>
            <a:pPr algn="l">
              <a:buFont typeface="Arial" charset="0"/>
              <a:buNone/>
              <a:defRPr/>
            </a:pPr>
            <a:endParaRPr lang="en-IE" sz="2000" dirty="0" smtClean="0">
              <a:latin typeface="+mn-lt"/>
            </a:endParaRPr>
          </a:p>
          <a:p>
            <a:pPr algn="l">
              <a:buFont typeface="Wingdings" pitchFamily="2" charset="2"/>
              <a:buNone/>
              <a:tabLst>
                <a:tab pos="5600700" algn="l"/>
              </a:tabLst>
              <a:defRPr/>
            </a:pPr>
            <a:endParaRPr lang="en-US" altLang="en-US" sz="2000" dirty="0" smtClean="0">
              <a:latin typeface="+mn-lt"/>
              <a:ea typeface="Times New Roman" pitchFamily="18" charset="0"/>
              <a:cs typeface="Calibri" pitchFamily="34" charset="0"/>
            </a:endParaRPr>
          </a:p>
          <a:p>
            <a:pPr algn="l">
              <a:buFont typeface="Wingdings" pitchFamily="2" charset="2"/>
              <a:buNone/>
              <a:tabLst>
                <a:tab pos="5600700" algn="l"/>
              </a:tabLst>
              <a:defRPr/>
            </a:pPr>
            <a:endParaRPr lang="en-IE" altLang="en-US" sz="2000" dirty="0">
              <a:latin typeface="+mn-lt"/>
              <a:ea typeface="Times New Roman" pitchFamily="18" charset="0"/>
              <a:cs typeface="Calibri" pitchFamily="34" charset="0"/>
            </a:endParaRPr>
          </a:p>
        </p:txBody>
      </p:sp>
      <p:sp>
        <p:nvSpPr>
          <p:cNvPr id="7" name="TextBox 6"/>
          <p:cNvSpPr txBox="1"/>
          <p:nvPr/>
        </p:nvSpPr>
        <p:spPr>
          <a:xfrm>
            <a:off x="1043608" y="548680"/>
            <a:ext cx="7056784" cy="553998"/>
          </a:xfrm>
          <a:prstGeom prst="rect">
            <a:avLst/>
          </a:prstGeom>
          <a:noFill/>
        </p:spPr>
        <p:txBody>
          <a:bodyPr wrap="square" rtlCol="0">
            <a:spAutoFit/>
          </a:bodyPr>
          <a:lstStyle/>
          <a:p>
            <a:pPr algn="ctr"/>
            <a:r>
              <a:rPr lang="en-IE" sz="3000" b="1" i="1" dirty="0" smtClean="0"/>
              <a:t>Priority </a:t>
            </a:r>
            <a:r>
              <a:rPr lang="en-IE" sz="3000" b="1" i="1" dirty="0"/>
              <a:t>2</a:t>
            </a:r>
            <a:r>
              <a:rPr lang="en-IE" sz="3000" b="1" i="1" dirty="0" smtClean="0"/>
              <a:t> </a:t>
            </a:r>
            <a:r>
              <a:rPr lang="en-IE" sz="3000" b="1" i="1" dirty="0" smtClean="0"/>
              <a:t>2014-20 </a:t>
            </a:r>
            <a:endParaRPr lang="en-IE" sz="3000" b="1" i="1" dirty="0"/>
          </a:p>
        </p:txBody>
      </p:sp>
      <p:pic>
        <p:nvPicPr>
          <p:cNvPr id="5" name="Picture 3" descr="C:\Users\OHEARN~1.SAE\AppData\Local\Temp\http___www.seregassembly.ie_images_uploads_Irelands_EU_SIFP_2014_2020_Min_Siz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5572948"/>
            <a:ext cx="2201600" cy="7200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C:\Users\OHEARN~1.SAE\AppData\Local\Temp\http___www.seregassembly.ie_images_uploads_LogoERDF_Col_Landscape-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8144" y="5572948"/>
            <a:ext cx="3059831" cy="7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53972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1"/>
          <p:cNvSpPr txBox="1">
            <a:spLocks/>
          </p:cNvSpPr>
          <p:nvPr/>
        </p:nvSpPr>
        <p:spPr>
          <a:xfrm>
            <a:off x="611188" y="1484785"/>
            <a:ext cx="8075612" cy="374441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defRPr/>
            </a:pPr>
            <a:endParaRPr lang="en-IE" sz="2000" b="1" i="1" dirty="0" smtClean="0">
              <a:latin typeface="+mn-lt"/>
            </a:endParaRPr>
          </a:p>
          <a:p>
            <a:pPr algn="l">
              <a:defRPr/>
            </a:pPr>
            <a:endParaRPr lang="en-IE" sz="2000" b="1" i="1" dirty="0">
              <a:latin typeface="+mn-lt"/>
            </a:endParaRPr>
          </a:p>
          <a:p>
            <a:pPr algn="l">
              <a:defRPr/>
            </a:pPr>
            <a:endParaRPr lang="en-IE" sz="2000" b="1" i="1" dirty="0" smtClean="0">
              <a:latin typeface="+mn-lt"/>
            </a:endParaRPr>
          </a:p>
          <a:p>
            <a:pPr algn="l">
              <a:defRPr/>
            </a:pPr>
            <a:endParaRPr lang="en-IE" sz="2000" b="1" i="1" dirty="0">
              <a:latin typeface="+mn-lt"/>
            </a:endParaRPr>
          </a:p>
          <a:p>
            <a:pPr algn="l">
              <a:defRPr/>
            </a:pPr>
            <a:endParaRPr lang="en-IE" sz="2000" b="1" i="1" dirty="0" smtClean="0">
              <a:latin typeface="+mn-lt"/>
            </a:endParaRPr>
          </a:p>
          <a:p>
            <a:pPr algn="l">
              <a:defRPr/>
            </a:pPr>
            <a:endParaRPr lang="en-IE" sz="2000" b="1" i="1" dirty="0">
              <a:latin typeface="+mn-lt"/>
            </a:endParaRPr>
          </a:p>
          <a:p>
            <a:pPr algn="l">
              <a:defRPr/>
            </a:pPr>
            <a:r>
              <a:rPr lang="en-IE" sz="2200" b="1" i="1" dirty="0" smtClean="0">
                <a:latin typeface="+mn-lt"/>
              </a:rPr>
              <a:t>Utilisation </a:t>
            </a:r>
            <a:r>
              <a:rPr lang="en-IE" sz="2200" b="1" i="1" dirty="0" smtClean="0">
                <a:latin typeface="+mn-lt"/>
              </a:rPr>
              <a:t>of Cultural &amp; Natural Resources and Heritage: </a:t>
            </a:r>
            <a:r>
              <a:rPr lang="en-IE" sz="2200" b="1" dirty="0" smtClean="0">
                <a:latin typeface="+mn-lt"/>
              </a:rPr>
              <a:t>protecting the environment and promoting resource </a:t>
            </a:r>
            <a:r>
              <a:rPr lang="en-IE" sz="2200" b="1" dirty="0" smtClean="0">
                <a:latin typeface="+mn-lt"/>
              </a:rPr>
              <a:t>efficiency</a:t>
            </a:r>
          </a:p>
          <a:p>
            <a:pPr algn="l">
              <a:defRPr/>
            </a:pPr>
            <a:endParaRPr lang="en-IE" sz="2000" dirty="0" smtClean="0">
              <a:latin typeface="+mn-lt"/>
            </a:endParaRPr>
          </a:p>
          <a:p>
            <a:pPr algn="l">
              <a:defRPr/>
            </a:pPr>
            <a:r>
              <a:rPr lang="en-IE" sz="2000" dirty="0" smtClean="0">
                <a:latin typeface="+mn-lt"/>
              </a:rPr>
              <a:t>Building on the successes of the 07-13 programme’s projects which addressed the marine environment from a community perspective</a:t>
            </a:r>
          </a:p>
          <a:p>
            <a:pPr algn="l">
              <a:defRPr/>
            </a:pPr>
            <a:endParaRPr lang="en-IE" sz="2000" dirty="0">
              <a:latin typeface="+mn-lt"/>
            </a:endParaRPr>
          </a:p>
          <a:p>
            <a:pPr algn="l">
              <a:defRPr/>
            </a:pPr>
            <a:r>
              <a:rPr lang="en-IE" sz="2000" dirty="0" smtClean="0">
                <a:latin typeface="+mn-lt"/>
              </a:rPr>
              <a:t>Exploring economic potential of sustainably harnessing our natural &amp; cultural resources</a:t>
            </a:r>
          </a:p>
          <a:p>
            <a:pPr algn="l">
              <a:defRPr/>
            </a:pPr>
            <a:endParaRPr lang="en-IE" sz="2000" dirty="0">
              <a:latin typeface="+mn-lt"/>
            </a:endParaRPr>
          </a:p>
          <a:p>
            <a:pPr algn="l">
              <a:defRPr/>
            </a:pPr>
            <a:r>
              <a:rPr lang="en-IE" sz="2000" dirty="0" smtClean="0">
                <a:latin typeface="+mn-lt"/>
              </a:rPr>
              <a:t>Regenerating local economies through community engagement</a:t>
            </a:r>
          </a:p>
          <a:p>
            <a:pPr algn="l">
              <a:defRPr/>
            </a:pPr>
            <a:endParaRPr lang="en-IE" sz="2000" dirty="0">
              <a:latin typeface="+mn-lt"/>
            </a:endParaRPr>
          </a:p>
          <a:p>
            <a:pPr algn="l">
              <a:defRPr/>
            </a:pPr>
            <a:endParaRPr lang="en-IE" sz="2000" dirty="0">
              <a:latin typeface="+mn-lt"/>
            </a:endParaRPr>
          </a:p>
          <a:p>
            <a:pPr algn="l">
              <a:defRPr/>
            </a:pPr>
            <a:endParaRPr lang="en-IE" sz="2000" dirty="0">
              <a:latin typeface="+mn-lt"/>
            </a:endParaRPr>
          </a:p>
          <a:p>
            <a:pPr algn="l">
              <a:defRPr/>
            </a:pPr>
            <a:endParaRPr lang="en-IE" sz="2000" dirty="0">
              <a:latin typeface="+mn-lt"/>
            </a:endParaRPr>
          </a:p>
          <a:p>
            <a:pPr algn="l">
              <a:defRPr/>
            </a:pPr>
            <a:endParaRPr lang="en-IE" sz="2000" dirty="0" smtClean="0">
              <a:latin typeface="+mn-lt"/>
            </a:endParaRPr>
          </a:p>
          <a:p>
            <a:pPr algn="l">
              <a:buFont typeface="Arial" charset="0"/>
              <a:buNone/>
              <a:tabLst>
                <a:tab pos="5600700" algn="l"/>
              </a:tabLst>
              <a:defRPr/>
            </a:pPr>
            <a:endParaRPr lang="en-IE" altLang="en-US" sz="2000" i="1" dirty="0" smtClean="0">
              <a:latin typeface="+mn-lt"/>
              <a:ea typeface="Times New Roman" pitchFamily="18" charset="0"/>
              <a:cs typeface="Calibri" pitchFamily="34" charset="0"/>
            </a:endParaRPr>
          </a:p>
          <a:p>
            <a:pPr algn="l">
              <a:buFont typeface="Wingdings" pitchFamily="2" charset="2"/>
              <a:buNone/>
              <a:tabLst>
                <a:tab pos="5600700" algn="l"/>
              </a:tabLst>
              <a:defRPr/>
            </a:pPr>
            <a:endParaRPr lang="en-US" altLang="en-US" sz="2000" dirty="0" smtClean="0">
              <a:latin typeface="+mn-lt"/>
              <a:ea typeface="Times New Roman" pitchFamily="18" charset="0"/>
              <a:cs typeface="Calibri" pitchFamily="34" charset="0"/>
            </a:endParaRPr>
          </a:p>
          <a:p>
            <a:pPr algn="l">
              <a:buFont typeface="Wingdings" pitchFamily="2" charset="2"/>
              <a:buNone/>
              <a:tabLst>
                <a:tab pos="5600700" algn="l"/>
              </a:tabLst>
              <a:defRPr/>
            </a:pPr>
            <a:endParaRPr lang="en-IE" altLang="en-US" sz="2000" dirty="0">
              <a:latin typeface="+mn-lt"/>
              <a:ea typeface="Times New Roman" pitchFamily="18" charset="0"/>
              <a:cs typeface="Calibri" pitchFamily="34" charset="0"/>
            </a:endParaRPr>
          </a:p>
        </p:txBody>
      </p:sp>
      <p:sp>
        <p:nvSpPr>
          <p:cNvPr id="7" name="TextBox 6"/>
          <p:cNvSpPr txBox="1"/>
          <p:nvPr/>
        </p:nvSpPr>
        <p:spPr>
          <a:xfrm>
            <a:off x="1043608" y="548680"/>
            <a:ext cx="7056784" cy="553998"/>
          </a:xfrm>
          <a:prstGeom prst="rect">
            <a:avLst/>
          </a:prstGeom>
          <a:noFill/>
        </p:spPr>
        <p:txBody>
          <a:bodyPr wrap="square" rtlCol="0">
            <a:spAutoFit/>
          </a:bodyPr>
          <a:lstStyle/>
          <a:p>
            <a:pPr algn="ctr"/>
            <a:r>
              <a:rPr lang="en-IE" sz="3000" b="1" i="1" dirty="0" smtClean="0"/>
              <a:t>Priority </a:t>
            </a:r>
            <a:r>
              <a:rPr lang="en-IE" sz="3000" b="1" i="1" dirty="0"/>
              <a:t>3</a:t>
            </a:r>
            <a:r>
              <a:rPr lang="en-IE" sz="3000" b="1" i="1" dirty="0" smtClean="0"/>
              <a:t> </a:t>
            </a:r>
            <a:r>
              <a:rPr lang="en-IE" sz="3000" b="1" i="1" dirty="0" smtClean="0"/>
              <a:t>2014-20 </a:t>
            </a:r>
            <a:endParaRPr lang="en-IE" sz="3000" b="1" i="1" dirty="0"/>
          </a:p>
        </p:txBody>
      </p:sp>
      <p:pic>
        <p:nvPicPr>
          <p:cNvPr id="5" name="Picture 3" descr="C:\Users\OHEARN~1.SAE\AppData\Local\Temp\http___www.seregassembly.ie_images_uploads_Irelands_EU_SIFP_2014_2020_Min_Siz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5572948"/>
            <a:ext cx="2201600" cy="7200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C:\Users\OHEARN~1.SAE\AppData\Local\Temp\http___www.seregassembly.ie_images_uploads_LogoERDF_Col_Landscape-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84168" y="5572948"/>
            <a:ext cx="3059831" cy="7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53972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TotalTime>
  <Words>690</Words>
  <Application>Microsoft Office PowerPoint</Application>
  <PresentationFormat>On-screen Show (4:3)</PresentationFormat>
  <Paragraphs>187</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Ireland Wales Cooperation Programme 2014-20</vt:lpstr>
      <vt:lpstr>‘To provide the framework for organisations in the cross-border area to actively cooperate to address challenges and shared priorities of common interest on both sides of the Irish Sea thereby contributing and adding value to the economic and sustainable development priorities of Ireland and Wales’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Eligible Applicants</vt:lpstr>
      <vt:lpstr>Management Arrangements 2014-20</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Ireland Wales Cooperation Programme 2014-20</dc:title>
  <dc:creator>SRudden</dc:creator>
  <cp:lastModifiedBy>SRudden</cp:lastModifiedBy>
  <cp:revision>16</cp:revision>
  <dcterms:created xsi:type="dcterms:W3CDTF">2014-11-24T11:11:46Z</dcterms:created>
  <dcterms:modified xsi:type="dcterms:W3CDTF">2014-11-26T13:38:22Z</dcterms:modified>
</cp:coreProperties>
</file>