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handoutMasterIdLst>
    <p:handoutMasterId r:id="rId24"/>
  </p:handoutMasterIdLst>
  <p:sldIdLst>
    <p:sldId id="256" r:id="rId3"/>
    <p:sldId id="261" r:id="rId4"/>
    <p:sldId id="269" r:id="rId5"/>
    <p:sldId id="265" r:id="rId6"/>
    <p:sldId id="267" r:id="rId7"/>
    <p:sldId id="270" r:id="rId8"/>
    <p:sldId id="271" r:id="rId9"/>
    <p:sldId id="272" r:id="rId10"/>
    <p:sldId id="273" r:id="rId11"/>
    <p:sldId id="274" r:id="rId12"/>
    <p:sldId id="275" r:id="rId13"/>
    <p:sldId id="276" r:id="rId14"/>
    <p:sldId id="277" r:id="rId15"/>
    <p:sldId id="278" r:id="rId16"/>
    <p:sldId id="279" r:id="rId17"/>
    <p:sldId id="286" r:id="rId18"/>
    <p:sldId id="287" r:id="rId19"/>
    <p:sldId id="281" r:id="rId20"/>
    <p:sldId id="288" r:id="rId21"/>
    <p:sldId id="289" r:id="rId22"/>
  </p:sldIdLst>
  <p:sldSz cx="9144000" cy="6858000" type="screen4x3"/>
  <p:notesSz cx="6808788" cy="9940925"/>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71" autoAdjust="0"/>
  </p:normalViewPr>
  <p:slideViewPr>
    <p:cSldViewPr>
      <p:cViewPr varScale="1">
        <p:scale>
          <a:sx n="65" d="100"/>
          <a:sy n="65" d="100"/>
        </p:scale>
        <p:origin x="-1482" y="-108"/>
      </p:cViewPr>
      <p:guideLst>
        <p:guide orient="horz" pos="2160"/>
        <p:guide pos="2880"/>
      </p:guideLst>
    </p:cSldViewPr>
  </p:slideViewPr>
  <p:outlineViewPr>
    <p:cViewPr>
      <p:scale>
        <a:sx n="33" d="100"/>
        <a:sy n="33" d="100"/>
      </p:scale>
      <p:origin x="48" y="16296"/>
    </p:cViewPr>
  </p:outlineViewPr>
  <p:notesTextViewPr>
    <p:cViewPr>
      <p:scale>
        <a:sx n="100" d="100"/>
        <a:sy n="100" d="100"/>
      </p:scale>
      <p:origin x="0" y="0"/>
    </p:cViewPr>
  </p:notesTextViewPr>
  <p:notesViewPr>
    <p:cSldViewPr>
      <p:cViewPr varScale="1">
        <p:scale>
          <a:sx n="49" d="100"/>
          <a:sy n="49" d="100"/>
        </p:scale>
        <p:origin x="-2970" y="-90"/>
      </p:cViewPr>
      <p:guideLst>
        <p:guide orient="horz" pos="3131"/>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006" cy="497365"/>
          </a:xfrm>
          <a:prstGeom prst="rect">
            <a:avLst/>
          </a:prstGeom>
        </p:spPr>
        <p:txBody>
          <a:bodyPr vert="horz" lIns="91568" tIns="45784" rIns="91568" bIns="45784" rtlCol="0"/>
          <a:lstStyle>
            <a:lvl1pPr algn="l">
              <a:defRPr sz="1200">
                <a:latin typeface="Arial" charset="0"/>
                <a:cs typeface="Arial" charset="0"/>
              </a:defRPr>
            </a:lvl1pPr>
          </a:lstStyle>
          <a:p>
            <a:pPr>
              <a:defRPr/>
            </a:pPr>
            <a:endParaRPr lang="en-IE"/>
          </a:p>
        </p:txBody>
      </p:sp>
      <p:sp>
        <p:nvSpPr>
          <p:cNvPr id="3" name="Date Placeholder 2"/>
          <p:cNvSpPr>
            <a:spLocks noGrp="1"/>
          </p:cNvSpPr>
          <p:nvPr>
            <p:ph type="dt" sz="quarter" idx="1"/>
          </p:nvPr>
        </p:nvSpPr>
        <p:spPr>
          <a:xfrm>
            <a:off x="3856192" y="0"/>
            <a:ext cx="2951006" cy="497365"/>
          </a:xfrm>
          <a:prstGeom prst="rect">
            <a:avLst/>
          </a:prstGeom>
        </p:spPr>
        <p:txBody>
          <a:bodyPr vert="horz" lIns="91568" tIns="45784" rIns="91568" bIns="45784" rtlCol="0"/>
          <a:lstStyle>
            <a:lvl1pPr algn="r">
              <a:defRPr sz="1200">
                <a:latin typeface="Arial" charset="0"/>
                <a:cs typeface="Arial" charset="0"/>
              </a:defRPr>
            </a:lvl1pPr>
          </a:lstStyle>
          <a:p>
            <a:pPr>
              <a:defRPr/>
            </a:pPr>
            <a:fld id="{35B3FEE4-EF9D-4386-A4CB-A2174A0E268B}" type="datetimeFigureOut">
              <a:rPr lang="en-IE"/>
              <a:pPr>
                <a:defRPr/>
              </a:pPr>
              <a:t>26/11/2014</a:t>
            </a:fld>
            <a:endParaRPr lang="en-IE"/>
          </a:p>
        </p:txBody>
      </p:sp>
      <p:sp>
        <p:nvSpPr>
          <p:cNvPr id="4" name="Footer Placeholder 3"/>
          <p:cNvSpPr>
            <a:spLocks noGrp="1"/>
          </p:cNvSpPr>
          <p:nvPr>
            <p:ph type="ftr" sz="quarter" idx="2"/>
          </p:nvPr>
        </p:nvSpPr>
        <p:spPr>
          <a:xfrm>
            <a:off x="0" y="9441972"/>
            <a:ext cx="2951006" cy="497365"/>
          </a:xfrm>
          <a:prstGeom prst="rect">
            <a:avLst/>
          </a:prstGeom>
        </p:spPr>
        <p:txBody>
          <a:bodyPr vert="horz" lIns="91568" tIns="45784" rIns="91568" bIns="45784" rtlCol="0" anchor="b"/>
          <a:lstStyle>
            <a:lvl1pPr algn="l">
              <a:defRPr sz="1200">
                <a:latin typeface="Arial" charset="0"/>
                <a:cs typeface="Arial" charset="0"/>
              </a:defRPr>
            </a:lvl1pPr>
          </a:lstStyle>
          <a:p>
            <a:pPr>
              <a:defRPr/>
            </a:pPr>
            <a:endParaRPr lang="en-IE"/>
          </a:p>
        </p:txBody>
      </p:sp>
      <p:sp>
        <p:nvSpPr>
          <p:cNvPr id="5" name="Slide Number Placeholder 4"/>
          <p:cNvSpPr>
            <a:spLocks noGrp="1"/>
          </p:cNvSpPr>
          <p:nvPr>
            <p:ph type="sldNum" sz="quarter" idx="3"/>
          </p:nvPr>
        </p:nvSpPr>
        <p:spPr>
          <a:xfrm>
            <a:off x="3856192" y="9441972"/>
            <a:ext cx="2951006" cy="497365"/>
          </a:xfrm>
          <a:prstGeom prst="rect">
            <a:avLst/>
          </a:prstGeom>
        </p:spPr>
        <p:txBody>
          <a:bodyPr vert="horz" lIns="91568" tIns="45784" rIns="91568" bIns="45784" rtlCol="0" anchor="b"/>
          <a:lstStyle>
            <a:lvl1pPr algn="r">
              <a:defRPr sz="1200">
                <a:latin typeface="Arial" charset="0"/>
                <a:cs typeface="Arial" charset="0"/>
              </a:defRPr>
            </a:lvl1pPr>
          </a:lstStyle>
          <a:p>
            <a:pPr>
              <a:defRPr/>
            </a:pPr>
            <a:fld id="{005D9B7F-B275-4426-8A89-EBA3FB1B7685}" type="slidenum">
              <a:rPr lang="en-IE"/>
              <a:pPr>
                <a:defRPr/>
              </a:pPr>
              <a:t>‹#›</a:t>
            </a:fld>
            <a:endParaRPr lang="en-IE"/>
          </a:p>
        </p:txBody>
      </p:sp>
    </p:spTree>
    <p:extLst>
      <p:ext uri="{BB962C8B-B14F-4D97-AF65-F5344CB8AC3E}">
        <p14:creationId xmlns:p14="http://schemas.microsoft.com/office/powerpoint/2010/main" xmlns="" val="912336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006" cy="497365"/>
          </a:xfrm>
          <a:prstGeom prst="rect">
            <a:avLst/>
          </a:prstGeom>
        </p:spPr>
        <p:txBody>
          <a:bodyPr vert="horz" lIns="91568" tIns="45784" rIns="91568" bIns="45784" rtlCol="0"/>
          <a:lstStyle>
            <a:lvl1pPr algn="l">
              <a:defRPr sz="1200"/>
            </a:lvl1pPr>
          </a:lstStyle>
          <a:p>
            <a:endParaRPr lang="en-IE"/>
          </a:p>
        </p:txBody>
      </p:sp>
      <p:sp>
        <p:nvSpPr>
          <p:cNvPr id="3" name="Date Placeholder 2"/>
          <p:cNvSpPr>
            <a:spLocks noGrp="1"/>
          </p:cNvSpPr>
          <p:nvPr>
            <p:ph type="dt" idx="1"/>
          </p:nvPr>
        </p:nvSpPr>
        <p:spPr>
          <a:xfrm>
            <a:off x="3856192" y="0"/>
            <a:ext cx="2951006" cy="497365"/>
          </a:xfrm>
          <a:prstGeom prst="rect">
            <a:avLst/>
          </a:prstGeom>
        </p:spPr>
        <p:txBody>
          <a:bodyPr vert="horz" lIns="91568" tIns="45784" rIns="91568" bIns="45784" rtlCol="0"/>
          <a:lstStyle>
            <a:lvl1pPr algn="r">
              <a:defRPr sz="1200"/>
            </a:lvl1pPr>
          </a:lstStyle>
          <a:p>
            <a:fld id="{090908E3-45BE-48D6-BF7A-5306C9072C34}" type="datetimeFigureOut">
              <a:rPr lang="en-IE" smtClean="0"/>
              <a:pPr/>
              <a:t>26/11/2014</a:t>
            </a:fld>
            <a:endParaRPr lang="en-IE"/>
          </a:p>
        </p:txBody>
      </p:sp>
      <p:sp>
        <p:nvSpPr>
          <p:cNvPr id="4" name="Slide Image Placeholder 3"/>
          <p:cNvSpPr>
            <a:spLocks noGrp="1" noRot="1" noChangeAspect="1"/>
          </p:cNvSpPr>
          <p:nvPr>
            <p:ph type="sldImg" idx="2"/>
          </p:nvPr>
        </p:nvSpPr>
        <p:spPr>
          <a:xfrm>
            <a:off x="917575" y="744538"/>
            <a:ext cx="4973638" cy="3729037"/>
          </a:xfrm>
          <a:prstGeom prst="rect">
            <a:avLst/>
          </a:prstGeom>
          <a:noFill/>
          <a:ln w="12700">
            <a:solidFill>
              <a:prstClr val="black"/>
            </a:solidFill>
          </a:ln>
        </p:spPr>
        <p:txBody>
          <a:bodyPr vert="horz" lIns="91568" tIns="45784" rIns="91568" bIns="45784" rtlCol="0" anchor="ctr"/>
          <a:lstStyle/>
          <a:p>
            <a:endParaRPr lang="en-IE"/>
          </a:p>
        </p:txBody>
      </p:sp>
      <p:sp>
        <p:nvSpPr>
          <p:cNvPr id="5" name="Notes Placeholder 4"/>
          <p:cNvSpPr>
            <a:spLocks noGrp="1"/>
          </p:cNvSpPr>
          <p:nvPr>
            <p:ph type="body" sz="quarter" idx="3"/>
          </p:nvPr>
        </p:nvSpPr>
        <p:spPr>
          <a:xfrm>
            <a:off x="680879" y="4722575"/>
            <a:ext cx="5447030" cy="4473099"/>
          </a:xfrm>
          <a:prstGeom prst="rect">
            <a:avLst/>
          </a:prstGeom>
        </p:spPr>
        <p:txBody>
          <a:bodyPr vert="horz" lIns="91568" tIns="45784" rIns="91568" bIns="4578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9441972"/>
            <a:ext cx="2951006" cy="497365"/>
          </a:xfrm>
          <a:prstGeom prst="rect">
            <a:avLst/>
          </a:prstGeom>
        </p:spPr>
        <p:txBody>
          <a:bodyPr vert="horz" lIns="91568" tIns="45784" rIns="91568" bIns="45784" rtlCol="0" anchor="b"/>
          <a:lstStyle>
            <a:lvl1pPr algn="l">
              <a:defRPr sz="1200"/>
            </a:lvl1pPr>
          </a:lstStyle>
          <a:p>
            <a:endParaRPr lang="en-IE"/>
          </a:p>
        </p:txBody>
      </p:sp>
      <p:sp>
        <p:nvSpPr>
          <p:cNvPr id="7" name="Slide Number Placeholder 6"/>
          <p:cNvSpPr>
            <a:spLocks noGrp="1"/>
          </p:cNvSpPr>
          <p:nvPr>
            <p:ph type="sldNum" sz="quarter" idx="5"/>
          </p:nvPr>
        </p:nvSpPr>
        <p:spPr>
          <a:xfrm>
            <a:off x="3856192" y="9441972"/>
            <a:ext cx="2951006" cy="497365"/>
          </a:xfrm>
          <a:prstGeom prst="rect">
            <a:avLst/>
          </a:prstGeom>
        </p:spPr>
        <p:txBody>
          <a:bodyPr vert="horz" lIns="91568" tIns="45784" rIns="91568" bIns="45784" rtlCol="0" anchor="b"/>
          <a:lstStyle>
            <a:lvl1pPr algn="r">
              <a:defRPr sz="1200"/>
            </a:lvl1pPr>
          </a:lstStyle>
          <a:p>
            <a:fld id="{AF4811FF-2537-40F3-95B4-8D4420507275}" type="slidenum">
              <a:rPr lang="en-IE" smtClean="0"/>
              <a:pPr/>
              <a:t>‹#›</a:t>
            </a:fld>
            <a:endParaRPr lang="en-IE"/>
          </a:p>
        </p:txBody>
      </p:sp>
    </p:spTree>
    <p:extLst>
      <p:ext uri="{BB962C8B-B14F-4D97-AF65-F5344CB8AC3E}">
        <p14:creationId xmlns:p14="http://schemas.microsoft.com/office/powerpoint/2010/main" xmlns="" val="3956461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AF4811FF-2537-40F3-95B4-8D4420507275}" type="slidenum">
              <a:rPr lang="en-IE" smtClean="0"/>
              <a:pPr/>
              <a:t>2</a:t>
            </a:fld>
            <a:endParaRPr lang="en-IE"/>
          </a:p>
        </p:txBody>
      </p:sp>
    </p:spTree>
    <p:extLst>
      <p:ext uri="{BB962C8B-B14F-4D97-AF65-F5344CB8AC3E}">
        <p14:creationId xmlns:p14="http://schemas.microsoft.com/office/powerpoint/2010/main" xmlns="" val="34800158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lvl1pPr>
              <a:defRPr/>
            </a:lvl1pPr>
          </a:lstStyle>
          <a:p>
            <a:pPr>
              <a:defRPr/>
            </a:pPr>
            <a:endParaRPr lang="en-IE" dirty="0"/>
          </a:p>
        </p:txBody>
      </p:sp>
      <p:sp>
        <p:nvSpPr>
          <p:cNvPr id="5" name="Footer Placeholder 4"/>
          <p:cNvSpPr>
            <a:spLocks noGrp="1"/>
          </p:cNvSpPr>
          <p:nvPr>
            <p:ph type="ftr" sz="quarter" idx="11"/>
          </p:nvPr>
        </p:nvSpPr>
        <p:spPr/>
        <p:txBody>
          <a:bodyPr/>
          <a:lstStyle>
            <a:lvl1pPr>
              <a:defRPr/>
            </a:lvl1pPr>
          </a:lstStyle>
          <a:p>
            <a:pPr>
              <a:defRPr/>
            </a:pPr>
            <a:endParaRPr lang="en-IE"/>
          </a:p>
        </p:txBody>
      </p:sp>
      <p:sp>
        <p:nvSpPr>
          <p:cNvPr id="6" name="Slide Number Placeholder 5"/>
          <p:cNvSpPr>
            <a:spLocks noGrp="1"/>
          </p:cNvSpPr>
          <p:nvPr>
            <p:ph type="sldNum" sz="quarter" idx="12"/>
          </p:nvPr>
        </p:nvSpPr>
        <p:spPr/>
        <p:txBody>
          <a:bodyPr/>
          <a:lstStyle>
            <a:lvl1pPr>
              <a:defRPr/>
            </a:lvl1pPr>
          </a:lstStyle>
          <a:p>
            <a:pPr>
              <a:defRPr/>
            </a:pPr>
            <a:fld id="{2A1494D8-BEE5-428B-821F-E973B4D7913B}" type="slidenum">
              <a:rPr lang="en-IE"/>
              <a:pPr>
                <a:defRPr/>
              </a:pPr>
              <a:t>‹#›</a:t>
            </a:fld>
            <a:endParaRPr lang="en-IE"/>
          </a:p>
        </p:txBody>
      </p:sp>
      <p:pic>
        <p:nvPicPr>
          <p:cNvPr id="1031" name="Picture 7" descr="http://cua.ie/gorm/wp-content/uploads/2014/02/bmw.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63500" y="-350838"/>
            <a:ext cx="2381250" cy="742951"/>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pPr>
              <a:defRPr/>
            </a:pPr>
            <a:fld id="{AA6E63BF-E9BA-4BDF-B22C-E8BCBE60BC18}" type="datetimeFigureOut">
              <a:rPr lang="en-IE"/>
              <a:pPr>
                <a:defRPr/>
              </a:pPr>
              <a:t>26/11/2014</a:t>
            </a:fld>
            <a:endParaRPr lang="en-IE" dirty="0"/>
          </a:p>
        </p:txBody>
      </p:sp>
      <p:sp>
        <p:nvSpPr>
          <p:cNvPr id="5" name="Footer Placeholder 4"/>
          <p:cNvSpPr>
            <a:spLocks noGrp="1"/>
          </p:cNvSpPr>
          <p:nvPr>
            <p:ph type="ftr" sz="quarter" idx="11"/>
          </p:nvPr>
        </p:nvSpPr>
        <p:spPr/>
        <p:txBody>
          <a:bodyPr/>
          <a:lstStyle>
            <a:lvl1pPr>
              <a:defRPr/>
            </a:lvl1pPr>
          </a:lstStyle>
          <a:p>
            <a:pPr>
              <a:defRPr/>
            </a:pPr>
            <a:endParaRPr lang="en-IE"/>
          </a:p>
        </p:txBody>
      </p:sp>
      <p:sp>
        <p:nvSpPr>
          <p:cNvPr id="6" name="Slide Number Placeholder 5"/>
          <p:cNvSpPr>
            <a:spLocks noGrp="1"/>
          </p:cNvSpPr>
          <p:nvPr>
            <p:ph type="sldNum" sz="quarter" idx="12"/>
          </p:nvPr>
        </p:nvSpPr>
        <p:spPr/>
        <p:txBody>
          <a:bodyPr/>
          <a:lstStyle>
            <a:lvl1pPr>
              <a:defRPr/>
            </a:lvl1pPr>
          </a:lstStyle>
          <a:p>
            <a:pPr>
              <a:defRPr/>
            </a:pPr>
            <a:fld id="{81B2B514-4B8A-4C11-B7E7-9685CDFBC0FC}" type="slidenum">
              <a:rPr lang="en-IE"/>
              <a:pPr>
                <a:defRPr/>
              </a:pPr>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pPr>
              <a:defRPr/>
            </a:pPr>
            <a:fld id="{008317EB-F2BE-442D-800C-F048866DE55A}" type="datetimeFigureOut">
              <a:rPr lang="en-IE"/>
              <a:pPr>
                <a:defRPr/>
              </a:pPr>
              <a:t>26/11/2014</a:t>
            </a:fld>
            <a:endParaRPr lang="en-IE" dirty="0"/>
          </a:p>
        </p:txBody>
      </p:sp>
      <p:sp>
        <p:nvSpPr>
          <p:cNvPr id="5" name="Footer Placeholder 4"/>
          <p:cNvSpPr>
            <a:spLocks noGrp="1"/>
          </p:cNvSpPr>
          <p:nvPr>
            <p:ph type="ftr" sz="quarter" idx="11"/>
          </p:nvPr>
        </p:nvSpPr>
        <p:spPr/>
        <p:txBody>
          <a:bodyPr/>
          <a:lstStyle>
            <a:lvl1pPr>
              <a:defRPr/>
            </a:lvl1pPr>
          </a:lstStyle>
          <a:p>
            <a:pPr>
              <a:defRPr/>
            </a:pPr>
            <a:endParaRPr lang="en-IE"/>
          </a:p>
        </p:txBody>
      </p:sp>
      <p:sp>
        <p:nvSpPr>
          <p:cNvPr id="6" name="Slide Number Placeholder 5"/>
          <p:cNvSpPr>
            <a:spLocks noGrp="1"/>
          </p:cNvSpPr>
          <p:nvPr>
            <p:ph type="sldNum" sz="quarter" idx="12"/>
          </p:nvPr>
        </p:nvSpPr>
        <p:spPr/>
        <p:txBody>
          <a:bodyPr/>
          <a:lstStyle>
            <a:lvl1pPr>
              <a:defRPr/>
            </a:lvl1pPr>
          </a:lstStyle>
          <a:p>
            <a:pPr>
              <a:defRPr/>
            </a:pPr>
            <a:fld id="{FF5E349A-748E-4E0A-9756-ADEEE915DB0D}" type="slidenum">
              <a:rPr lang="en-IE"/>
              <a:pPr>
                <a:defRPr/>
              </a:pPr>
              <a:t>‹#›</a:t>
            </a:fld>
            <a:endParaRPr lang="en-IE"/>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2077380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40694774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3577909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27472058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399740247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2833178732"/>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17163272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2504884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E" dirty="0"/>
          </a:p>
        </p:txBody>
      </p:sp>
      <p:sp>
        <p:nvSpPr>
          <p:cNvPr id="9" name="Title 8"/>
          <p:cNvSpPr>
            <a:spLocks noGrp="1"/>
          </p:cNvSpPr>
          <p:nvPr>
            <p:ph type="title"/>
          </p:nvPr>
        </p:nvSpPr>
        <p:spPr/>
        <p:txBody>
          <a:bodyPr/>
          <a:lstStyle/>
          <a:p>
            <a:r>
              <a:rPr lang="en-US" smtClean="0"/>
              <a:t>Click to edit Master title style</a:t>
            </a:r>
            <a:endParaRPr lang="en-IE"/>
          </a:p>
        </p:txBody>
      </p:sp>
      <p:sp>
        <p:nvSpPr>
          <p:cNvPr id="11" name="Footer Placeholder 10"/>
          <p:cNvSpPr>
            <a:spLocks noGrp="1"/>
          </p:cNvSpPr>
          <p:nvPr>
            <p:ph type="ftr" sz="quarter" idx="11"/>
          </p:nvPr>
        </p:nvSpPr>
        <p:spPr/>
        <p:txBody>
          <a:bodyPr/>
          <a:lstStyle/>
          <a:p>
            <a:pPr>
              <a:defRPr/>
            </a:pPr>
            <a:endParaRPr lang="en-IE"/>
          </a:p>
        </p:txBody>
      </p:sp>
      <p:pic>
        <p:nvPicPr>
          <p:cNvPr id="6" name="Picture 6" descr="http://www.seregassembly.ie/images/uploads/LogoERDF_Col_Landscape.jp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3074" name="Picture 2"/>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0" y="6310681"/>
            <a:ext cx="1652587" cy="5429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9180475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41042344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18418759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163F728C-2FB8-4A09-AAAF-F09088A72158}" type="datetimeFigureOut">
              <a:rPr lang="en-IE" smtClean="0"/>
              <a:pPr/>
              <a:t>26/11/2014</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6043325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B098E12-634B-40E5-ADF7-44703B502013}" type="datetimeFigureOut">
              <a:rPr lang="en-IE"/>
              <a:pPr>
                <a:defRPr/>
              </a:pPr>
              <a:t>26/11/2014</a:t>
            </a:fld>
            <a:endParaRPr lang="en-IE" dirty="0"/>
          </a:p>
        </p:txBody>
      </p:sp>
      <p:sp>
        <p:nvSpPr>
          <p:cNvPr id="5" name="Footer Placeholder 4"/>
          <p:cNvSpPr>
            <a:spLocks noGrp="1"/>
          </p:cNvSpPr>
          <p:nvPr>
            <p:ph type="ftr" sz="quarter" idx="11"/>
          </p:nvPr>
        </p:nvSpPr>
        <p:spPr/>
        <p:txBody>
          <a:bodyPr/>
          <a:lstStyle>
            <a:lvl1pPr>
              <a:defRPr/>
            </a:lvl1pPr>
          </a:lstStyle>
          <a:p>
            <a:pPr>
              <a:defRPr/>
            </a:pPr>
            <a:endParaRPr lang="en-IE"/>
          </a:p>
        </p:txBody>
      </p:sp>
      <p:sp>
        <p:nvSpPr>
          <p:cNvPr id="6" name="Slide Number Placeholder 5"/>
          <p:cNvSpPr>
            <a:spLocks noGrp="1"/>
          </p:cNvSpPr>
          <p:nvPr>
            <p:ph type="sldNum" sz="quarter" idx="12"/>
          </p:nvPr>
        </p:nvSpPr>
        <p:spPr/>
        <p:txBody>
          <a:bodyPr/>
          <a:lstStyle>
            <a:lvl1pPr>
              <a:defRPr/>
            </a:lvl1pPr>
          </a:lstStyle>
          <a:p>
            <a:pPr>
              <a:defRPr/>
            </a:pPr>
            <a:fld id="{689176B7-6C35-47EC-854C-93E7A8B6ACE9}" type="slidenum">
              <a:rPr lang="en-IE"/>
              <a:pPr>
                <a:defRPr/>
              </a:pPr>
              <a:t>‹#›</a:t>
            </a:fld>
            <a:endParaRPr lang="en-IE"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3"/>
          <p:cNvSpPr>
            <a:spLocks noGrp="1"/>
          </p:cNvSpPr>
          <p:nvPr>
            <p:ph type="dt" sz="half" idx="10"/>
          </p:nvPr>
        </p:nvSpPr>
        <p:spPr/>
        <p:txBody>
          <a:bodyPr/>
          <a:lstStyle>
            <a:lvl1pPr>
              <a:defRPr/>
            </a:lvl1pPr>
          </a:lstStyle>
          <a:p>
            <a:pPr>
              <a:defRPr/>
            </a:pPr>
            <a:fld id="{EBF9B51A-86DA-4957-B6A4-BB93ADCB79A9}" type="datetimeFigureOut">
              <a:rPr lang="en-IE"/>
              <a:pPr>
                <a:defRPr/>
              </a:pPr>
              <a:t>26/11/2014</a:t>
            </a:fld>
            <a:endParaRPr lang="en-IE" dirty="0"/>
          </a:p>
        </p:txBody>
      </p:sp>
      <p:sp>
        <p:nvSpPr>
          <p:cNvPr id="6" name="Footer Placeholder 4"/>
          <p:cNvSpPr>
            <a:spLocks noGrp="1"/>
          </p:cNvSpPr>
          <p:nvPr>
            <p:ph type="ftr" sz="quarter" idx="11"/>
          </p:nvPr>
        </p:nvSpPr>
        <p:spPr/>
        <p:txBody>
          <a:bodyPr/>
          <a:lstStyle>
            <a:lvl1pPr>
              <a:defRPr/>
            </a:lvl1pPr>
          </a:lstStyle>
          <a:p>
            <a:pPr>
              <a:defRPr/>
            </a:pPr>
            <a:endParaRPr lang="en-IE"/>
          </a:p>
        </p:txBody>
      </p:sp>
      <p:sp>
        <p:nvSpPr>
          <p:cNvPr id="7" name="Slide Number Placeholder 5"/>
          <p:cNvSpPr>
            <a:spLocks noGrp="1"/>
          </p:cNvSpPr>
          <p:nvPr>
            <p:ph type="sldNum" sz="quarter" idx="12"/>
          </p:nvPr>
        </p:nvSpPr>
        <p:spPr/>
        <p:txBody>
          <a:bodyPr/>
          <a:lstStyle>
            <a:lvl1pPr>
              <a:defRPr/>
            </a:lvl1pPr>
          </a:lstStyle>
          <a:p>
            <a:pPr>
              <a:defRPr/>
            </a:pPr>
            <a:fld id="{1CFA273F-0D20-46B2-857C-8CEA728CEF44}" type="slidenum">
              <a:rPr lang="en-IE"/>
              <a:pPr>
                <a:defRPr/>
              </a:pPr>
              <a:t>‹#›</a:t>
            </a:fld>
            <a:endParaRPr lang="en-IE"/>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3"/>
          <p:cNvSpPr>
            <a:spLocks noGrp="1"/>
          </p:cNvSpPr>
          <p:nvPr>
            <p:ph type="dt" sz="half" idx="10"/>
          </p:nvPr>
        </p:nvSpPr>
        <p:spPr/>
        <p:txBody>
          <a:bodyPr/>
          <a:lstStyle>
            <a:lvl1pPr>
              <a:defRPr/>
            </a:lvl1pPr>
          </a:lstStyle>
          <a:p>
            <a:pPr>
              <a:defRPr/>
            </a:pPr>
            <a:fld id="{DEDBB197-FC58-4718-B894-FD9ECF95262B}" type="datetimeFigureOut">
              <a:rPr lang="en-IE"/>
              <a:pPr>
                <a:defRPr/>
              </a:pPr>
              <a:t>26/11/2014</a:t>
            </a:fld>
            <a:endParaRPr lang="en-IE" dirty="0"/>
          </a:p>
        </p:txBody>
      </p:sp>
      <p:sp>
        <p:nvSpPr>
          <p:cNvPr id="8" name="Footer Placeholder 4"/>
          <p:cNvSpPr>
            <a:spLocks noGrp="1"/>
          </p:cNvSpPr>
          <p:nvPr>
            <p:ph type="ftr" sz="quarter" idx="11"/>
          </p:nvPr>
        </p:nvSpPr>
        <p:spPr/>
        <p:txBody>
          <a:bodyPr/>
          <a:lstStyle>
            <a:lvl1pPr>
              <a:defRPr/>
            </a:lvl1pPr>
          </a:lstStyle>
          <a:p>
            <a:pPr>
              <a:defRPr/>
            </a:pPr>
            <a:endParaRPr lang="en-IE"/>
          </a:p>
        </p:txBody>
      </p:sp>
      <p:sp>
        <p:nvSpPr>
          <p:cNvPr id="9" name="Slide Number Placeholder 5"/>
          <p:cNvSpPr>
            <a:spLocks noGrp="1"/>
          </p:cNvSpPr>
          <p:nvPr>
            <p:ph type="sldNum" sz="quarter" idx="12"/>
          </p:nvPr>
        </p:nvSpPr>
        <p:spPr/>
        <p:txBody>
          <a:bodyPr/>
          <a:lstStyle>
            <a:lvl1pPr>
              <a:defRPr/>
            </a:lvl1pPr>
          </a:lstStyle>
          <a:p>
            <a:pPr>
              <a:defRPr/>
            </a:pPr>
            <a:fld id="{A69B78DB-75DD-4B76-A669-6D1197CB324C}" type="slidenum">
              <a:rPr lang="en-IE"/>
              <a:pPr>
                <a:defRPr/>
              </a:pPr>
              <a:t>‹#›</a:t>
            </a:fld>
            <a:endParaRPr lang="en-I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3"/>
          <p:cNvSpPr>
            <a:spLocks noGrp="1"/>
          </p:cNvSpPr>
          <p:nvPr>
            <p:ph type="dt" sz="half" idx="10"/>
          </p:nvPr>
        </p:nvSpPr>
        <p:spPr/>
        <p:txBody>
          <a:bodyPr/>
          <a:lstStyle>
            <a:lvl1pPr>
              <a:defRPr/>
            </a:lvl1pPr>
          </a:lstStyle>
          <a:p>
            <a:pPr>
              <a:defRPr/>
            </a:pPr>
            <a:fld id="{DB152290-B12C-4E04-88C5-80FD105DEB6B}" type="datetimeFigureOut">
              <a:rPr lang="en-IE"/>
              <a:pPr>
                <a:defRPr/>
              </a:pPr>
              <a:t>26/11/2014</a:t>
            </a:fld>
            <a:endParaRPr lang="en-IE" dirty="0"/>
          </a:p>
        </p:txBody>
      </p:sp>
      <p:sp>
        <p:nvSpPr>
          <p:cNvPr id="4" name="Footer Placeholder 4"/>
          <p:cNvSpPr>
            <a:spLocks noGrp="1"/>
          </p:cNvSpPr>
          <p:nvPr>
            <p:ph type="ftr" sz="quarter" idx="11"/>
          </p:nvPr>
        </p:nvSpPr>
        <p:spPr/>
        <p:txBody>
          <a:bodyPr/>
          <a:lstStyle>
            <a:lvl1pPr>
              <a:defRPr/>
            </a:lvl1pPr>
          </a:lstStyle>
          <a:p>
            <a:pPr>
              <a:defRPr/>
            </a:pPr>
            <a:endParaRPr lang="en-IE"/>
          </a:p>
        </p:txBody>
      </p:sp>
      <p:sp>
        <p:nvSpPr>
          <p:cNvPr id="5" name="Slide Number Placeholder 5"/>
          <p:cNvSpPr>
            <a:spLocks noGrp="1"/>
          </p:cNvSpPr>
          <p:nvPr>
            <p:ph type="sldNum" sz="quarter" idx="12"/>
          </p:nvPr>
        </p:nvSpPr>
        <p:spPr/>
        <p:txBody>
          <a:bodyPr/>
          <a:lstStyle>
            <a:lvl1pPr>
              <a:defRPr/>
            </a:lvl1pPr>
          </a:lstStyle>
          <a:p>
            <a:pPr>
              <a:defRPr/>
            </a:pPr>
            <a:fld id="{E0897D15-5A94-4F07-B218-D348ED734B57}" type="slidenum">
              <a:rPr lang="en-IE"/>
              <a:pPr>
                <a:defRPr/>
              </a:pPr>
              <a:t>‹#›</a:t>
            </a:fld>
            <a:endParaRPr lang="en-IE"/>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4FBCD3-D27D-49A0-ABCD-9052A0823EAB}" type="datetimeFigureOut">
              <a:rPr lang="en-IE"/>
              <a:pPr>
                <a:defRPr/>
              </a:pPr>
              <a:t>26/11/2014</a:t>
            </a:fld>
            <a:endParaRPr lang="en-IE" dirty="0"/>
          </a:p>
        </p:txBody>
      </p:sp>
      <p:sp>
        <p:nvSpPr>
          <p:cNvPr id="3" name="Footer Placeholder 4"/>
          <p:cNvSpPr>
            <a:spLocks noGrp="1"/>
          </p:cNvSpPr>
          <p:nvPr>
            <p:ph type="ftr" sz="quarter" idx="11"/>
          </p:nvPr>
        </p:nvSpPr>
        <p:spPr/>
        <p:txBody>
          <a:bodyPr/>
          <a:lstStyle>
            <a:lvl1pPr>
              <a:defRPr/>
            </a:lvl1pPr>
          </a:lstStyle>
          <a:p>
            <a:pPr>
              <a:defRPr/>
            </a:pPr>
            <a:endParaRPr lang="en-IE"/>
          </a:p>
        </p:txBody>
      </p:sp>
      <p:sp>
        <p:nvSpPr>
          <p:cNvPr id="4" name="Slide Number Placeholder 5"/>
          <p:cNvSpPr>
            <a:spLocks noGrp="1"/>
          </p:cNvSpPr>
          <p:nvPr>
            <p:ph type="sldNum" sz="quarter" idx="12"/>
          </p:nvPr>
        </p:nvSpPr>
        <p:spPr/>
        <p:txBody>
          <a:bodyPr/>
          <a:lstStyle>
            <a:lvl1pPr>
              <a:defRPr/>
            </a:lvl1pPr>
          </a:lstStyle>
          <a:p>
            <a:pPr>
              <a:defRPr/>
            </a:pPr>
            <a:fld id="{019DAA66-9550-4E0F-92F8-886778C2B7D0}" type="slidenum">
              <a:rPr lang="en-IE"/>
              <a:pPr>
                <a:defRPr/>
              </a:pPr>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127CA01-8B82-4132-A8F3-D899F64A57F6}" type="datetimeFigureOut">
              <a:rPr lang="en-IE"/>
              <a:pPr>
                <a:defRPr/>
              </a:pPr>
              <a:t>26/11/2014</a:t>
            </a:fld>
            <a:endParaRPr lang="en-IE" dirty="0"/>
          </a:p>
        </p:txBody>
      </p:sp>
      <p:sp>
        <p:nvSpPr>
          <p:cNvPr id="6" name="Footer Placeholder 4"/>
          <p:cNvSpPr>
            <a:spLocks noGrp="1"/>
          </p:cNvSpPr>
          <p:nvPr>
            <p:ph type="ftr" sz="quarter" idx="11"/>
          </p:nvPr>
        </p:nvSpPr>
        <p:spPr/>
        <p:txBody>
          <a:bodyPr/>
          <a:lstStyle>
            <a:lvl1pPr>
              <a:defRPr/>
            </a:lvl1pPr>
          </a:lstStyle>
          <a:p>
            <a:pPr>
              <a:defRPr/>
            </a:pPr>
            <a:endParaRPr lang="en-IE"/>
          </a:p>
        </p:txBody>
      </p:sp>
      <p:sp>
        <p:nvSpPr>
          <p:cNvPr id="7" name="Slide Number Placeholder 5"/>
          <p:cNvSpPr>
            <a:spLocks noGrp="1"/>
          </p:cNvSpPr>
          <p:nvPr>
            <p:ph type="sldNum" sz="quarter" idx="12"/>
          </p:nvPr>
        </p:nvSpPr>
        <p:spPr/>
        <p:txBody>
          <a:bodyPr/>
          <a:lstStyle>
            <a:lvl1pPr>
              <a:defRPr/>
            </a:lvl1pPr>
          </a:lstStyle>
          <a:p>
            <a:pPr>
              <a:defRPr/>
            </a:pPr>
            <a:fld id="{E88BB67B-1F92-4CDD-AE48-E3A5BFA44DB8}" type="slidenum">
              <a:rPr lang="en-IE"/>
              <a:pPr>
                <a:defRPr/>
              </a:pPr>
              <a:t>‹#›</a:t>
            </a:fld>
            <a:endParaRPr lang="en-IE"/>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101B94C-BE88-4760-BF9A-E58297114406}" type="datetimeFigureOut">
              <a:rPr lang="en-IE"/>
              <a:pPr>
                <a:defRPr/>
              </a:pPr>
              <a:t>26/11/2014</a:t>
            </a:fld>
            <a:endParaRPr lang="en-IE" dirty="0"/>
          </a:p>
        </p:txBody>
      </p:sp>
      <p:sp>
        <p:nvSpPr>
          <p:cNvPr id="6" name="Footer Placeholder 4"/>
          <p:cNvSpPr>
            <a:spLocks noGrp="1"/>
          </p:cNvSpPr>
          <p:nvPr>
            <p:ph type="ftr" sz="quarter" idx="11"/>
          </p:nvPr>
        </p:nvSpPr>
        <p:spPr/>
        <p:txBody>
          <a:bodyPr/>
          <a:lstStyle>
            <a:lvl1pPr>
              <a:defRPr/>
            </a:lvl1pPr>
          </a:lstStyle>
          <a:p>
            <a:pPr>
              <a:defRPr/>
            </a:pPr>
            <a:endParaRPr lang="en-IE"/>
          </a:p>
        </p:txBody>
      </p:sp>
      <p:sp>
        <p:nvSpPr>
          <p:cNvPr id="7" name="Slide Number Placeholder 5"/>
          <p:cNvSpPr>
            <a:spLocks noGrp="1"/>
          </p:cNvSpPr>
          <p:nvPr>
            <p:ph type="sldNum" sz="quarter" idx="12"/>
          </p:nvPr>
        </p:nvSpPr>
        <p:spPr/>
        <p:txBody>
          <a:bodyPr/>
          <a:lstStyle>
            <a:lvl1pPr>
              <a:defRPr/>
            </a:lvl1pPr>
          </a:lstStyle>
          <a:p>
            <a:pPr>
              <a:defRPr/>
            </a:pPr>
            <a:fld id="{B89A2B94-191F-4FAB-9E7C-8FB70684FB08}" type="slidenum">
              <a:rPr lang="en-IE"/>
              <a:pPr>
                <a:defRPr/>
              </a:pPr>
              <a:t>‹#›</a:t>
            </a:fld>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IE"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IE"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tx1">
                    <a:tint val="75000"/>
                  </a:schemeClr>
                </a:solidFill>
                <a:latin typeface="+mn-lt"/>
                <a:cs typeface="+mn-cs"/>
              </a:defRPr>
            </a:lvl1pPr>
          </a:lstStyle>
          <a:p>
            <a:pPr>
              <a:defRPr/>
            </a:pPr>
            <a:endParaRPr lang="en-IE" dirty="0" smtClean="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F7FA173-3DFF-4117-9AF8-1A6B968D44EE}" type="slidenum">
              <a:rPr lang="en-IE"/>
              <a:pPr>
                <a:defRPr/>
              </a:pPr>
              <a:t>‹#›</a:t>
            </a:fld>
            <a:endParaRPr lang="en-IE"/>
          </a:p>
        </p:txBody>
      </p:sp>
      <p:pic>
        <p:nvPicPr>
          <p:cNvPr id="1031" name="Picture 10" descr="BMW%20Logoown"/>
          <p:cNvPicPr>
            <a:picLocks noChangeAspect="1" noChangeArrowheads="1"/>
          </p:cNvPicPr>
          <p:nvPr userDrawn="1"/>
        </p:nvPicPr>
        <p:blipFill>
          <a:blip r:embed="rId13" cstate="print">
            <a:lum bright="70000" contrast="-70000"/>
          </a:blip>
          <a:srcRect/>
          <a:stretch>
            <a:fillRect/>
          </a:stretch>
        </p:blipFill>
        <p:spPr bwMode="auto">
          <a:xfrm>
            <a:off x="3143250" y="2000250"/>
            <a:ext cx="3429000" cy="2959100"/>
          </a:xfrm>
          <a:prstGeom prst="rect">
            <a:avLst/>
          </a:prstGeom>
          <a:noFill/>
          <a:ln w="9525">
            <a:noFill/>
            <a:miter lim="800000"/>
            <a:headEnd/>
            <a:tailEnd/>
          </a:ln>
        </p:spPr>
      </p:pic>
      <p:pic>
        <p:nvPicPr>
          <p:cNvPr id="10" name="Picture 3"/>
          <p:cNvPicPr>
            <a:picLocks noChangeAspect="1" noChangeArrowheads="1"/>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7092280" y="6311671"/>
            <a:ext cx="2051720" cy="546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5124" name="Picture 4" descr="http://cua.ie/gorm/wp-content/uploads/2014/02/bmw.png"/>
          <p:cNvPicPr>
            <a:picLocks noChangeAspect="1" noChangeArrowheads="1"/>
          </p:cNvPicPr>
          <p:nvPr userDrawn="1"/>
        </p:nvPicPr>
        <p:blipFill>
          <a:blip r:embed="rId15" cstate="print">
            <a:extLst>
              <a:ext uri="{28A0092B-C50C-407E-A947-70E740481C1C}">
                <a14:useLocalDpi xmlns:a14="http://schemas.microsoft.com/office/drawing/2010/main" xmlns="" val="0"/>
              </a:ext>
            </a:extLst>
          </a:blip>
          <a:srcRect/>
          <a:stretch>
            <a:fillRect/>
          </a:stretch>
        </p:blipFill>
        <p:spPr bwMode="auto">
          <a:xfrm>
            <a:off x="0" y="6420061"/>
            <a:ext cx="1403648" cy="437939"/>
          </a:xfrm>
          <a:prstGeom prst="rect">
            <a:avLst/>
          </a:prstGeom>
          <a:noFill/>
          <a:extLst>
            <a:ext uri="{909E8E84-426E-40DD-AFC4-6F175D3DCCD1}">
              <a14:hiddenFill xmlns:a14="http://schemas.microsoft.com/office/drawing/2010/main" xmlns="">
                <a:solidFill>
                  <a:srgbClr val="FFFFFF"/>
                </a:solidFill>
              </a14:hiddenFill>
            </a:ext>
          </a:extLst>
        </p:spPr>
      </p:pic>
      <p:pic>
        <p:nvPicPr>
          <p:cNvPr id="13" name="Picture 12" descr="BMW Logo"/>
          <p:cNvPicPr/>
          <p:nvPr userDrawn="1"/>
        </p:nvPicPr>
        <p:blipFill>
          <a:blip r:embed="rId16" cstate="print">
            <a:extLst>
              <a:ext uri="{28A0092B-C50C-407E-A947-70E740481C1C}">
                <a14:useLocalDpi xmlns:a14="http://schemas.microsoft.com/office/drawing/2010/main" xmlns="" val="0"/>
              </a:ext>
            </a:extLst>
          </a:blip>
          <a:srcRect/>
          <a:stretch>
            <a:fillRect/>
          </a:stretch>
        </p:blipFill>
        <p:spPr bwMode="auto">
          <a:xfrm>
            <a:off x="70161" y="6165304"/>
            <a:ext cx="2125575" cy="622617"/>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3F728C-2FB8-4A09-AAAF-F09088A72158}" type="datetimeFigureOut">
              <a:rPr lang="en-IE" smtClean="0"/>
              <a:pPr/>
              <a:t>26/11/2014</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A9457A-ED28-4E99-8CE4-E7FAD150137B}" type="slidenum">
              <a:rPr lang="en-IE" smtClean="0"/>
              <a:pPr/>
              <a:t>‹#›</a:t>
            </a:fld>
            <a:endParaRPr lang="en-IE"/>
          </a:p>
        </p:txBody>
      </p:sp>
    </p:spTree>
    <p:extLst>
      <p:ext uri="{BB962C8B-B14F-4D97-AF65-F5344CB8AC3E}">
        <p14:creationId xmlns:p14="http://schemas.microsoft.com/office/powerpoint/2010/main" xmlns="" val="36872497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hyperlink" Target="http://www.bmwassembly.ie/" TargetMode="External"/><Relationship Id="rId2" Type="http://schemas.openxmlformats.org/officeDocument/2006/relationships/hyperlink" Target="http://www.seregassembly.ie/" TargetMode="Externa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dcenr.maps.arcgis.com/apps/webappviewer/index.html?id=4348aad18c67491ead2e49444d898062" TargetMode="Externa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fontScale="90000"/>
          </a:bodyPr>
          <a:lstStyle/>
          <a:p>
            <a:pPr eaLnBrk="1" fontAlgn="auto" hangingPunct="1">
              <a:spcAft>
                <a:spcPts val="0"/>
              </a:spcAft>
              <a:defRPr/>
            </a:pPr>
            <a:r>
              <a:rPr lang="en-IE" dirty="0" smtClean="0"/>
              <a:t>Preparation of  Regional Operational Programmes 2014-2020</a:t>
            </a:r>
            <a:br>
              <a:rPr lang="en-IE" dirty="0" smtClean="0"/>
            </a:br>
            <a:r>
              <a:rPr lang="en-IE" dirty="0"/>
              <a:t/>
            </a:r>
            <a:br>
              <a:rPr lang="en-IE" dirty="0"/>
            </a:br>
            <a:endParaRPr lang="en-IE" dirty="0" smtClean="0"/>
          </a:p>
        </p:txBody>
      </p:sp>
      <p:sp>
        <p:nvSpPr>
          <p:cNvPr id="4" name="Subtitle 3"/>
          <p:cNvSpPr>
            <a:spLocks noGrp="1"/>
          </p:cNvSpPr>
          <p:nvPr>
            <p:ph type="subTitle" idx="1"/>
          </p:nvPr>
        </p:nvSpPr>
        <p:spPr/>
        <p:txBody>
          <a:bodyPr/>
          <a:lstStyle/>
          <a:p>
            <a:pPr>
              <a:buFont typeface="Arial" charset="0"/>
              <a:buNone/>
              <a:defRPr/>
            </a:pPr>
            <a:r>
              <a:rPr lang="en-IE" b="1" dirty="0" smtClean="0"/>
              <a:t>Stephen Blair</a:t>
            </a:r>
          </a:p>
          <a:p>
            <a:pPr>
              <a:buFont typeface="Arial" charset="0"/>
              <a:buNone/>
              <a:defRPr/>
            </a:pPr>
            <a:r>
              <a:rPr lang="en-IE" b="1" dirty="0" smtClean="0"/>
              <a:t>Director</a:t>
            </a:r>
          </a:p>
          <a:p>
            <a:pPr>
              <a:buFont typeface="Arial" charset="0"/>
              <a:buNone/>
              <a:defRPr/>
            </a:pPr>
            <a:r>
              <a:rPr lang="en-IE" b="1" dirty="0" smtClean="0"/>
              <a:t>S&amp;E Regional Assembly</a:t>
            </a:r>
          </a:p>
          <a:p>
            <a:pPr>
              <a:buFont typeface="Arial" charset="0"/>
              <a:buNone/>
              <a:defRPr/>
            </a:pPr>
            <a:endParaRPr lang="en-IE" b="1" dirty="0" smtClean="0"/>
          </a:p>
          <a:p>
            <a:pPr>
              <a:buFont typeface="Arial" charset="0"/>
              <a:buNone/>
              <a:defRPr/>
            </a:pPr>
            <a:endParaRPr lang="en-IE" b="1" dirty="0"/>
          </a:p>
          <a:p>
            <a:pPr>
              <a:buFont typeface="Arial" charset="0"/>
              <a:buNone/>
              <a:defRPr/>
            </a:pPr>
            <a:endParaRPr lang="en-IE" b="1" dirty="0" smtClean="0"/>
          </a:p>
          <a:p>
            <a:pPr>
              <a:buFont typeface="Arial" charset="0"/>
              <a:buNone/>
              <a:defRPr/>
            </a:pPr>
            <a:endParaRPr lang="en-IE" b="1" dirty="0" smtClean="0"/>
          </a:p>
          <a:p>
            <a:pPr>
              <a:buFont typeface="Arial" charset="0"/>
              <a:buNone/>
              <a:defRPr/>
            </a:pPr>
            <a:endParaRPr lang="en-IE" dirty="0" smtClean="0"/>
          </a:p>
          <a:p>
            <a:pPr>
              <a:buFont typeface="Arial" charset="0"/>
              <a:buNone/>
              <a:defRPr/>
            </a:pPr>
            <a:endParaRPr lang="en-IE" dirty="0" smtClean="0"/>
          </a:p>
          <a:p>
            <a:pPr>
              <a:buFont typeface="Arial" charset="0"/>
              <a:buNone/>
              <a:defRPr/>
            </a:pPr>
            <a:endParaRPr lang="en-IE" dirty="0"/>
          </a:p>
        </p:txBody>
      </p:sp>
      <p:pic>
        <p:nvPicPr>
          <p:cNvPr id="2050" name="Picture 2" descr="http://www.seregassembly.ie/images/uploads/sera_with_tagline_highr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01883" y="188640"/>
            <a:ext cx="2996084" cy="797345"/>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http://cua.ie/gorm/wp-content/uploads/2014/02/bmw.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029472"/>
            <a:ext cx="2381250" cy="742951"/>
          </a:xfrm>
          <a:prstGeom prst="rect">
            <a:avLst/>
          </a:prstGeom>
          <a:noFill/>
          <a:extLst>
            <a:ext uri="{909E8E84-426E-40DD-AFC4-6F175D3DCCD1}">
              <a14:hiddenFill xmlns:a14="http://schemas.microsoft.com/office/drawing/2010/main" xmlns="">
                <a:solidFill>
                  <a:srgbClr val="FFFFFF"/>
                </a:solidFill>
              </a14:hiddenFill>
            </a:ext>
          </a:extLst>
        </p:spPr>
      </p:pic>
      <p:pic>
        <p:nvPicPr>
          <p:cNvPr id="2056" name="Picture 8" descr="BMW Logo"/>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56253" y="188640"/>
            <a:ext cx="2505075" cy="952500"/>
          </a:xfrm>
          <a:prstGeom prst="rect">
            <a:avLst/>
          </a:prstGeom>
          <a:noFill/>
          <a:extLst>
            <a:ext uri="{909E8E84-426E-40DD-AFC4-6F175D3DCCD1}">
              <a14:hiddenFill xmlns:a14="http://schemas.microsoft.com/office/drawing/2010/main" xmlns="">
                <a:solidFill>
                  <a:srgbClr val="FFFFFF"/>
                </a:solidFill>
              </a14:hiddenFill>
            </a:ext>
          </a:extLst>
        </p:spPr>
      </p:pic>
      <p:pic>
        <p:nvPicPr>
          <p:cNvPr id="1026" name="Picture 2" descr="http://www.seregassembly.ie/images/uploads/Irelands_EU_SIFP_2014_2020_Min_Size.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156253" y="6014437"/>
            <a:ext cx="2531840" cy="828000"/>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http://www.seregassembly.ie/images/uploads/LogoERDF_Col_Landscape.jp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5281555" y="6029472"/>
            <a:ext cx="3699892" cy="828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274638"/>
            <a:ext cx="8229600" cy="1143000"/>
          </a:xfrm>
        </p:spPr>
        <p:txBody>
          <a:bodyPr/>
          <a:lstStyle/>
          <a:p>
            <a:r>
              <a:rPr lang="en-IE" altLang="en-US" smtClean="0"/>
              <a:t>Priority 3 cont/</a:t>
            </a:r>
          </a:p>
        </p:txBody>
      </p:sp>
      <p:sp>
        <p:nvSpPr>
          <p:cNvPr id="11267" name="Content Placeholder 2"/>
          <p:cNvSpPr>
            <a:spLocks noGrp="1"/>
          </p:cNvSpPr>
          <p:nvPr>
            <p:ph idx="1"/>
          </p:nvPr>
        </p:nvSpPr>
        <p:spPr/>
        <p:txBody>
          <a:bodyPr/>
          <a:lstStyle/>
          <a:p>
            <a:r>
              <a:rPr lang="en-IE" altLang="en-US" b="1" smtClean="0"/>
              <a:t>Proposed Actions:</a:t>
            </a:r>
          </a:p>
          <a:p>
            <a:r>
              <a:rPr lang="en-US" altLang="en-US" sz="2800" smtClean="0"/>
              <a:t>This priority will support innovative and growth oriented micro-enterprise business start-ups and expansions through the provision of business information, advisory services, capability building, mentoring and financial supports through the newly created Local Enterprise Offices (LEO’s).</a:t>
            </a:r>
          </a:p>
          <a:p>
            <a:r>
              <a:rPr lang="en-US" altLang="en-US" sz="2800" smtClean="0"/>
              <a:t>In the BMW Region the E.I. run New Frontiers &amp; SME Support Pogrammes will also be co-financed.</a:t>
            </a:r>
          </a:p>
          <a:p>
            <a:endParaRPr lang="en-IE" altLang="en-US" b="1" smtClean="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143000"/>
          </a:xfrm>
        </p:spPr>
        <p:txBody>
          <a:bodyPr/>
          <a:lstStyle/>
          <a:p>
            <a:r>
              <a:rPr lang="en-IE" altLang="en-US" smtClean="0"/>
              <a:t>Priority 4 – Low Carbon Economy</a:t>
            </a:r>
          </a:p>
        </p:txBody>
      </p:sp>
      <p:sp>
        <p:nvSpPr>
          <p:cNvPr id="12291" name="Content Placeholder 2"/>
          <p:cNvSpPr>
            <a:spLocks noGrp="1"/>
          </p:cNvSpPr>
          <p:nvPr>
            <p:ph idx="1"/>
          </p:nvPr>
        </p:nvSpPr>
        <p:spPr/>
        <p:txBody>
          <a:bodyPr/>
          <a:lstStyle/>
          <a:p>
            <a:r>
              <a:rPr lang="en-IE" altLang="en-US" b="1" dirty="0" smtClean="0"/>
              <a:t>Specific Objectives:</a:t>
            </a:r>
          </a:p>
          <a:p>
            <a:endParaRPr lang="en-US" altLang="en-US" b="1" dirty="0" smtClean="0"/>
          </a:p>
          <a:p>
            <a:r>
              <a:rPr lang="en-US" altLang="en-US" dirty="0" smtClean="0"/>
              <a:t>To improve energy efficiency in both the private and the social housing stock.</a:t>
            </a:r>
          </a:p>
          <a:p>
            <a:endParaRPr lang="en-US" altLang="en-US" b="1" dirty="0" smtClean="0"/>
          </a:p>
          <a:p>
            <a:endParaRPr lang="en-US" altLang="en-US" b="1" dirty="0" smtClean="0"/>
          </a:p>
          <a:p>
            <a:endParaRPr lang="en-IE" altLang="en-US" b="1" dirty="0" smtClean="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74638"/>
            <a:ext cx="8229600" cy="1143000"/>
          </a:xfrm>
        </p:spPr>
        <p:txBody>
          <a:bodyPr/>
          <a:lstStyle/>
          <a:p>
            <a:r>
              <a:rPr lang="en-IE" altLang="en-US" smtClean="0"/>
              <a:t>Priority 4 cont/</a:t>
            </a:r>
          </a:p>
        </p:txBody>
      </p:sp>
      <p:sp>
        <p:nvSpPr>
          <p:cNvPr id="13315" name="Content Placeholder 2"/>
          <p:cNvSpPr>
            <a:spLocks noGrp="1"/>
          </p:cNvSpPr>
          <p:nvPr>
            <p:ph idx="1"/>
          </p:nvPr>
        </p:nvSpPr>
        <p:spPr/>
        <p:txBody>
          <a:bodyPr/>
          <a:lstStyle/>
          <a:p>
            <a:pPr>
              <a:buFont typeface="Arial" pitchFamily="34" charset="0"/>
              <a:buNone/>
            </a:pPr>
            <a:r>
              <a:rPr lang="en-IE" altLang="en-US" b="1" dirty="0" smtClean="0"/>
              <a:t>Proposed Schemes:</a:t>
            </a:r>
          </a:p>
          <a:p>
            <a:r>
              <a:rPr lang="en-IE" altLang="en-US" dirty="0" smtClean="0"/>
              <a:t>Warmer Homes Scheme</a:t>
            </a:r>
          </a:p>
          <a:p>
            <a:r>
              <a:rPr lang="en-IE" altLang="en-US" dirty="0" smtClean="0"/>
              <a:t>Social Housing Retrofit Programme – targeted at both large apartment complexes in the major cities in S&amp;E Region and conventional local authority housing schemes throughout the regions which have poor building energy ratings</a:t>
            </a:r>
            <a:endParaRPr lang="en-IE" altLang="en-US" b="1" dirty="0" smtClean="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274638"/>
            <a:ext cx="8229600" cy="1143000"/>
          </a:xfrm>
        </p:spPr>
        <p:txBody>
          <a:bodyPr/>
          <a:lstStyle/>
          <a:p>
            <a:r>
              <a:rPr lang="en-IE" altLang="en-US" smtClean="0"/>
              <a:t>Priority 5 Sustainable Urban Development</a:t>
            </a:r>
          </a:p>
        </p:txBody>
      </p:sp>
      <p:sp>
        <p:nvSpPr>
          <p:cNvPr id="14339" name="Content Placeholder 2"/>
          <p:cNvSpPr>
            <a:spLocks noGrp="1"/>
          </p:cNvSpPr>
          <p:nvPr>
            <p:ph idx="1"/>
          </p:nvPr>
        </p:nvSpPr>
        <p:spPr/>
        <p:txBody>
          <a:bodyPr/>
          <a:lstStyle/>
          <a:p>
            <a:r>
              <a:rPr lang="en-IE" altLang="en-US" dirty="0" smtClean="0"/>
              <a:t>Specific Objective:</a:t>
            </a:r>
          </a:p>
          <a:p>
            <a:r>
              <a:rPr lang="en-US" altLang="en-US" dirty="0" smtClean="0"/>
              <a:t>To revitalise, regenerate and improve the environment in the urban centres as part of integrated urban strategies.</a:t>
            </a:r>
          </a:p>
          <a:p>
            <a:r>
              <a:rPr lang="en-US" altLang="en-US" dirty="0" smtClean="0"/>
              <a:t>To support low carbon urban mobility in designated urban centres</a:t>
            </a:r>
            <a:endParaRPr lang="en-IE" altLang="en-US" dirty="0" smtClean="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1143000"/>
          </a:xfrm>
        </p:spPr>
        <p:txBody>
          <a:bodyPr/>
          <a:lstStyle/>
          <a:p>
            <a:r>
              <a:rPr lang="en-IE" altLang="en-US" sz="3200" dirty="0" smtClean="0"/>
              <a:t>Priority 5 cont/</a:t>
            </a:r>
          </a:p>
        </p:txBody>
      </p:sp>
      <p:sp>
        <p:nvSpPr>
          <p:cNvPr id="15363" name="Content Placeholder 2"/>
          <p:cNvSpPr>
            <a:spLocks noGrp="1"/>
          </p:cNvSpPr>
          <p:nvPr>
            <p:ph idx="1"/>
          </p:nvPr>
        </p:nvSpPr>
        <p:spPr/>
        <p:txBody>
          <a:bodyPr/>
          <a:lstStyle/>
          <a:p>
            <a:r>
              <a:rPr lang="en-IE" altLang="en-US" sz="2400" b="1" dirty="0" smtClean="0"/>
              <a:t>Proposed Actions:</a:t>
            </a:r>
          </a:p>
          <a:p>
            <a:pPr lvl="1"/>
            <a:r>
              <a:rPr lang="en-IE" altLang="en-US" sz="2200" dirty="0" smtClean="0"/>
              <a:t>In line with the integrated urban strategies, Local Authorities in the designated urban centres will bring forward projects under one or more of the following fields: </a:t>
            </a:r>
          </a:p>
          <a:p>
            <a:pPr lvl="1"/>
            <a:r>
              <a:rPr lang="en-IE" altLang="en-US" sz="2200" dirty="0" smtClean="0"/>
              <a:t>Green regeneration, physical enhancements and social revitalisation </a:t>
            </a:r>
          </a:p>
          <a:p>
            <a:pPr lvl="1"/>
            <a:r>
              <a:rPr lang="en-IE" altLang="en-US" sz="2200" dirty="0" smtClean="0"/>
              <a:t>Rehabilitation of brownfield sites </a:t>
            </a:r>
          </a:p>
          <a:p>
            <a:pPr lvl="1"/>
            <a:r>
              <a:rPr lang="en-IE" altLang="en-US" sz="2200" dirty="0" smtClean="0"/>
              <a:t>Rehabilitation/development of cultural infrastructure/assets</a:t>
            </a:r>
          </a:p>
          <a:p>
            <a:pPr lvl="1"/>
            <a:r>
              <a:rPr lang="en-IE" altLang="en-US" sz="2200" dirty="0" smtClean="0"/>
              <a:t>Various multimodal mobility actions, such as pedestrianisation schemes, installation &amp; extension of network of cycle lanes and bus lanes, and reduction of short-distance car journeys through the introduction of good quality travel information and alternative infrastructure</a:t>
            </a:r>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74638"/>
            <a:ext cx="8229600" cy="1143000"/>
          </a:xfrm>
        </p:spPr>
        <p:txBody>
          <a:bodyPr/>
          <a:lstStyle/>
          <a:p>
            <a:r>
              <a:rPr lang="en-IE" altLang="en-US" smtClean="0"/>
              <a:t>Priority 6 Technical Assistance</a:t>
            </a:r>
          </a:p>
        </p:txBody>
      </p:sp>
      <p:sp>
        <p:nvSpPr>
          <p:cNvPr id="16387" name="Content Placeholder 2"/>
          <p:cNvSpPr>
            <a:spLocks noGrp="1"/>
          </p:cNvSpPr>
          <p:nvPr>
            <p:ph idx="1"/>
          </p:nvPr>
        </p:nvSpPr>
        <p:spPr/>
        <p:txBody>
          <a:bodyPr/>
          <a:lstStyle/>
          <a:p>
            <a:r>
              <a:rPr lang="en-US" altLang="en-US" sz="2400" dirty="0" smtClean="0"/>
              <a:t>Under this Priority, expenditure  will be eligible to cover costs incurred by the Managing Authority (or agencies acting on its behalf) in relation to the overall management and implementation of the Operational Programmes </a:t>
            </a:r>
          </a:p>
          <a:p>
            <a:endParaRPr lang="en-US" altLang="en-US" sz="2400" dirty="0" smtClean="0"/>
          </a:p>
          <a:p>
            <a:r>
              <a:rPr lang="en-US" altLang="en-US" sz="2400" dirty="0" smtClean="0"/>
              <a:t>Technical Assistance may be used to support the preparatory, management, monitoring, administrative and technical support, evaluation, information, networking and co-ordination activities, complaint resolution and control and audit measures necessary for the effective implementation the Operational Programmes</a:t>
            </a:r>
          </a:p>
          <a:p>
            <a:endParaRPr lang="en-IE" altLang="en-US" dirty="0" smtClean="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74638"/>
            <a:ext cx="8229600" cy="1143000"/>
          </a:xfrm>
        </p:spPr>
        <p:txBody>
          <a:bodyPr/>
          <a:lstStyle/>
          <a:p>
            <a:r>
              <a:rPr lang="en-IE" altLang="en-US" dirty="0"/>
              <a:t>Financial Plan S&amp;E OP</a:t>
            </a:r>
            <a:endParaRPr lang="en-IE" altLang="en-US" dirty="0" smtClean="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graphicFrame>
        <p:nvGraphicFramePr>
          <p:cNvPr id="3" name="Content Placeholder 2"/>
          <p:cNvGraphicFramePr>
            <a:graphicFrameLocks noGrp="1"/>
          </p:cNvGraphicFramePr>
          <p:nvPr>
            <p:ph idx="1"/>
            <p:extLst>
              <p:ext uri="{D42A27DB-BD31-4B8C-83A1-F6EECF244321}">
                <p14:modId xmlns:p14="http://schemas.microsoft.com/office/powerpoint/2010/main" xmlns="" val="3012896473"/>
              </p:ext>
            </p:extLst>
          </p:nvPr>
        </p:nvGraphicFramePr>
        <p:xfrm>
          <a:off x="457200" y="1600200"/>
          <a:ext cx="7053942" cy="3341116"/>
        </p:xfrm>
        <a:graphic>
          <a:graphicData uri="http://schemas.openxmlformats.org/drawingml/2006/table">
            <a:tbl>
              <a:tblPr firstRow="1" bandRow="1">
                <a:tableStyleId>{5C22544A-7EE6-4342-B048-85BDC9FD1C3A}</a:tableStyleId>
              </a:tblPr>
              <a:tblGrid>
                <a:gridCol w="1738536"/>
                <a:gridCol w="612778"/>
                <a:gridCol w="1175657"/>
                <a:gridCol w="1175657"/>
                <a:gridCol w="1175657"/>
                <a:gridCol w="1175657"/>
              </a:tblGrid>
              <a:tr h="370840">
                <a:tc>
                  <a:txBody>
                    <a:bodyPr/>
                    <a:lstStyle/>
                    <a:p>
                      <a:pPr algn="ctr">
                        <a:lnSpc>
                          <a:spcPct val="115000"/>
                        </a:lnSpc>
                        <a:spcAft>
                          <a:spcPts val="0"/>
                        </a:spcAft>
                      </a:pPr>
                      <a:r>
                        <a:rPr lang="en-IE" sz="1100" b="1" dirty="0">
                          <a:effectLst/>
                          <a:latin typeface="Calibri"/>
                          <a:ea typeface="Times New Roman"/>
                          <a:cs typeface="Calibri"/>
                        </a:rPr>
                        <a:t>Priority Axis</a:t>
                      </a: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b="1" dirty="0">
                          <a:effectLst/>
                          <a:latin typeface="Calibri"/>
                          <a:ea typeface="Times New Roman"/>
                          <a:cs typeface="Calibri"/>
                        </a:rPr>
                        <a:t>Fund</a:t>
                      </a: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b="1" dirty="0">
                          <a:effectLst/>
                          <a:latin typeface="Calibri"/>
                          <a:ea typeface="Times New Roman"/>
                          <a:cs typeface="Calibri"/>
                        </a:rPr>
                        <a:t>Thematic Objective</a:t>
                      </a: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b="1" dirty="0">
                          <a:effectLst/>
                          <a:latin typeface="Calibri"/>
                          <a:ea typeface="Times New Roman"/>
                          <a:cs typeface="Calibri"/>
                        </a:rPr>
                        <a:t>Union Support</a:t>
                      </a:r>
                      <a:endParaRPr lang="en-IE" sz="1100" dirty="0">
                        <a:effectLst/>
                        <a:latin typeface="Calibri"/>
                        <a:ea typeface="Calibri"/>
                        <a:cs typeface="Times New Roman"/>
                      </a:endParaRPr>
                    </a:p>
                    <a:p>
                      <a:pPr algn="ctr">
                        <a:lnSpc>
                          <a:spcPct val="115000"/>
                        </a:lnSpc>
                        <a:spcAft>
                          <a:spcPts val="0"/>
                        </a:spcAft>
                      </a:pPr>
                      <a:r>
                        <a:rPr lang="en-IE" sz="1100" b="1" dirty="0">
                          <a:effectLst/>
                          <a:latin typeface="Calibri"/>
                          <a:ea typeface="Times New Roman"/>
                          <a:cs typeface="Calibri"/>
                        </a:rPr>
                        <a:t>€</a:t>
                      </a: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b="1" dirty="0">
                          <a:effectLst/>
                          <a:latin typeface="Calibri"/>
                          <a:ea typeface="Times New Roman"/>
                          <a:cs typeface="Calibri"/>
                        </a:rPr>
                        <a:t>National counterpart €</a:t>
                      </a: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b="1" dirty="0">
                          <a:effectLst/>
                          <a:latin typeface="Calibri"/>
                          <a:ea typeface="Times New Roman"/>
                          <a:cs typeface="Calibri"/>
                        </a:rPr>
                        <a:t>Total Funding</a:t>
                      </a:r>
                      <a:endParaRPr lang="en-IE" sz="1100" dirty="0">
                        <a:effectLst/>
                        <a:latin typeface="Calibri"/>
                        <a:ea typeface="Calibri"/>
                        <a:cs typeface="Times New Roman"/>
                      </a:endParaRPr>
                    </a:p>
                    <a:p>
                      <a:pPr algn="ctr">
                        <a:lnSpc>
                          <a:spcPct val="115000"/>
                        </a:lnSpc>
                        <a:spcAft>
                          <a:spcPts val="0"/>
                        </a:spcAft>
                      </a:pPr>
                      <a:r>
                        <a:rPr lang="en-IE" sz="1100" b="1" dirty="0">
                          <a:effectLst/>
                          <a:latin typeface="Calibri"/>
                          <a:ea typeface="Times New Roman"/>
                          <a:cs typeface="Calibri"/>
                        </a:rPr>
                        <a:t>€</a:t>
                      </a:r>
                      <a:endParaRPr lang="en-IE" sz="1100" dirty="0">
                        <a:effectLst/>
                        <a:latin typeface="Calibri"/>
                        <a:ea typeface="Calibri"/>
                        <a:cs typeface="Times New Roman"/>
                      </a:endParaRPr>
                    </a:p>
                  </a:txBody>
                  <a:tcPr marL="68580" marR="68580" marT="0" marB="0"/>
                </a:tc>
              </a:tr>
              <a:tr h="370840">
                <a:tc>
                  <a:txBody>
                    <a:bodyPr/>
                    <a:lstStyle/>
                    <a:p>
                      <a:pPr>
                        <a:lnSpc>
                          <a:spcPct val="115000"/>
                        </a:lnSpc>
                        <a:spcAft>
                          <a:spcPts val="0"/>
                        </a:spcAft>
                      </a:pPr>
                      <a:r>
                        <a:rPr lang="en-IE" sz="1400" b="1" dirty="0">
                          <a:effectLst/>
                          <a:latin typeface="+mn-lt"/>
                          <a:ea typeface="Times New Roman"/>
                          <a:cs typeface="Calibri"/>
                        </a:rPr>
                        <a:t>1. RTDI</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1</a:t>
                      </a:r>
                      <a:endParaRPr lang="en-IE" sz="1400" dirty="0">
                        <a:latin typeface="+mn-lt"/>
                      </a:endParaRPr>
                    </a:p>
                  </a:txBody>
                  <a:tcPr/>
                </a:tc>
                <a:tc>
                  <a:txBody>
                    <a:bodyPr/>
                    <a:lstStyle/>
                    <a:p>
                      <a:pPr algn="ctr"/>
                      <a:r>
                        <a:rPr lang="en-IE" sz="1400" dirty="0" smtClean="0">
                          <a:latin typeface="+mn-lt"/>
                        </a:rPr>
                        <a:t>90m</a:t>
                      </a:r>
                      <a:endParaRPr lang="en-IE" sz="1400" dirty="0">
                        <a:latin typeface="+mn-lt"/>
                      </a:endParaRPr>
                    </a:p>
                  </a:txBody>
                  <a:tcPr/>
                </a:tc>
                <a:tc>
                  <a:txBody>
                    <a:bodyPr/>
                    <a:lstStyle/>
                    <a:p>
                      <a:pPr algn="ctr"/>
                      <a:r>
                        <a:rPr lang="en-IE" sz="1400" dirty="0" smtClean="0">
                          <a:latin typeface="+mn-lt"/>
                        </a:rPr>
                        <a:t>90m</a:t>
                      </a:r>
                      <a:endParaRPr lang="en-IE" sz="1400" dirty="0">
                        <a:latin typeface="+mn-lt"/>
                      </a:endParaRPr>
                    </a:p>
                  </a:txBody>
                  <a:tcPr/>
                </a:tc>
                <a:tc>
                  <a:txBody>
                    <a:bodyPr/>
                    <a:lstStyle/>
                    <a:p>
                      <a:pPr algn="ctr"/>
                      <a:r>
                        <a:rPr lang="en-IE" sz="1400" dirty="0" smtClean="0">
                          <a:latin typeface="+mn-lt"/>
                        </a:rPr>
                        <a:t>180m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2. ICT</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2</a:t>
                      </a:r>
                      <a:endParaRPr lang="en-IE" sz="1400" dirty="0">
                        <a:latin typeface="+mn-lt"/>
                      </a:endParaRPr>
                    </a:p>
                  </a:txBody>
                  <a:tcPr/>
                </a:tc>
                <a:tc>
                  <a:txBody>
                    <a:bodyPr/>
                    <a:lstStyle/>
                    <a:p>
                      <a:pPr algn="ctr"/>
                      <a:r>
                        <a:rPr lang="en-IE" sz="1400" dirty="0" smtClean="0">
                          <a:latin typeface="+mn-lt"/>
                        </a:rPr>
                        <a:t>30m</a:t>
                      </a:r>
                      <a:endParaRPr lang="en-IE" sz="1400" dirty="0">
                        <a:latin typeface="+mn-lt"/>
                      </a:endParaRPr>
                    </a:p>
                  </a:txBody>
                  <a:tcPr/>
                </a:tc>
                <a:tc>
                  <a:txBody>
                    <a:bodyPr/>
                    <a:lstStyle/>
                    <a:p>
                      <a:pPr algn="ctr"/>
                      <a:r>
                        <a:rPr lang="en-IE" sz="1400" dirty="0" smtClean="0">
                          <a:latin typeface="+mn-lt"/>
                        </a:rPr>
                        <a:t>30m</a:t>
                      </a:r>
                      <a:endParaRPr lang="en-IE" sz="1400" dirty="0">
                        <a:latin typeface="+mn-lt"/>
                      </a:endParaRPr>
                    </a:p>
                  </a:txBody>
                  <a:tcPr/>
                </a:tc>
                <a:tc>
                  <a:txBody>
                    <a:bodyPr/>
                    <a:lstStyle/>
                    <a:p>
                      <a:pPr algn="ctr"/>
                      <a:r>
                        <a:rPr lang="en-IE" sz="1400" dirty="0" smtClean="0">
                          <a:latin typeface="+mn-lt"/>
                        </a:rPr>
                        <a:t>60m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3. SME</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3</a:t>
                      </a:r>
                      <a:endParaRPr lang="en-IE" sz="1400" dirty="0">
                        <a:latin typeface="+mn-lt"/>
                      </a:endParaRPr>
                    </a:p>
                  </a:txBody>
                  <a:tcPr/>
                </a:tc>
                <a:tc>
                  <a:txBody>
                    <a:bodyPr/>
                    <a:lstStyle/>
                    <a:p>
                      <a:pPr algn="ctr"/>
                      <a:r>
                        <a:rPr lang="en-IE" sz="1400" dirty="0" smtClean="0">
                          <a:latin typeface="+mn-lt"/>
                        </a:rPr>
                        <a:t>34.6m</a:t>
                      </a:r>
                      <a:endParaRPr lang="en-IE" sz="1400" dirty="0">
                        <a:latin typeface="+mn-lt"/>
                      </a:endParaRPr>
                    </a:p>
                  </a:txBody>
                  <a:tcPr/>
                </a:tc>
                <a:tc>
                  <a:txBody>
                    <a:bodyPr/>
                    <a:lstStyle/>
                    <a:p>
                      <a:pPr algn="ctr"/>
                      <a:r>
                        <a:rPr lang="en-IE" sz="1400" dirty="0" smtClean="0">
                          <a:latin typeface="+mn-lt"/>
                        </a:rPr>
                        <a:t>34.6m</a:t>
                      </a:r>
                      <a:endParaRPr lang="en-IE" sz="1400" dirty="0">
                        <a:latin typeface="+mn-lt"/>
                      </a:endParaRPr>
                    </a:p>
                  </a:txBody>
                  <a:tcPr/>
                </a:tc>
                <a:tc>
                  <a:txBody>
                    <a:bodyPr/>
                    <a:lstStyle/>
                    <a:p>
                      <a:pPr algn="ctr"/>
                      <a:r>
                        <a:rPr lang="en-IE" sz="1400" dirty="0" smtClean="0">
                          <a:latin typeface="+mn-lt"/>
                        </a:rPr>
                        <a:t>69.2m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4. Low Carbon Economy</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4</a:t>
                      </a:r>
                      <a:endParaRPr lang="en-IE" sz="1400" dirty="0">
                        <a:latin typeface="+mn-lt"/>
                      </a:endParaRPr>
                    </a:p>
                  </a:txBody>
                  <a:tcPr/>
                </a:tc>
                <a:tc>
                  <a:txBody>
                    <a:bodyPr/>
                    <a:lstStyle/>
                    <a:p>
                      <a:pPr algn="ctr"/>
                      <a:r>
                        <a:rPr lang="en-IE" sz="1400" dirty="0" smtClean="0">
                          <a:latin typeface="+mn-lt"/>
                        </a:rPr>
                        <a:t>66.5m</a:t>
                      </a:r>
                      <a:endParaRPr lang="en-IE" sz="1400" dirty="0">
                        <a:latin typeface="+mn-lt"/>
                      </a:endParaRPr>
                    </a:p>
                  </a:txBody>
                  <a:tcPr/>
                </a:tc>
                <a:tc>
                  <a:txBody>
                    <a:bodyPr/>
                    <a:lstStyle/>
                    <a:p>
                      <a:pPr algn="ctr"/>
                      <a:r>
                        <a:rPr lang="en-IE" sz="1400" dirty="0" smtClean="0">
                          <a:latin typeface="+mn-lt"/>
                        </a:rPr>
                        <a:t>66.5m</a:t>
                      </a:r>
                      <a:endParaRPr lang="en-IE" sz="1400" dirty="0">
                        <a:latin typeface="+mn-lt"/>
                      </a:endParaRPr>
                    </a:p>
                  </a:txBody>
                  <a:tcPr/>
                </a:tc>
                <a:tc>
                  <a:txBody>
                    <a:bodyPr/>
                    <a:lstStyle/>
                    <a:p>
                      <a:pPr algn="ctr"/>
                      <a:r>
                        <a:rPr lang="en-IE" sz="1400" dirty="0" smtClean="0">
                          <a:latin typeface="+mn-lt"/>
                        </a:rPr>
                        <a:t>133m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5. Integrated Urban Development</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6</a:t>
                      </a:r>
                      <a:endParaRPr lang="en-IE" sz="1400" dirty="0">
                        <a:latin typeface="+mn-lt"/>
                      </a:endParaRPr>
                    </a:p>
                  </a:txBody>
                  <a:tcPr/>
                </a:tc>
                <a:tc>
                  <a:txBody>
                    <a:bodyPr/>
                    <a:lstStyle/>
                    <a:p>
                      <a:pPr algn="ctr"/>
                      <a:r>
                        <a:rPr lang="en-IE" sz="1400" dirty="0" smtClean="0">
                          <a:latin typeface="+mn-lt"/>
                        </a:rPr>
                        <a:t>26m</a:t>
                      </a:r>
                      <a:endParaRPr lang="en-IE" sz="1400" dirty="0">
                        <a:latin typeface="+mn-lt"/>
                      </a:endParaRPr>
                    </a:p>
                  </a:txBody>
                  <a:tcPr/>
                </a:tc>
                <a:tc>
                  <a:txBody>
                    <a:bodyPr/>
                    <a:lstStyle/>
                    <a:p>
                      <a:pPr algn="ctr"/>
                      <a:r>
                        <a:rPr lang="en-IE" sz="1400" dirty="0" smtClean="0">
                          <a:latin typeface="+mn-lt"/>
                        </a:rPr>
                        <a:t>26m</a:t>
                      </a:r>
                      <a:endParaRPr lang="en-IE" sz="1400" dirty="0">
                        <a:latin typeface="+mn-lt"/>
                      </a:endParaRPr>
                    </a:p>
                  </a:txBody>
                  <a:tcPr/>
                </a:tc>
                <a:tc>
                  <a:txBody>
                    <a:bodyPr/>
                    <a:lstStyle/>
                    <a:p>
                      <a:pPr algn="ctr"/>
                      <a:r>
                        <a:rPr lang="en-IE" sz="1400" dirty="0" smtClean="0">
                          <a:latin typeface="+mn-lt"/>
                        </a:rPr>
                        <a:t>52m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6. Technical Assistance</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N/A</a:t>
                      </a:r>
                      <a:endParaRPr lang="en-IE" sz="1400" dirty="0">
                        <a:latin typeface="+mn-lt"/>
                      </a:endParaRPr>
                    </a:p>
                  </a:txBody>
                  <a:tcPr/>
                </a:tc>
                <a:tc>
                  <a:txBody>
                    <a:bodyPr/>
                    <a:lstStyle/>
                    <a:p>
                      <a:pPr algn="ctr"/>
                      <a:r>
                        <a:rPr lang="en-IE" sz="1400" dirty="0" smtClean="0">
                          <a:latin typeface="+mn-lt"/>
                        </a:rPr>
                        <a:t>2m</a:t>
                      </a:r>
                      <a:endParaRPr lang="en-IE" sz="1400" dirty="0">
                        <a:latin typeface="+mn-lt"/>
                      </a:endParaRPr>
                    </a:p>
                  </a:txBody>
                  <a:tcPr/>
                </a:tc>
                <a:tc>
                  <a:txBody>
                    <a:bodyPr/>
                    <a:lstStyle/>
                    <a:p>
                      <a:pPr algn="ctr"/>
                      <a:r>
                        <a:rPr lang="en-IE" sz="1400" dirty="0" smtClean="0">
                          <a:latin typeface="+mn-lt"/>
                        </a:rPr>
                        <a:t>2m</a:t>
                      </a:r>
                      <a:endParaRPr lang="en-IE" sz="1400" dirty="0">
                        <a:latin typeface="+mn-lt"/>
                      </a:endParaRPr>
                    </a:p>
                  </a:txBody>
                  <a:tcPr/>
                </a:tc>
                <a:tc>
                  <a:txBody>
                    <a:bodyPr/>
                    <a:lstStyle/>
                    <a:p>
                      <a:pPr algn="ctr"/>
                      <a:r>
                        <a:rPr lang="en-IE" sz="1400" dirty="0" smtClean="0">
                          <a:latin typeface="+mn-lt"/>
                        </a:rPr>
                        <a:t>4m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Total</a:t>
                      </a:r>
                      <a:endParaRPr lang="en-IE" sz="1400" dirty="0">
                        <a:effectLst/>
                        <a:latin typeface="+mn-lt"/>
                        <a:ea typeface="Calibri"/>
                        <a:cs typeface="Times New Roman"/>
                      </a:endParaRPr>
                    </a:p>
                  </a:txBody>
                  <a:tcPr marL="68580" marR="68580" marT="0" marB="0"/>
                </a:tc>
                <a:tc>
                  <a:txBody>
                    <a:bodyPr/>
                    <a:lstStyle/>
                    <a:p>
                      <a:pPr algn="ctr"/>
                      <a:endParaRPr lang="en-IE" sz="1400" dirty="0">
                        <a:latin typeface="+mn-lt"/>
                      </a:endParaRPr>
                    </a:p>
                  </a:txBody>
                  <a:tcPr/>
                </a:tc>
                <a:tc>
                  <a:txBody>
                    <a:bodyPr/>
                    <a:lstStyle/>
                    <a:p>
                      <a:pPr algn="ctr"/>
                      <a:endParaRPr lang="en-IE" sz="1400" dirty="0">
                        <a:latin typeface="+mn-lt"/>
                      </a:endParaRPr>
                    </a:p>
                  </a:txBody>
                  <a:tcPr/>
                </a:tc>
                <a:tc>
                  <a:txBody>
                    <a:bodyPr/>
                    <a:lstStyle/>
                    <a:p>
                      <a:pPr algn="ctr"/>
                      <a:r>
                        <a:rPr lang="en-IE" sz="1400" dirty="0" smtClean="0">
                          <a:latin typeface="+mn-lt"/>
                        </a:rPr>
                        <a:t>250m</a:t>
                      </a:r>
                      <a:endParaRPr lang="en-IE" sz="1400" dirty="0">
                        <a:latin typeface="+mn-lt"/>
                      </a:endParaRPr>
                    </a:p>
                  </a:txBody>
                  <a:tcPr/>
                </a:tc>
                <a:tc>
                  <a:txBody>
                    <a:bodyPr/>
                    <a:lstStyle/>
                    <a:p>
                      <a:pPr algn="ctr"/>
                      <a:r>
                        <a:rPr lang="en-IE" sz="1400" dirty="0" smtClean="0">
                          <a:latin typeface="+mn-lt"/>
                        </a:rPr>
                        <a:t>250m</a:t>
                      </a:r>
                      <a:endParaRPr lang="en-IE" sz="1400" dirty="0">
                        <a:latin typeface="+mn-lt"/>
                      </a:endParaRPr>
                    </a:p>
                  </a:txBody>
                  <a:tcPr/>
                </a:tc>
                <a:tc>
                  <a:txBody>
                    <a:bodyPr/>
                    <a:lstStyle/>
                    <a:p>
                      <a:pPr algn="ctr"/>
                      <a:r>
                        <a:rPr lang="en-IE" sz="1400" dirty="0" smtClean="0">
                          <a:latin typeface="+mn-lt"/>
                        </a:rPr>
                        <a:t>500m</a:t>
                      </a:r>
                      <a:endParaRPr lang="en-IE" sz="1400" dirty="0">
                        <a:latin typeface="+mn-lt"/>
                      </a:endParaRPr>
                    </a:p>
                  </a:txBody>
                  <a:tcPr/>
                </a:tc>
              </a:tr>
            </a:tbl>
          </a:graphicData>
        </a:graphic>
      </p:graphicFrame>
    </p:spTree>
    <p:extLst>
      <p:ext uri="{BB962C8B-B14F-4D97-AF65-F5344CB8AC3E}">
        <p14:creationId xmlns:p14="http://schemas.microsoft.com/office/powerpoint/2010/main" xmlns="" val="24685255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74638"/>
            <a:ext cx="8229600" cy="1143000"/>
          </a:xfrm>
        </p:spPr>
        <p:txBody>
          <a:bodyPr/>
          <a:lstStyle/>
          <a:p>
            <a:r>
              <a:rPr lang="en-IE" altLang="en-US" dirty="0"/>
              <a:t>Financial Plan </a:t>
            </a:r>
            <a:r>
              <a:rPr lang="en-IE" altLang="en-US" dirty="0" smtClean="0"/>
              <a:t>BMW </a:t>
            </a:r>
            <a:r>
              <a:rPr lang="en-IE" altLang="en-US" dirty="0"/>
              <a:t>OP</a:t>
            </a:r>
            <a:endParaRPr lang="en-IE" altLang="en-US" dirty="0" smtClean="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6481" y="6313606"/>
            <a:ext cx="1651200" cy="540000"/>
          </a:xfrm>
          <a:prstGeom prst="rect">
            <a:avLst/>
          </a:prstGeom>
          <a:noFill/>
          <a:extLst>
            <a:ext uri="{909E8E84-426E-40DD-AFC4-6F175D3DCCD1}">
              <a14:hiddenFill xmlns:a14="http://schemas.microsoft.com/office/drawing/2010/main" xmlns="">
                <a:solidFill>
                  <a:srgbClr val="FFFFFF"/>
                </a:solidFill>
              </a14:hiddenFill>
            </a:ext>
          </a:extLst>
        </p:spPr>
      </p:pic>
      <p:graphicFrame>
        <p:nvGraphicFramePr>
          <p:cNvPr id="4" name="Content Placeholder 3"/>
          <p:cNvGraphicFramePr>
            <a:graphicFrameLocks noGrp="1"/>
          </p:cNvGraphicFramePr>
          <p:nvPr>
            <p:ph idx="1"/>
            <p:extLst>
              <p:ext uri="{D42A27DB-BD31-4B8C-83A1-F6EECF244321}">
                <p14:modId xmlns:p14="http://schemas.microsoft.com/office/powerpoint/2010/main" xmlns="" val="2681899049"/>
              </p:ext>
            </p:extLst>
          </p:nvPr>
        </p:nvGraphicFramePr>
        <p:xfrm>
          <a:off x="457200" y="1600200"/>
          <a:ext cx="8229600" cy="35864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a:txBody>
                    <a:bodyPr/>
                    <a:lstStyle/>
                    <a:p>
                      <a:pPr algn="ctr">
                        <a:lnSpc>
                          <a:spcPct val="115000"/>
                        </a:lnSpc>
                        <a:spcAft>
                          <a:spcPts val="0"/>
                        </a:spcAft>
                      </a:pPr>
                      <a:r>
                        <a:rPr lang="en-IE" sz="1100" b="1" dirty="0">
                          <a:effectLst/>
                          <a:latin typeface="Calibri"/>
                          <a:ea typeface="Times New Roman"/>
                          <a:cs typeface="Calibri"/>
                        </a:rPr>
                        <a:t>Priority Axis</a:t>
                      </a: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b="1" dirty="0">
                          <a:effectLst/>
                          <a:latin typeface="Calibri"/>
                          <a:ea typeface="Times New Roman"/>
                          <a:cs typeface="Calibri"/>
                        </a:rPr>
                        <a:t>Fund</a:t>
                      </a: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b="1" dirty="0">
                          <a:effectLst/>
                          <a:latin typeface="Calibri"/>
                          <a:ea typeface="Times New Roman"/>
                          <a:cs typeface="Calibri"/>
                        </a:rPr>
                        <a:t>Thematic Objective</a:t>
                      </a: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b="1" dirty="0">
                          <a:effectLst/>
                          <a:latin typeface="Calibri"/>
                          <a:ea typeface="Times New Roman"/>
                          <a:cs typeface="Calibri"/>
                        </a:rPr>
                        <a:t>Union Support</a:t>
                      </a:r>
                      <a:endParaRPr lang="en-IE" sz="1100" dirty="0">
                        <a:effectLst/>
                        <a:latin typeface="Calibri"/>
                        <a:ea typeface="Calibri"/>
                        <a:cs typeface="Times New Roman"/>
                      </a:endParaRPr>
                    </a:p>
                    <a:p>
                      <a:pPr algn="ctr">
                        <a:lnSpc>
                          <a:spcPct val="115000"/>
                        </a:lnSpc>
                        <a:spcAft>
                          <a:spcPts val="0"/>
                        </a:spcAft>
                      </a:pPr>
                      <a:r>
                        <a:rPr lang="en-IE" sz="1100" b="1" dirty="0">
                          <a:effectLst/>
                          <a:latin typeface="Calibri"/>
                          <a:ea typeface="Times New Roman"/>
                          <a:cs typeface="Calibri"/>
                        </a:rPr>
                        <a:t>€</a:t>
                      </a: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b="1" dirty="0">
                          <a:effectLst/>
                          <a:latin typeface="Calibri"/>
                          <a:ea typeface="Times New Roman"/>
                          <a:cs typeface="Calibri"/>
                        </a:rPr>
                        <a:t>National counterpart €</a:t>
                      </a: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b="1" dirty="0">
                          <a:effectLst/>
                          <a:latin typeface="Calibri"/>
                          <a:ea typeface="Times New Roman"/>
                          <a:cs typeface="Calibri"/>
                        </a:rPr>
                        <a:t>Total Funding</a:t>
                      </a:r>
                      <a:endParaRPr lang="en-IE" sz="1100" dirty="0">
                        <a:effectLst/>
                        <a:latin typeface="Calibri"/>
                        <a:ea typeface="Calibri"/>
                        <a:cs typeface="Times New Roman"/>
                      </a:endParaRPr>
                    </a:p>
                    <a:p>
                      <a:pPr algn="ctr">
                        <a:lnSpc>
                          <a:spcPct val="115000"/>
                        </a:lnSpc>
                        <a:spcAft>
                          <a:spcPts val="0"/>
                        </a:spcAft>
                      </a:pPr>
                      <a:r>
                        <a:rPr lang="en-IE" sz="1100" b="1" dirty="0">
                          <a:effectLst/>
                          <a:latin typeface="Calibri"/>
                          <a:ea typeface="Times New Roman"/>
                          <a:cs typeface="Calibri"/>
                        </a:rPr>
                        <a:t>€</a:t>
                      </a:r>
                      <a:endParaRPr lang="en-IE" sz="1100" dirty="0">
                        <a:effectLst/>
                        <a:latin typeface="Calibri"/>
                        <a:ea typeface="Calibri"/>
                        <a:cs typeface="Times New Roman"/>
                      </a:endParaRPr>
                    </a:p>
                  </a:txBody>
                  <a:tcPr marL="68580" marR="68580" marT="0" marB="0"/>
                </a:tc>
              </a:tr>
              <a:tr h="370840">
                <a:tc>
                  <a:txBody>
                    <a:bodyPr/>
                    <a:lstStyle/>
                    <a:p>
                      <a:pPr>
                        <a:lnSpc>
                          <a:spcPct val="115000"/>
                        </a:lnSpc>
                        <a:spcAft>
                          <a:spcPts val="0"/>
                        </a:spcAft>
                      </a:pPr>
                      <a:r>
                        <a:rPr lang="en-IE" sz="1400" b="1" dirty="0">
                          <a:effectLst/>
                          <a:latin typeface="+mn-lt"/>
                          <a:ea typeface="Times New Roman"/>
                          <a:cs typeface="Calibri"/>
                        </a:rPr>
                        <a:t>1. RTDI</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1</a:t>
                      </a:r>
                      <a:endParaRPr lang="en-IE" sz="1400" dirty="0">
                        <a:latin typeface="+mn-lt"/>
                      </a:endParaRPr>
                    </a:p>
                  </a:txBody>
                  <a:tcPr/>
                </a:tc>
                <a:tc>
                  <a:txBody>
                    <a:bodyPr/>
                    <a:lstStyle/>
                    <a:p>
                      <a:pPr algn="ctr"/>
                      <a:r>
                        <a:rPr lang="en-IE" sz="1400" dirty="0" smtClean="0">
                          <a:latin typeface="+mn-lt"/>
                        </a:rPr>
                        <a:t>52m</a:t>
                      </a:r>
                      <a:endParaRPr lang="en-IE" sz="1400" dirty="0">
                        <a:latin typeface="+mn-lt"/>
                      </a:endParaRPr>
                    </a:p>
                  </a:txBody>
                  <a:tcPr/>
                </a:tc>
                <a:tc>
                  <a:txBody>
                    <a:bodyPr/>
                    <a:lstStyle/>
                    <a:p>
                      <a:pPr algn="ctr"/>
                      <a:r>
                        <a:rPr lang="en-IE" sz="1400" dirty="0" smtClean="0">
                          <a:latin typeface="+mn-lt"/>
                        </a:rPr>
                        <a:t>52m</a:t>
                      </a:r>
                      <a:endParaRPr lang="en-IE" sz="1400" dirty="0">
                        <a:latin typeface="+mn-lt"/>
                      </a:endParaRPr>
                    </a:p>
                  </a:txBody>
                  <a:tcPr/>
                </a:tc>
                <a:tc>
                  <a:txBody>
                    <a:bodyPr/>
                    <a:lstStyle/>
                    <a:p>
                      <a:pPr algn="ctr"/>
                      <a:r>
                        <a:rPr lang="en-IE" sz="1400" dirty="0" smtClean="0">
                          <a:latin typeface="+mn-lt"/>
                        </a:rPr>
                        <a:t>104m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2. ICT</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2</a:t>
                      </a:r>
                      <a:endParaRPr lang="en-IE" sz="1400" dirty="0">
                        <a:latin typeface="+mn-lt"/>
                      </a:endParaRPr>
                    </a:p>
                  </a:txBody>
                  <a:tcPr/>
                </a:tc>
                <a:tc>
                  <a:txBody>
                    <a:bodyPr/>
                    <a:lstStyle/>
                    <a:p>
                      <a:pPr algn="ctr"/>
                      <a:r>
                        <a:rPr lang="en-IE" sz="1400" dirty="0" smtClean="0">
                          <a:latin typeface="+mn-lt"/>
                        </a:rPr>
                        <a:t>45m</a:t>
                      </a:r>
                      <a:endParaRPr lang="en-IE" sz="1400" dirty="0">
                        <a:latin typeface="+mn-lt"/>
                      </a:endParaRPr>
                    </a:p>
                  </a:txBody>
                  <a:tcPr/>
                </a:tc>
                <a:tc>
                  <a:txBody>
                    <a:bodyPr/>
                    <a:lstStyle/>
                    <a:p>
                      <a:pPr algn="ctr"/>
                      <a:r>
                        <a:rPr lang="en-IE" sz="1400" dirty="0" smtClean="0">
                          <a:latin typeface="+mn-lt"/>
                        </a:rPr>
                        <a:t>45m</a:t>
                      </a:r>
                      <a:endParaRPr lang="en-IE" sz="1400" dirty="0">
                        <a:latin typeface="+mn-lt"/>
                      </a:endParaRPr>
                    </a:p>
                  </a:txBody>
                  <a:tcPr/>
                </a:tc>
                <a:tc>
                  <a:txBody>
                    <a:bodyPr/>
                    <a:lstStyle/>
                    <a:p>
                      <a:pPr algn="ctr"/>
                      <a:r>
                        <a:rPr lang="en-IE" sz="1400" dirty="0" smtClean="0">
                          <a:latin typeface="+mn-lt"/>
                        </a:rPr>
                        <a:t>90m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3. SME</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3</a:t>
                      </a:r>
                      <a:endParaRPr lang="en-IE" sz="1400" dirty="0">
                        <a:latin typeface="+mn-lt"/>
                      </a:endParaRPr>
                    </a:p>
                  </a:txBody>
                  <a:tcPr/>
                </a:tc>
                <a:tc>
                  <a:txBody>
                    <a:bodyPr/>
                    <a:lstStyle/>
                    <a:p>
                      <a:pPr algn="ctr"/>
                      <a:r>
                        <a:rPr lang="en-IE" sz="1400" dirty="0" smtClean="0">
                          <a:latin typeface="+mn-lt"/>
                        </a:rPr>
                        <a:t>29m</a:t>
                      </a:r>
                      <a:endParaRPr lang="en-IE" sz="1400" dirty="0">
                        <a:latin typeface="+mn-lt"/>
                      </a:endParaRPr>
                    </a:p>
                  </a:txBody>
                  <a:tcPr/>
                </a:tc>
                <a:tc>
                  <a:txBody>
                    <a:bodyPr/>
                    <a:lstStyle/>
                    <a:p>
                      <a:pPr algn="ctr"/>
                      <a:r>
                        <a:rPr lang="en-IE" sz="1400" dirty="0" smtClean="0">
                          <a:latin typeface="+mn-lt"/>
                        </a:rPr>
                        <a:t>29m</a:t>
                      </a:r>
                      <a:endParaRPr lang="en-IE" sz="1400" dirty="0">
                        <a:latin typeface="+mn-lt"/>
                      </a:endParaRPr>
                    </a:p>
                  </a:txBody>
                  <a:tcPr/>
                </a:tc>
                <a:tc>
                  <a:txBody>
                    <a:bodyPr/>
                    <a:lstStyle/>
                    <a:p>
                      <a:pPr algn="ctr"/>
                      <a:r>
                        <a:rPr lang="en-IE" sz="1400" dirty="0" smtClean="0">
                          <a:latin typeface="+mn-lt"/>
                        </a:rPr>
                        <a:t>58m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4. Low Carbon Economy</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4</a:t>
                      </a:r>
                      <a:endParaRPr lang="en-IE" sz="1400" dirty="0">
                        <a:latin typeface="+mn-lt"/>
                      </a:endParaRPr>
                    </a:p>
                  </a:txBody>
                  <a:tcPr/>
                </a:tc>
                <a:tc>
                  <a:txBody>
                    <a:bodyPr/>
                    <a:lstStyle/>
                    <a:p>
                      <a:pPr algn="ctr"/>
                      <a:r>
                        <a:rPr lang="en-IE" sz="1400" dirty="0" smtClean="0">
                          <a:latin typeface="+mn-lt"/>
                        </a:rPr>
                        <a:t>18m</a:t>
                      </a:r>
                      <a:endParaRPr lang="en-IE" sz="1400" dirty="0">
                        <a:latin typeface="+mn-lt"/>
                      </a:endParaRPr>
                    </a:p>
                  </a:txBody>
                  <a:tcPr/>
                </a:tc>
                <a:tc>
                  <a:txBody>
                    <a:bodyPr/>
                    <a:lstStyle/>
                    <a:p>
                      <a:pPr algn="ctr"/>
                      <a:r>
                        <a:rPr lang="en-IE" sz="1400" dirty="0" smtClean="0">
                          <a:latin typeface="+mn-lt"/>
                        </a:rPr>
                        <a:t>18m</a:t>
                      </a:r>
                      <a:endParaRPr lang="en-IE" sz="1400" dirty="0">
                        <a:latin typeface="+mn-lt"/>
                      </a:endParaRPr>
                    </a:p>
                  </a:txBody>
                  <a:tcPr/>
                </a:tc>
                <a:tc>
                  <a:txBody>
                    <a:bodyPr/>
                    <a:lstStyle/>
                    <a:p>
                      <a:pPr algn="ctr"/>
                      <a:r>
                        <a:rPr lang="en-IE" sz="1400" dirty="0" smtClean="0">
                          <a:latin typeface="+mn-lt"/>
                        </a:rPr>
                        <a:t>36m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5. Integrated Urban Development</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6</a:t>
                      </a:r>
                      <a:endParaRPr lang="en-IE" sz="1400" dirty="0">
                        <a:latin typeface="+mn-lt"/>
                      </a:endParaRPr>
                    </a:p>
                  </a:txBody>
                  <a:tcPr/>
                </a:tc>
                <a:tc>
                  <a:txBody>
                    <a:bodyPr/>
                    <a:lstStyle/>
                    <a:p>
                      <a:pPr algn="ctr"/>
                      <a:r>
                        <a:rPr lang="en-IE" sz="1400" dirty="0" smtClean="0">
                          <a:latin typeface="+mn-lt"/>
                        </a:rPr>
                        <a:t>14m</a:t>
                      </a:r>
                      <a:endParaRPr lang="en-IE" sz="1400" dirty="0">
                        <a:latin typeface="+mn-lt"/>
                      </a:endParaRPr>
                    </a:p>
                  </a:txBody>
                  <a:tcPr/>
                </a:tc>
                <a:tc>
                  <a:txBody>
                    <a:bodyPr/>
                    <a:lstStyle/>
                    <a:p>
                      <a:pPr algn="ctr"/>
                      <a:r>
                        <a:rPr lang="en-IE" sz="1400" dirty="0" smtClean="0">
                          <a:latin typeface="+mn-lt"/>
                        </a:rPr>
                        <a:t>14m</a:t>
                      </a:r>
                      <a:endParaRPr lang="en-IE" sz="1400" dirty="0">
                        <a:latin typeface="+mn-lt"/>
                      </a:endParaRPr>
                    </a:p>
                  </a:txBody>
                  <a:tcPr/>
                </a:tc>
                <a:tc>
                  <a:txBody>
                    <a:bodyPr/>
                    <a:lstStyle/>
                    <a:p>
                      <a:pPr algn="ctr"/>
                      <a:r>
                        <a:rPr lang="en-IE" sz="1400" dirty="0" smtClean="0">
                          <a:latin typeface="+mn-lt"/>
                        </a:rPr>
                        <a:t>28m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6. Technical Assistance</a:t>
                      </a:r>
                      <a:endParaRPr lang="en-IE" sz="1400" dirty="0">
                        <a:effectLst/>
                        <a:latin typeface="+mn-lt"/>
                        <a:ea typeface="Calibri"/>
                        <a:cs typeface="Times New Roman"/>
                      </a:endParaRPr>
                    </a:p>
                  </a:txBody>
                  <a:tcPr marL="68580" marR="68580" marT="0" marB="0"/>
                </a:tc>
                <a:tc>
                  <a:txBody>
                    <a:bodyPr/>
                    <a:lstStyle/>
                    <a:p>
                      <a:pPr algn="ctr"/>
                      <a:r>
                        <a:rPr lang="en-IE" sz="1400" dirty="0" smtClean="0">
                          <a:latin typeface="+mn-lt"/>
                        </a:rPr>
                        <a:t>ERDF</a:t>
                      </a:r>
                      <a:endParaRPr lang="en-IE" sz="1400" dirty="0">
                        <a:latin typeface="+mn-lt"/>
                      </a:endParaRPr>
                    </a:p>
                  </a:txBody>
                  <a:tcPr/>
                </a:tc>
                <a:tc>
                  <a:txBody>
                    <a:bodyPr/>
                    <a:lstStyle/>
                    <a:p>
                      <a:pPr algn="ctr"/>
                      <a:r>
                        <a:rPr lang="en-IE" sz="1400" dirty="0" smtClean="0">
                          <a:latin typeface="+mn-lt"/>
                        </a:rPr>
                        <a:t>N/A</a:t>
                      </a:r>
                      <a:endParaRPr lang="en-IE" sz="1400" dirty="0">
                        <a:latin typeface="+mn-lt"/>
                      </a:endParaRPr>
                    </a:p>
                  </a:txBody>
                  <a:tcPr/>
                </a:tc>
                <a:tc>
                  <a:txBody>
                    <a:bodyPr/>
                    <a:lstStyle/>
                    <a:p>
                      <a:pPr algn="ctr"/>
                      <a:r>
                        <a:rPr lang="en-IE" sz="1400" dirty="0" smtClean="0">
                          <a:latin typeface="+mn-lt"/>
                        </a:rPr>
                        <a:t>2m</a:t>
                      </a:r>
                      <a:endParaRPr lang="en-IE" sz="1400" dirty="0">
                        <a:latin typeface="+mn-lt"/>
                      </a:endParaRPr>
                    </a:p>
                  </a:txBody>
                  <a:tcPr/>
                </a:tc>
                <a:tc>
                  <a:txBody>
                    <a:bodyPr/>
                    <a:lstStyle/>
                    <a:p>
                      <a:pPr algn="ctr"/>
                      <a:r>
                        <a:rPr lang="en-IE" sz="1400" dirty="0" smtClean="0">
                          <a:latin typeface="+mn-lt"/>
                        </a:rPr>
                        <a:t>2m</a:t>
                      </a:r>
                      <a:endParaRPr lang="en-IE" sz="1400" dirty="0">
                        <a:latin typeface="+mn-lt"/>
                      </a:endParaRPr>
                    </a:p>
                  </a:txBody>
                  <a:tcPr/>
                </a:tc>
                <a:tc>
                  <a:txBody>
                    <a:bodyPr/>
                    <a:lstStyle/>
                    <a:p>
                      <a:pPr algn="ctr"/>
                      <a:r>
                        <a:rPr lang="en-IE" sz="1400" dirty="0" smtClean="0">
                          <a:latin typeface="+mn-lt"/>
                        </a:rPr>
                        <a:t>4m</a:t>
                      </a:r>
                      <a:endParaRPr lang="en-IE" sz="1400" dirty="0">
                        <a:latin typeface="+mn-lt"/>
                      </a:endParaRPr>
                    </a:p>
                  </a:txBody>
                  <a:tcPr/>
                </a:tc>
              </a:tr>
              <a:tr h="370840">
                <a:tc>
                  <a:txBody>
                    <a:bodyPr/>
                    <a:lstStyle/>
                    <a:p>
                      <a:pPr>
                        <a:lnSpc>
                          <a:spcPct val="115000"/>
                        </a:lnSpc>
                        <a:spcAft>
                          <a:spcPts val="0"/>
                        </a:spcAft>
                      </a:pPr>
                      <a:r>
                        <a:rPr lang="en-IE" sz="1400" b="1" dirty="0">
                          <a:effectLst/>
                          <a:latin typeface="+mn-lt"/>
                          <a:ea typeface="Times New Roman"/>
                          <a:cs typeface="Calibri"/>
                        </a:rPr>
                        <a:t>Total</a:t>
                      </a:r>
                      <a:endParaRPr lang="en-IE" sz="1400" dirty="0">
                        <a:effectLst/>
                        <a:latin typeface="+mn-lt"/>
                        <a:ea typeface="Calibri"/>
                        <a:cs typeface="Times New Roman"/>
                      </a:endParaRPr>
                    </a:p>
                  </a:txBody>
                  <a:tcPr marL="68580" marR="68580" marT="0" marB="0"/>
                </a:tc>
                <a:tc>
                  <a:txBody>
                    <a:bodyPr/>
                    <a:lstStyle/>
                    <a:p>
                      <a:pPr algn="ctr"/>
                      <a:endParaRPr lang="en-IE" sz="1400" dirty="0">
                        <a:latin typeface="+mn-lt"/>
                      </a:endParaRPr>
                    </a:p>
                  </a:txBody>
                  <a:tcPr/>
                </a:tc>
                <a:tc>
                  <a:txBody>
                    <a:bodyPr/>
                    <a:lstStyle/>
                    <a:p>
                      <a:pPr algn="ctr"/>
                      <a:endParaRPr lang="en-IE" sz="1400" dirty="0">
                        <a:latin typeface="+mn-lt"/>
                      </a:endParaRPr>
                    </a:p>
                  </a:txBody>
                  <a:tcPr/>
                </a:tc>
                <a:tc>
                  <a:txBody>
                    <a:bodyPr/>
                    <a:lstStyle/>
                    <a:p>
                      <a:pPr algn="ctr"/>
                      <a:r>
                        <a:rPr lang="en-IE" sz="1400" dirty="0" smtClean="0">
                          <a:latin typeface="+mn-lt"/>
                        </a:rPr>
                        <a:t>160m</a:t>
                      </a:r>
                      <a:endParaRPr lang="en-IE" sz="1400" dirty="0">
                        <a:latin typeface="+mn-lt"/>
                      </a:endParaRPr>
                    </a:p>
                  </a:txBody>
                  <a:tcPr/>
                </a:tc>
                <a:tc>
                  <a:txBody>
                    <a:bodyPr/>
                    <a:lstStyle/>
                    <a:p>
                      <a:pPr algn="ctr"/>
                      <a:r>
                        <a:rPr lang="en-IE" sz="1400" dirty="0" smtClean="0">
                          <a:latin typeface="+mn-lt"/>
                        </a:rPr>
                        <a:t>160m</a:t>
                      </a:r>
                      <a:endParaRPr lang="en-IE" sz="1400" dirty="0">
                        <a:latin typeface="+mn-lt"/>
                      </a:endParaRPr>
                    </a:p>
                  </a:txBody>
                  <a:tcPr/>
                </a:tc>
                <a:tc>
                  <a:txBody>
                    <a:bodyPr/>
                    <a:lstStyle/>
                    <a:p>
                      <a:pPr algn="ctr"/>
                      <a:r>
                        <a:rPr lang="en-IE" sz="1400" dirty="0" smtClean="0">
                          <a:latin typeface="+mn-lt"/>
                        </a:rPr>
                        <a:t>320m</a:t>
                      </a:r>
                      <a:endParaRPr lang="en-IE" sz="1400" dirty="0">
                        <a:latin typeface="+mn-lt"/>
                      </a:endParaRPr>
                    </a:p>
                  </a:txBody>
                  <a:tcPr/>
                </a:tc>
              </a:tr>
            </a:tbl>
          </a:graphicData>
        </a:graphic>
      </p:graphicFrame>
    </p:spTree>
    <p:extLst>
      <p:ext uri="{BB962C8B-B14F-4D97-AF65-F5344CB8AC3E}">
        <p14:creationId xmlns:p14="http://schemas.microsoft.com/office/powerpoint/2010/main" xmlns="" val="28266244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74638"/>
            <a:ext cx="8229600" cy="1143000"/>
          </a:xfrm>
        </p:spPr>
        <p:txBody>
          <a:bodyPr/>
          <a:lstStyle/>
          <a:p>
            <a:r>
              <a:rPr lang="en-IE" altLang="en-US" smtClean="0"/>
              <a:t>Next Steps</a:t>
            </a:r>
          </a:p>
        </p:txBody>
      </p:sp>
      <p:sp>
        <p:nvSpPr>
          <p:cNvPr id="19459" name="Content Placeholder 2"/>
          <p:cNvSpPr>
            <a:spLocks noGrp="1"/>
          </p:cNvSpPr>
          <p:nvPr>
            <p:ph idx="1"/>
          </p:nvPr>
        </p:nvSpPr>
        <p:spPr/>
        <p:txBody>
          <a:bodyPr/>
          <a:lstStyle/>
          <a:p>
            <a:r>
              <a:rPr lang="en-IE" altLang="en-US" sz="2400" dirty="0" smtClean="0"/>
              <a:t>Draft Regional Operational Programmes were submitted to the European Commission by the regulation deadline of the 22</a:t>
            </a:r>
            <a:r>
              <a:rPr lang="en-IE" altLang="en-US" sz="2400" baseline="30000" dirty="0" smtClean="0"/>
              <a:t>nd</a:t>
            </a:r>
            <a:r>
              <a:rPr lang="en-IE" altLang="en-US" sz="2400" dirty="0" smtClean="0"/>
              <a:t> July, 2014.</a:t>
            </a:r>
          </a:p>
          <a:p>
            <a:r>
              <a:rPr lang="en-IE" altLang="en-US" sz="2400" dirty="0" smtClean="0"/>
              <a:t>For the last number of months both Managing Authorities have been engaged in very intensive and detailed negotiations with the Commission.</a:t>
            </a:r>
          </a:p>
          <a:p>
            <a:r>
              <a:rPr lang="en-IE" altLang="en-US" sz="2400" dirty="0" smtClean="0"/>
              <a:t>Following these discussions revised Operational Programmes were formally re-submitted to the Commission on the 17</a:t>
            </a:r>
            <a:r>
              <a:rPr lang="en-IE" altLang="en-US" sz="2400" baseline="30000" dirty="0" smtClean="0"/>
              <a:t>th</a:t>
            </a:r>
            <a:r>
              <a:rPr lang="en-IE" altLang="en-US" sz="2400" dirty="0" smtClean="0"/>
              <a:t> November, 2014</a:t>
            </a:r>
          </a:p>
          <a:p>
            <a:r>
              <a:rPr lang="en-IE" altLang="en-US" sz="2400" dirty="0" smtClean="0"/>
              <a:t>Hope to have formal decision from Commission adopting the two Regional Programmes before the end of this year</a:t>
            </a:r>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74638"/>
            <a:ext cx="8229600" cy="1143000"/>
          </a:xfrm>
        </p:spPr>
        <p:txBody>
          <a:bodyPr/>
          <a:lstStyle/>
          <a:p>
            <a:r>
              <a:rPr lang="en-IE" altLang="en-US" dirty="0"/>
              <a:t>Next Steps cont./</a:t>
            </a:r>
            <a:endParaRPr lang="en-IE" altLang="en-US" dirty="0" smtClean="0"/>
          </a:p>
        </p:txBody>
      </p:sp>
      <p:sp>
        <p:nvSpPr>
          <p:cNvPr id="19459" name="Content Placeholder 2"/>
          <p:cNvSpPr>
            <a:spLocks noGrp="1"/>
          </p:cNvSpPr>
          <p:nvPr>
            <p:ph idx="1"/>
          </p:nvPr>
        </p:nvSpPr>
        <p:spPr/>
        <p:txBody>
          <a:bodyPr/>
          <a:lstStyle/>
          <a:p>
            <a:r>
              <a:rPr lang="en-IE" altLang="en-US" sz="2400" dirty="0"/>
              <a:t>Once </a:t>
            </a:r>
            <a:r>
              <a:rPr lang="en-IE" altLang="en-US" sz="2400" dirty="0" smtClean="0"/>
              <a:t>OPs </a:t>
            </a:r>
            <a:r>
              <a:rPr lang="en-IE" altLang="en-US" sz="2400" dirty="0"/>
              <a:t>have been approved, the new Programme Monitoring </a:t>
            </a:r>
            <a:r>
              <a:rPr lang="en-IE" altLang="en-US" sz="2400" dirty="0" smtClean="0"/>
              <a:t>Committees </a:t>
            </a:r>
            <a:r>
              <a:rPr lang="en-IE" altLang="en-US" sz="2400" dirty="0"/>
              <a:t>will be established and these will approve the selection criteria for the new </a:t>
            </a:r>
            <a:r>
              <a:rPr lang="en-IE" altLang="en-US" sz="2400" dirty="0" smtClean="0"/>
              <a:t>Programmes</a:t>
            </a:r>
            <a:endParaRPr lang="en-IE" altLang="en-US" sz="2400" dirty="0"/>
          </a:p>
          <a:p>
            <a:r>
              <a:rPr lang="en-IE" altLang="en-US" sz="2400" dirty="0"/>
              <a:t>For each scheme being funded under the </a:t>
            </a:r>
            <a:r>
              <a:rPr lang="en-IE" altLang="en-US" sz="2400" dirty="0" smtClean="0"/>
              <a:t>OPs </a:t>
            </a:r>
            <a:r>
              <a:rPr lang="en-IE" altLang="en-US" sz="2400" dirty="0"/>
              <a:t>a detailed Implementation Plan has to be prepared and formal administrative agreements have to be put in place with all Intermediate Bodies, who are responsible for delivering parts of the </a:t>
            </a:r>
            <a:r>
              <a:rPr lang="en-IE" altLang="en-US" sz="2400" dirty="0" smtClean="0"/>
              <a:t>programmes</a:t>
            </a:r>
            <a:endParaRPr lang="en-IE" altLang="en-US" sz="2400" dirty="0"/>
          </a:p>
          <a:p>
            <a:r>
              <a:rPr lang="en-IE" altLang="en-US" sz="2400" dirty="0"/>
              <a:t>Even though the </a:t>
            </a:r>
            <a:r>
              <a:rPr lang="en-IE" altLang="en-US" sz="2400" dirty="0" smtClean="0"/>
              <a:t>OPs </a:t>
            </a:r>
            <a:r>
              <a:rPr lang="en-IE" altLang="en-US" sz="2400" dirty="0"/>
              <a:t>will only be formally approved by end of year, expenditure under the programmes is eligible from 1st January, </a:t>
            </a:r>
            <a:r>
              <a:rPr lang="en-IE" altLang="en-US" sz="2400" dirty="0" smtClean="0"/>
              <a:t>2014</a:t>
            </a:r>
            <a:endParaRPr lang="en-IE" altLang="en-US" sz="2400" dirty="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34650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274638"/>
            <a:ext cx="8229600" cy="1143000"/>
          </a:xfrm>
        </p:spPr>
        <p:txBody>
          <a:bodyPr/>
          <a:lstStyle/>
          <a:p>
            <a:pPr eaLnBrk="1" hangingPunct="1"/>
            <a:r>
              <a:rPr lang="en-IE" altLang="en-US" sz="3200" b="1" dirty="0" smtClean="0"/>
              <a:t>Thematic Objectives – the new more restrictive menu for ‘more developed regions’</a:t>
            </a:r>
          </a:p>
        </p:txBody>
      </p:sp>
      <p:sp>
        <p:nvSpPr>
          <p:cNvPr id="5123" name="Content Placeholder 2"/>
          <p:cNvSpPr>
            <a:spLocks noGrp="1"/>
          </p:cNvSpPr>
          <p:nvPr>
            <p:ph idx="1"/>
          </p:nvPr>
        </p:nvSpPr>
        <p:spPr/>
        <p:txBody>
          <a:bodyPr/>
          <a:lstStyle/>
          <a:p>
            <a:pPr lvl="1" eaLnBrk="1" hangingPunct="1">
              <a:lnSpc>
                <a:spcPct val="90000"/>
              </a:lnSpc>
              <a:buFont typeface="Arial" charset="0"/>
              <a:buNone/>
              <a:defRPr/>
            </a:pPr>
            <a:r>
              <a:rPr lang="en-GB" sz="2000" b="1" dirty="0" smtClean="0"/>
              <a:t>As prescribed by Regulation at least 80% of Ireland’s ERDF allocation has to focus on the first 4 </a:t>
            </a:r>
            <a:r>
              <a:rPr lang="en-GB" sz="2000" b="1" dirty="0"/>
              <a:t>T</a:t>
            </a:r>
            <a:r>
              <a:rPr lang="en-GB" sz="2000" b="1" dirty="0" smtClean="0"/>
              <a:t>hematic </a:t>
            </a:r>
            <a:r>
              <a:rPr lang="en-GB" sz="2000" b="1" dirty="0"/>
              <a:t>O</a:t>
            </a:r>
            <a:r>
              <a:rPr lang="en-GB" sz="2000" b="1" dirty="0" smtClean="0"/>
              <a:t>bjectives:</a:t>
            </a:r>
          </a:p>
          <a:p>
            <a:pPr marL="914400" lvl="1" indent="-457200" eaLnBrk="1" hangingPunct="1">
              <a:lnSpc>
                <a:spcPct val="90000"/>
              </a:lnSpc>
              <a:buFont typeface="+mj-lt"/>
              <a:buAutoNum type="arabicPeriod"/>
              <a:defRPr/>
            </a:pPr>
            <a:r>
              <a:rPr lang="en-GB" sz="2000" dirty="0" smtClean="0">
                <a:solidFill>
                  <a:srgbClr val="FF0000"/>
                </a:solidFill>
              </a:rPr>
              <a:t>research &amp; innovation</a:t>
            </a:r>
          </a:p>
          <a:p>
            <a:pPr marL="914400" lvl="1" indent="-457200" eaLnBrk="1" hangingPunct="1">
              <a:lnSpc>
                <a:spcPct val="90000"/>
              </a:lnSpc>
              <a:buFont typeface="+mj-lt"/>
              <a:buAutoNum type="arabicPeriod"/>
              <a:defRPr/>
            </a:pPr>
            <a:r>
              <a:rPr lang="en-GB" sz="2000" dirty="0" smtClean="0">
                <a:solidFill>
                  <a:srgbClr val="FF0000"/>
                </a:solidFill>
              </a:rPr>
              <a:t>information and communication technologies (ICT)</a:t>
            </a:r>
          </a:p>
          <a:p>
            <a:pPr marL="914400" lvl="1" indent="-457200" eaLnBrk="1" hangingPunct="1">
              <a:lnSpc>
                <a:spcPct val="90000"/>
              </a:lnSpc>
              <a:buFont typeface="+mj-lt"/>
              <a:buAutoNum type="arabicPeriod"/>
              <a:defRPr/>
            </a:pPr>
            <a:r>
              <a:rPr lang="en-GB" sz="2000" dirty="0" smtClean="0">
                <a:solidFill>
                  <a:srgbClr val="FF0000"/>
                </a:solidFill>
              </a:rPr>
              <a:t>competitiveness of Small and Medium-sized Enterprises (SMEs) </a:t>
            </a:r>
          </a:p>
          <a:p>
            <a:pPr marL="914400" lvl="1" indent="-457200" eaLnBrk="1" hangingPunct="1">
              <a:lnSpc>
                <a:spcPct val="90000"/>
              </a:lnSpc>
              <a:buFont typeface="+mj-lt"/>
              <a:buAutoNum type="arabicPeriod"/>
              <a:defRPr/>
            </a:pPr>
            <a:r>
              <a:rPr lang="en-GB" sz="2000" dirty="0" smtClean="0">
                <a:solidFill>
                  <a:srgbClr val="FF0000"/>
                </a:solidFill>
              </a:rPr>
              <a:t>shift towards a low-carbon economy</a:t>
            </a:r>
          </a:p>
          <a:p>
            <a:pPr marL="914400" lvl="1" indent="-457200" eaLnBrk="1" hangingPunct="1">
              <a:lnSpc>
                <a:spcPct val="90000"/>
              </a:lnSpc>
              <a:buFont typeface="+mj-lt"/>
              <a:buAutoNum type="arabicPeriod"/>
              <a:defRPr/>
            </a:pPr>
            <a:r>
              <a:rPr lang="en-GB" sz="2000" dirty="0" smtClean="0">
                <a:solidFill>
                  <a:srgbClr val="16489F"/>
                </a:solidFill>
              </a:rPr>
              <a:t>climate change adaptation &amp; risk prevention and management</a:t>
            </a:r>
          </a:p>
          <a:p>
            <a:pPr marL="914400" lvl="1" indent="-457200" eaLnBrk="1" hangingPunct="1">
              <a:lnSpc>
                <a:spcPct val="90000"/>
              </a:lnSpc>
              <a:buFont typeface="+mj-lt"/>
              <a:buAutoNum type="arabicPeriod"/>
              <a:defRPr/>
            </a:pPr>
            <a:r>
              <a:rPr lang="en-GB" sz="2000" dirty="0" smtClean="0">
                <a:solidFill>
                  <a:srgbClr val="16489F"/>
                </a:solidFill>
              </a:rPr>
              <a:t>environmental protection &amp; resource efficiency</a:t>
            </a:r>
          </a:p>
          <a:p>
            <a:pPr marL="914400" lvl="1" indent="-457200" eaLnBrk="1" hangingPunct="1">
              <a:lnSpc>
                <a:spcPct val="90000"/>
              </a:lnSpc>
              <a:buFont typeface="+mj-lt"/>
              <a:buAutoNum type="arabicPeriod"/>
              <a:defRPr/>
            </a:pPr>
            <a:r>
              <a:rPr lang="en-GB" sz="2000" dirty="0" smtClean="0">
                <a:solidFill>
                  <a:srgbClr val="16489F"/>
                </a:solidFill>
              </a:rPr>
              <a:t>sustainable transport &amp; removing bottlenecks in key network infrastructures</a:t>
            </a:r>
          </a:p>
          <a:p>
            <a:pPr marL="914400" lvl="1" indent="-457200" eaLnBrk="1" hangingPunct="1">
              <a:lnSpc>
                <a:spcPct val="90000"/>
              </a:lnSpc>
              <a:buFont typeface="+mj-lt"/>
              <a:buAutoNum type="arabicPeriod"/>
              <a:defRPr/>
            </a:pPr>
            <a:r>
              <a:rPr lang="en-GB" sz="2000" dirty="0" smtClean="0">
                <a:solidFill>
                  <a:srgbClr val="16489F"/>
                </a:solidFill>
              </a:rPr>
              <a:t>employment &amp; supporting labour mobility</a:t>
            </a:r>
          </a:p>
          <a:p>
            <a:pPr marL="914400" lvl="1" indent="-457200" eaLnBrk="1" hangingPunct="1">
              <a:lnSpc>
                <a:spcPct val="90000"/>
              </a:lnSpc>
              <a:buFont typeface="+mj-lt"/>
              <a:buAutoNum type="arabicPeriod"/>
              <a:defRPr/>
            </a:pPr>
            <a:r>
              <a:rPr lang="en-GB" sz="2000" dirty="0" smtClean="0">
                <a:solidFill>
                  <a:srgbClr val="16489F"/>
                </a:solidFill>
              </a:rPr>
              <a:t>social inclusion &amp; combating poverty</a:t>
            </a:r>
          </a:p>
          <a:p>
            <a:pPr marL="914400" lvl="1" indent="-457200" eaLnBrk="1" hangingPunct="1">
              <a:lnSpc>
                <a:spcPct val="90000"/>
              </a:lnSpc>
              <a:buFont typeface="+mj-lt"/>
              <a:buAutoNum type="arabicPeriod"/>
              <a:defRPr/>
            </a:pPr>
            <a:r>
              <a:rPr lang="en-GB" sz="2000" dirty="0" smtClean="0">
                <a:solidFill>
                  <a:srgbClr val="16489F"/>
                </a:solidFill>
              </a:rPr>
              <a:t>education, skills &amp; lifelong learning</a:t>
            </a:r>
          </a:p>
          <a:p>
            <a:pPr marL="914400" lvl="1" indent="-457200" eaLnBrk="1" hangingPunct="1">
              <a:lnSpc>
                <a:spcPct val="90000"/>
              </a:lnSpc>
              <a:buFont typeface="+mj-lt"/>
              <a:buAutoNum type="arabicPeriod"/>
              <a:defRPr/>
            </a:pPr>
            <a:r>
              <a:rPr lang="en-GB" sz="2000" dirty="0" smtClean="0">
                <a:solidFill>
                  <a:srgbClr val="16489F"/>
                </a:solidFill>
              </a:rPr>
              <a:t>institutional capacity building &amp; efficient public administrations</a:t>
            </a:r>
          </a:p>
          <a:p>
            <a:pPr marL="514350" indent="-514350" eaLnBrk="1" hangingPunct="1">
              <a:buFont typeface="+mj-lt"/>
              <a:buAutoNum type="arabicPeriod"/>
              <a:defRPr/>
            </a:pPr>
            <a:endParaRPr lang="en-IE" dirty="0" smtClean="0"/>
          </a:p>
        </p:txBody>
      </p:sp>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9" name="Picture 6" descr="http://www.seregassembly.ie/images/uploads/LogoERDF_Col_Landscape.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74638"/>
            <a:ext cx="8229600" cy="1143000"/>
          </a:xfrm>
        </p:spPr>
        <p:txBody>
          <a:bodyPr/>
          <a:lstStyle/>
          <a:p>
            <a:r>
              <a:rPr lang="en-IE" altLang="en-US" dirty="0"/>
              <a:t>Contact Details</a:t>
            </a:r>
            <a:endParaRPr lang="en-IE" altLang="en-US" dirty="0" smtClean="0"/>
          </a:p>
        </p:txBody>
      </p:sp>
      <p:sp>
        <p:nvSpPr>
          <p:cNvPr id="19459" name="Content Placeholder 2"/>
          <p:cNvSpPr>
            <a:spLocks noGrp="1"/>
          </p:cNvSpPr>
          <p:nvPr>
            <p:ph idx="1"/>
          </p:nvPr>
        </p:nvSpPr>
        <p:spPr/>
        <p:txBody>
          <a:bodyPr/>
          <a:lstStyle/>
          <a:p>
            <a:r>
              <a:rPr lang="pt-BR" altLang="en-US" sz="4800" dirty="0"/>
              <a:t>S&amp;E Regional Assembly – </a:t>
            </a:r>
            <a:r>
              <a:rPr lang="pt-BR" altLang="en-US" sz="4800" dirty="0" smtClean="0">
                <a:hlinkClick r:id="rId2"/>
              </a:rPr>
              <a:t>www.seregassembly.ie</a:t>
            </a:r>
            <a:r>
              <a:rPr lang="pt-BR" altLang="en-US" sz="4800" dirty="0" smtClean="0"/>
              <a:t> </a:t>
            </a:r>
            <a:endParaRPr lang="pt-BR" altLang="en-US" sz="4800" dirty="0"/>
          </a:p>
          <a:p>
            <a:r>
              <a:rPr lang="pt-BR" altLang="en-US" sz="4800" dirty="0"/>
              <a:t>BMW Regional Assembly – </a:t>
            </a:r>
            <a:r>
              <a:rPr lang="pt-BR" altLang="en-US" sz="4800" dirty="0" smtClean="0">
                <a:hlinkClick r:id="rId3"/>
              </a:rPr>
              <a:t>www.bmwassembly.ie</a:t>
            </a:r>
            <a:r>
              <a:rPr lang="pt-BR" altLang="en-US" sz="4800" dirty="0" smtClean="0"/>
              <a:t> </a:t>
            </a:r>
            <a:endParaRPr lang="en-IE" altLang="en-US" sz="4800" dirty="0"/>
          </a:p>
        </p:txBody>
      </p:sp>
      <p:pic>
        <p:nvPicPr>
          <p:cNvPr id="6" name="Picture 6" descr="http://www.seregassembly.ie/images/uploads/LogoERDF_Col_Landscape.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107720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74638"/>
            <a:ext cx="8229600" cy="1143000"/>
          </a:xfrm>
        </p:spPr>
        <p:txBody>
          <a:bodyPr/>
          <a:lstStyle/>
          <a:p>
            <a:r>
              <a:rPr lang="en-IE" altLang="en-US" smtClean="0"/>
              <a:t>Thematic Concentration</a:t>
            </a:r>
          </a:p>
        </p:txBody>
      </p:sp>
      <p:sp>
        <p:nvSpPr>
          <p:cNvPr id="4099" name="Content Placeholder 2"/>
          <p:cNvSpPr>
            <a:spLocks noGrp="1"/>
          </p:cNvSpPr>
          <p:nvPr>
            <p:ph idx="1"/>
          </p:nvPr>
        </p:nvSpPr>
        <p:spPr/>
        <p:txBody>
          <a:bodyPr/>
          <a:lstStyle/>
          <a:p>
            <a:r>
              <a:rPr lang="en-IE" altLang="en-US" sz="2400" dirty="0" smtClean="0"/>
              <a:t>Given the Thematic Concentration requirements as set out in the Structural Funds Regulations, the new Regional Programmes had to focus their efforts on a very limited number of Priorities, having regard to the outcomes of the Needs Analysis and the feedback from the public consultations</a:t>
            </a:r>
          </a:p>
          <a:p>
            <a:r>
              <a:rPr lang="en-IE" altLang="en-US" sz="2400" dirty="0" smtClean="0"/>
              <a:t>This meant that the targeted areas for the new Programmes had to be in the broad areas of Research &amp; Innovation, ICT infrastructure, Entrepreneurship for SME’s, Renewable Energy and Sustainable Urban Development</a:t>
            </a:r>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588224" y="6246654"/>
            <a:ext cx="2555776"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74638"/>
            <a:ext cx="8229600" cy="1143000"/>
          </a:xfrm>
        </p:spPr>
        <p:txBody>
          <a:bodyPr/>
          <a:lstStyle/>
          <a:p>
            <a:pPr eaLnBrk="1" hangingPunct="1"/>
            <a:r>
              <a:rPr lang="en-IE" altLang="en-US" dirty="0" smtClean="0"/>
              <a:t>Priorities for new Regional Programmes</a:t>
            </a:r>
          </a:p>
        </p:txBody>
      </p:sp>
      <p:sp>
        <p:nvSpPr>
          <p:cNvPr id="5123" name="Content Placeholder 2"/>
          <p:cNvSpPr>
            <a:spLocks noGrp="1"/>
          </p:cNvSpPr>
          <p:nvPr>
            <p:ph idx="1"/>
          </p:nvPr>
        </p:nvSpPr>
        <p:spPr/>
        <p:txBody>
          <a:bodyPr/>
          <a:lstStyle/>
          <a:p>
            <a:pPr eaLnBrk="1" hangingPunct="1"/>
            <a:endParaRPr lang="en-IE" dirty="0" smtClean="0"/>
          </a:p>
          <a:p>
            <a:pPr eaLnBrk="1" hangingPunct="1"/>
            <a:r>
              <a:rPr lang="en-IE" b="1" dirty="0" smtClean="0"/>
              <a:t>Priority 1 – Strengthening RTDI in the Regions</a:t>
            </a:r>
          </a:p>
          <a:p>
            <a:pPr eaLnBrk="1" hangingPunct="1"/>
            <a:r>
              <a:rPr lang="en-IE" b="1" dirty="0" smtClean="0"/>
              <a:t>Priority 2 – ICT Infrastructure</a:t>
            </a:r>
          </a:p>
          <a:p>
            <a:pPr eaLnBrk="1" hangingPunct="1"/>
            <a:r>
              <a:rPr lang="en-IE" b="1" dirty="0" smtClean="0"/>
              <a:t>Priority 3 – SME Competiveness</a:t>
            </a:r>
          </a:p>
          <a:p>
            <a:pPr eaLnBrk="1" hangingPunct="1"/>
            <a:r>
              <a:rPr lang="en-IE" b="1" dirty="0" smtClean="0"/>
              <a:t>Priority 4 – Low Carbon Economy</a:t>
            </a:r>
          </a:p>
          <a:p>
            <a:pPr eaLnBrk="1" hangingPunct="1"/>
            <a:r>
              <a:rPr lang="en-IE" b="1" dirty="0" smtClean="0"/>
              <a:t>Priority 5 – Sustainable Urban Development</a:t>
            </a:r>
          </a:p>
          <a:p>
            <a:pPr eaLnBrk="1" hangingPunct="1"/>
            <a:r>
              <a:rPr lang="en-IE" b="1" dirty="0" smtClean="0"/>
              <a:t>Priority 6 – Technical Assistance</a:t>
            </a:r>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74638"/>
            <a:ext cx="8229600" cy="1143000"/>
          </a:xfrm>
        </p:spPr>
        <p:txBody>
          <a:bodyPr/>
          <a:lstStyle/>
          <a:p>
            <a:r>
              <a:rPr lang="en-IE" altLang="en-US" smtClean="0"/>
              <a:t>Priority 1- Strengthening RTDI</a:t>
            </a:r>
          </a:p>
        </p:txBody>
      </p:sp>
      <p:sp>
        <p:nvSpPr>
          <p:cNvPr id="6147" name="Content Placeholder 2"/>
          <p:cNvSpPr>
            <a:spLocks noGrp="1"/>
          </p:cNvSpPr>
          <p:nvPr>
            <p:ph idx="1"/>
          </p:nvPr>
        </p:nvSpPr>
        <p:spPr/>
        <p:txBody>
          <a:bodyPr/>
          <a:lstStyle/>
          <a:p>
            <a:r>
              <a:rPr lang="en-IE" altLang="en-US" b="1" dirty="0" smtClean="0"/>
              <a:t>Specific Objectives:</a:t>
            </a:r>
          </a:p>
          <a:p>
            <a:r>
              <a:rPr lang="en-IE" altLang="en-US" dirty="0" smtClean="0"/>
              <a:t>1.	To increase the level of research taking place in the regions with company engagement, aligned with Ireland’s Smart Specialisation Strategy</a:t>
            </a:r>
          </a:p>
          <a:p>
            <a:r>
              <a:rPr lang="en-US" altLang="en-US" dirty="0" smtClean="0"/>
              <a:t>2.	</a:t>
            </a:r>
            <a:r>
              <a:rPr lang="en-IE" altLang="en-US" dirty="0" smtClean="0"/>
              <a:t>To increase the level of commercialisation of research by the Higher Education Institutions in the regions</a:t>
            </a:r>
          </a:p>
          <a:p>
            <a:endParaRPr lang="en-US" altLang="en-US" dirty="0" smtClean="0"/>
          </a:p>
          <a:p>
            <a:endParaRPr lang="en-IE" altLang="en-US" dirty="0" smtClean="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74638"/>
            <a:ext cx="8229600" cy="1143000"/>
          </a:xfrm>
        </p:spPr>
        <p:txBody>
          <a:bodyPr/>
          <a:lstStyle/>
          <a:p>
            <a:r>
              <a:rPr lang="en-IE" altLang="en-US" smtClean="0"/>
              <a:t>Priority 1 cont/</a:t>
            </a:r>
          </a:p>
        </p:txBody>
      </p:sp>
      <p:sp>
        <p:nvSpPr>
          <p:cNvPr id="7171" name="Content Placeholder 2"/>
          <p:cNvSpPr>
            <a:spLocks noGrp="1"/>
          </p:cNvSpPr>
          <p:nvPr>
            <p:ph idx="1"/>
          </p:nvPr>
        </p:nvSpPr>
        <p:spPr/>
        <p:txBody>
          <a:bodyPr/>
          <a:lstStyle/>
          <a:p>
            <a:r>
              <a:rPr lang="en-IE" altLang="en-US" b="1" dirty="0" smtClean="0"/>
              <a:t>Proposed Schemes</a:t>
            </a:r>
            <a:r>
              <a:rPr lang="en-IE" altLang="en-US" dirty="0" smtClean="0"/>
              <a:t>:</a:t>
            </a:r>
          </a:p>
          <a:p>
            <a:r>
              <a:rPr lang="en-IE" altLang="en-US" dirty="0" smtClean="0"/>
              <a:t>SFI Research Centre Programmes</a:t>
            </a:r>
          </a:p>
          <a:p>
            <a:r>
              <a:rPr lang="en-IE" altLang="en-US" dirty="0" smtClean="0"/>
              <a:t>SFI Spokes Programme</a:t>
            </a:r>
          </a:p>
          <a:p>
            <a:r>
              <a:rPr lang="en-IE" altLang="en-US" dirty="0" smtClean="0"/>
              <a:t>SFI Investigators Programme (BMW only)</a:t>
            </a:r>
          </a:p>
          <a:p>
            <a:r>
              <a:rPr lang="en-IE" altLang="en-US" dirty="0" smtClean="0"/>
              <a:t>Marine Research Programme</a:t>
            </a:r>
          </a:p>
          <a:p>
            <a:r>
              <a:rPr lang="en-IE" altLang="en-US" dirty="0" smtClean="0"/>
              <a:t>EI Commercialisation Fund</a:t>
            </a:r>
          </a:p>
          <a:p>
            <a:r>
              <a:rPr lang="en-IE" altLang="en-US" dirty="0" smtClean="0"/>
              <a:t>EI Innovation Partnership Programme</a:t>
            </a:r>
          </a:p>
          <a:p>
            <a:r>
              <a:rPr lang="en-IE" altLang="en-US" dirty="0" smtClean="0"/>
              <a:t>EI R&amp;D Programme (BMW only)</a:t>
            </a:r>
          </a:p>
          <a:p>
            <a:endParaRPr lang="en-IE" altLang="en-US" dirty="0" smtClean="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74638"/>
            <a:ext cx="8229600" cy="1143000"/>
          </a:xfrm>
        </p:spPr>
        <p:txBody>
          <a:bodyPr/>
          <a:lstStyle/>
          <a:p>
            <a:r>
              <a:rPr lang="en-IE" altLang="en-US" smtClean="0"/>
              <a:t>Priority 2 – I.C.T Infrastructure</a:t>
            </a:r>
          </a:p>
        </p:txBody>
      </p:sp>
      <p:sp>
        <p:nvSpPr>
          <p:cNvPr id="8195" name="Content Placeholder 2"/>
          <p:cNvSpPr>
            <a:spLocks noGrp="1"/>
          </p:cNvSpPr>
          <p:nvPr>
            <p:ph idx="1"/>
          </p:nvPr>
        </p:nvSpPr>
        <p:spPr/>
        <p:txBody>
          <a:bodyPr/>
          <a:lstStyle/>
          <a:p>
            <a:pPr marL="0" indent="0">
              <a:buFont typeface="Arial" charset="0"/>
              <a:buNone/>
              <a:defRPr/>
            </a:pPr>
            <a:endParaRPr lang="en-US" altLang="en-US" sz="2800" dirty="0" smtClean="0"/>
          </a:p>
          <a:p>
            <a:pPr>
              <a:buFont typeface="Arial" charset="0"/>
              <a:buNone/>
              <a:defRPr/>
            </a:pPr>
            <a:r>
              <a:rPr lang="en-IE" altLang="en-US" sz="2800" b="1" dirty="0" smtClean="0"/>
              <a:t>Specific Objective</a:t>
            </a:r>
            <a:endParaRPr lang="en-US" altLang="en-US" sz="2800" b="1" dirty="0" smtClean="0"/>
          </a:p>
          <a:p>
            <a:pPr>
              <a:buFont typeface="Arial" charset="0"/>
              <a:buChar char="•"/>
              <a:defRPr/>
            </a:pPr>
            <a:r>
              <a:rPr lang="en-IE" altLang="en-US" sz="2800" dirty="0" smtClean="0"/>
              <a:t>To provide fibre optic links to all un-served  towns and villages in the Regions (</a:t>
            </a:r>
            <a:r>
              <a:rPr lang="en-IE" altLang="en-US" sz="2800" dirty="0" smtClean="0">
                <a:hlinkClick r:id="rId2"/>
              </a:rPr>
              <a:t>identified in mapping exercise</a:t>
            </a:r>
            <a:r>
              <a:rPr lang="en-IE" altLang="en-US" sz="2800" dirty="0" smtClean="0"/>
              <a:t>)</a:t>
            </a:r>
            <a:endParaRPr lang="en-US" altLang="en-US" sz="2800" dirty="0" smtClean="0"/>
          </a:p>
          <a:p>
            <a:pPr>
              <a:buFont typeface="Arial" charset="0"/>
              <a:buNone/>
              <a:defRPr/>
            </a:pPr>
            <a:r>
              <a:rPr lang="en-US" altLang="en-US" sz="2800" dirty="0" smtClean="0"/>
              <a:t>Provision of the requisite infrastructure will ensure that the benefits of the digital economy will be evenly spread and will enable all citizens and businesses to participate fully in, and </a:t>
            </a:r>
            <a:r>
              <a:rPr lang="en-IE" altLang="en-US" sz="2800" dirty="0" smtClean="0"/>
              <a:t>maximise </a:t>
            </a:r>
            <a:r>
              <a:rPr lang="en-US" altLang="en-US" sz="2800" dirty="0" smtClean="0"/>
              <a:t>the benefits of, a digitally enabled economy and society</a:t>
            </a:r>
          </a:p>
          <a:p>
            <a:pPr>
              <a:buFont typeface="Arial" charset="0"/>
              <a:buChar char="•"/>
              <a:defRPr/>
            </a:pPr>
            <a:endParaRPr lang="en-IE" altLang="en-US" sz="2800" dirty="0" smtClean="0"/>
          </a:p>
        </p:txBody>
      </p:sp>
      <p:pic>
        <p:nvPicPr>
          <p:cNvPr id="6" name="Picture 6" descr="http://www.seregassembly.ie/images/uploads/LogoERDF_Col_Landscap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8229600" cy="1143000"/>
          </a:xfrm>
        </p:spPr>
        <p:txBody>
          <a:bodyPr/>
          <a:lstStyle/>
          <a:p>
            <a:r>
              <a:rPr lang="en-IE" altLang="en-US" smtClean="0"/>
              <a:t>Priority 2 cont/</a:t>
            </a:r>
          </a:p>
        </p:txBody>
      </p:sp>
      <p:sp>
        <p:nvSpPr>
          <p:cNvPr id="9219" name="Content Placeholder 2"/>
          <p:cNvSpPr>
            <a:spLocks noGrp="1"/>
          </p:cNvSpPr>
          <p:nvPr>
            <p:ph idx="1"/>
          </p:nvPr>
        </p:nvSpPr>
        <p:spPr/>
        <p:txBody>
          <a:bodyPr/>
          <a:lstStyle/>
          <a:p>
            <a:r>
              <a:rPr lang="en-IE" altLang="en-US" b="1" smtClean="0"/>
              <a:t>Proposed Intervention:</a:t>
            </a:r>
          </a:p>
          <a:p>
            <a:r>
              <a:rPr lang="en-US" altLang="en-US" sz="2800" smtClean="0"/>
              <a:t>A targeted State led investment providing broadband infrastructure in those areas that will not be covered by the commercial sector. </a:t>
            </a:r>
          </a:p>
          <a:p>
            <a:r>
              <a:rPr lang="en-US" altLang="en-US" sz="2800" smtClean="0"/>
              <a:t>This will facilitate the widespread availability of reliable and guaranteed high speed broadband which is a key component in delivering the objectives of the National Broadband Plan and the National Digital Strategy.</a:t>
            </a:r>
            <a:endParaRPr lang="en-IE" altLang="en-US" sz="2800" smtClean="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229600" cy="1143000"/>
          </a:xfrm>
        </p:spPr>
        <p:txBody>
          <a:bodyPr/>
          <a:lstStyle/>
          <a:p>
            <a:r>
              <a:rPr lang="en-IE" altLang="en-US" smtClean="0"/>
              <a:t>Priority 3 – SME Competiveness</a:t>
            </a:r>
          </a:p>
        </p:txBody>
      </p:sp>
      <p:sp>
        <p:nvSpPr>
          <p:cNvPr id="10243" name="Content Placeholder 2"/>
          <p:cNvSpPr>
            <a:spLocks noGrp="1"/>
          </p:cNvSpPr>
          <p:nvPr>
            <p:ph idx="1"/>
          </p:nvPr>
        </p:nvSpPr>
        <p:spPr/>
        <p:txBody>
          <a:bodyPr/>
          <a:lstStyle/>
          <a:p>
            <a:r>
              <a:rPr lang="en-IE" altLang="en-US" b="1" dirty="0" smtClean="0"/>
              <a:t>Specific Objective:</a:t>
            </a:r>
          </a:p>
          <a:p>
            <a:r>
              <a:rPr lang="en-US" altLang="en-US" dirty="0" smtClean="0"/>
              <a:t>To increase employment levels in micro-enterprises in the Regions by supporting business start-ups, business expansion and higher innovation levels in micro-enterprises.</a:t>
            </a:r>
          </a:p>
          <a:p>
            <a:r>
              <a:rPr lang="en-US" altLang="en-US" dirty="0" smtClean="0"/>
              <a:t>The over-arching goal of this investment priority is to support business start-ups and SMEs access the finance required for sustainability and growth.</a:t>
            </a:r>
          </a:p>
          <a:p>
            <a:endParaRPr lang="en-IE" altLang="en-US" dirty="0" smtClean="0"/>
          </a:p>
        </p:txBody>
      </p:sp>
      <p:pic>
        <p:nvPicPr>
          <p:cNvPr id="6" name="Picture 6" descr="http://www.seregassembly.ie/images/uploads/LogoERDF_Col_Landscap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31027" y="6313606"/>
            <a:ext cx="2412973" cy="5400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www.seregassembly.ie/images/uploads/Irelands_EU_SIFP_2014_2020_Min_Size.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6364374"/>
            <a:ext cx="1651200" cy="5400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789</TotalTime>
  <Words>1152</Words>
  <Application>Microsoft Office PowerPoint</Application>
  <PresentationFormat>On-screen Show (4:3)</PresentationFormat>
  <Paragraphs>198</Paragraphs>
  <Slides>20</Slides>
  <Notes>1</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Office Theme</vt:lpstr>
      <vt:lpstr>Custom Design</vt:lpstr>
      <vt:lpstr>Preparation of  Regional Operational Programmes 2014-2020  </vt:lpstr>
      <vt:lpstr>Thematic Objectives – the new more restrictive menu for ‘more developed regions’</vt:lpstr>
      <vt:lpstr>Thematic Concentration</vt:lpstr>
      <vt:lpstr>Priorities for new Regional Programmes</vt:lpstr>
      <vt:lpstr>Priority 1- Strengthening RTDI</vt:lpstr>
      <vt:lpstr>Priority 1 cont/</vt:lpstr>
      <vt:lpstr>Priority 2 – I.C.T Infrastructure</vt:lpstr>
      <vt:lpstr>Priority 2 cont/</vt:lpstr>
      <vt:lpstr>Priority 3 – SME Competiveness</vt:lpstr>
      <vt:lpstr>Priority 3 cont/</vt:lpstr>
      <vt:lpstr>Priority 4 – Low Carbon Economy</vt:lpstr>
      <vt:lpstr>Priority 4 cont/</vt:lpstr>
      <vt:lpstr>Priority 5 Sustainable Urban Development</vt:lpstr>
      <vt:lpstr>Priority 5 cont/</vt:lpstr>
      <vt:lpstr>Priority 6 Technical Assistance</vt:lpstr>
      <vt:lpstr>Financial Plan S&amp;E OP</vt:lpstr>
      <vt:lpstr>Financial Plan BMW OP</vt:lpstr>
      <vt:lpstr>Next Steps</vt:lpstr>
      <vt:lpstr>Next Steps cont./</vt:lpstr>
      <vt:lpstr>Contact Details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of Regional Operational Programmes 2014-2020</dc:title>
  <dc:creator>kmoylan</dc:creator>
  <cp:lastModifiedBy>dbrennan</cp:lastModifiedBy>
  <cp:revision>77</cp:revision>
  <cp:lastPrinted>2014-11-26T11:50:41Z</cp:lastPrinted>
  <dcterms:created xsi:type="dcterms:W3CDTF">2013-03-13T11:43:59Z</dcterms:created>
  <dcterms:modified xsi:type="dcterms:W3CDTF">2014-11-26T12:31:38Z</dcterms:modified>
</cp:coreProperties>
</file>